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modernComment_686_124B0B7A.xml" ContentType="application/vnd.ms-powerpoint.comment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omments/modernComment_142_8AE59B7C.xml" ContentType="application/vnd.ms-powerpoint.comment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omments/modernComment_70A_78A77388.xml" ContentType="application/vnd.ms-powerpoint.comments+xml"/>
  <Override PartName="/ppt/notesSlides/notesSlide119.xml" ContentType="application/vnd.openxmlformats-officedocument.presentationml.notesSlide+xml"/>
  <Override PartName="/ppt/comments/modernComment_70B_F9265226.xml" ContentType="application/vnd.ms-powerpoint.comments+xml"/>
  <Override PartName="/ppt/notesSlides/notesSlide120.xml" ContentType="application/vnd.openxmlformats-officedocument.presentationml.notesSlide+xml"/>
  <Override PartName="/ppt/comments/modernComment_70C_36ABC209.xml" ContentType="application/vnd.ms-powerpoint.comments+xml"/>
  <Override PartName="/ppt/notesSlides/notesSlide121.xml" ContentType="application/vnd.openxmlformats-officedocument.presentationml.notesSlide+xml"/>
  <Override PartName="/ppt/comments/modernComment_70D_E0B4655A.xml" ContentType="application/vnd.ms-powerpoint.comments+xml"/>
  <Override PartName="/ppt/notesSlides/notesSlide122.xml" ContentType="application/vnd.openxmlformats-officedocument.presentationml.notesSlide+xml"/>
  <Override PartName="/ppt/comments/modernComment_727_A157A1CC.xml" ContentType="application/vnd.ms-powerpoint.comments+xml"/>
  <Override PartName="/ppt/notesSlides/notesSlide123.xml" ContentType="application/vnd.openxmlformats-officedocument.presentationml.notesSlide+xml"/>
  <Override PartName="/ppt/comments/modernComment_713_76706308.xml" ContentType="application/vnd.ms-powerpoint.comments+xml"/>
  <Override PartName="/ppt/notesSlides/notesSlide124.xml" ContentType="application/vnd.openxmlformats-officedocument.presentationml.notesSlide+xml"/>
  <Override PartName="/ppt/comments/modernComment_714_26DA61B1.xml" ContentType="application/vnd.ms-powerpoint.comments+xml"/>
  <Override PartName="/ppt/notesSlides/notesSlide125.xml" ContentType="application/vnd.openxmlformats-officedocument.presentationml.notesSlide+xml"/>
  <Override PartName="/ppt/comments/modernComment_715_9EA259A.xml" ContentType="application/vnd.ms-powerpoint.comments+xml"/>
  <Override PartName="/ppt/notesSlides/notesSlide126.xml" ContentType="application/vnd.openxmlformats-officedocument.presentationml.notesSlide+xml"/>
  <Override PartName="/ppt/comments/modernComment_716_93919F8B.xml" ContentType="application/vnd.ms-powerpoint.comments+xml"/>
  <Override PartName="/ppt/notesSlides/notesSlide127.xml" ContentType="application/vnd.openxmlformats-officedocument.presentationml.notesSlide+xml"/>
  <Override PartName="/ppt/comments/modernComment_717_2672E1CE.xml" ContentType="application/vnd.ms-powerpoint.comments+xml"/>
  <Override PartName="/ppt/notesSlides/notesSlide128.xml" ContentType="application/vnd.openxmlformats-officedocument.presentationml.notesSlide+xml"/>
  <Override PartName="/ppt/comments/modernComment_718_1272E596.xml" ContentType="application/vnd.ms-powerpoint.comments+xml"/>
  <Override PartName="/ppt/notesSlides/notesSlide129.xml" ContentType="application/vnd.openxmlformats-officedocument.presentationml.notesSlide+xml"/>
  <Override PartName="/ppt/comments/modernComment_719_D0860B68.xml" ContentType="application/vnd.ms-powerpoint.comment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comments/modernComment_592_3124DBC4.xml" ContentType="application/vnd.ms-powerpoint.comments+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3" r:id="rId2"/>
    <p:sldMasterId id="2147483708" r:id="rId3"/>
    <p:sldMasterId id="2147483719" r:id="rId4"/>
    <p:sldMasterId id="2147483749" r:id="rId5"/>
  </p:sldMasterIdLst>
  <p:notesMasterIdLst>
    <p:notesMasterId r:id="rId198"/>
  </p:notesMasterIdLst>
  <p:sldIdLst>
    <p:sldId id="1649" r:id="rId6"/>
    <p:sldId id="1417" r:id="rId7"/>
    <p:sldId id="1706" r:id="rId8"/>
    <p:sldId id="1707" r:id="rId9"/>
    <p:sldId id="1792" r:id="rId10"/>
    <p:sldId id="321" r:id="rId11"/>
    <p:sldId id="312" r:id="rId12"/>
    <p:sldId id="1708" r:id="rId13"/>
    <p:sldId id="1326" r:id="rId14"/>
    <p:sldId id="1428" r:id="rId15"/>
    <p:sldId id="452" r:id="rId16"/>
    <p:sldId id="453" r:id="rId17"/>
    <p:sldId id="454" r:id="rId18"/>
    <p:sldId id="455" r:id="rId19"/>
    <p:sldId id="604" r:id="rId20"/>
    <p:sldId id="605" r:id="rId21"/>
    <p:sldId id="458" r:id="rId22"/>
    <p:sldId id="1329" r:id="rId23"/>
    <p:sldId id="1750" r:id="rId24"/>
    <p:sldId id="1327" r:id="rId25"/>
    <p:sldId id="1751" r:id="rId26"/>
    <p:sldId id="1753" r:id="rId27"/>
    <p:sldId id="270" r:id="rId28"/>
    <p:sldId id="1756" r:id="rId29"/>
    <p:sldId id="1752" r:id="rId30"/>
    <p:sldId id="1418" r:id="rId31"/>
    <p:sldId id="1770" r:id="rId32"/>
    <p:sldId id="1771" r:id="rId33"/>
    <p:sldId id="602" r:id="rId34"/>
    <p:sldId id="1755" r:id="rId35"/>
    <p:sldId id="1419" r:id="rId36"/>
    <p:sldId id="1793" r:id="rId37"/>
    <p:sldId id="1754" r:id="rId38"/>
    <p:sldId id="1757" r:id="rId39"/>
    <p:sldId id="1424" r:id="rId40"/>
    <p:sldId id="1711" r:id="rId41"/>
    <p:sldId id="1709" r:id="rId42"/>
    <p:sldId id="1328" r:id="rId43"/>
    <p:sldId id="1340" r:id="rId44"/>
    <p:sldId id="423" r:id="rId45"/>
    <p:sldId id="1775" r:id="rId46"/>
    <p:sldId id="1293" r:id="rId47"/>
    <p:sldId id="1772" r:id="rId48"/>
    <p:sldId id="1773" r:id="rId49"/>
    <p:sldId id="1774" r:id="rId50"/>
    <p:sldId id="430" r:id="rId51"/>
    <p:sldId id="1776" r:id="rId52"/>
    <p:sldId id="1777" r:id="rId53"/>
    <p:sldId id="1420" r:id="rId54"/>
    <p:sldId id="433" r:id="rId55"/>
    <p:sldId id="1778" r:id="rId56"/>
    <p:sldId id="1826" r:id="rId57"/>
    <p:sldId id="1779" r:id="rId58"/>
    <p:sldId id="435" r:id="rId59"/>
    <p:sldId id="1791" r:id="rId60"/>
    <p:sldId id="1781" r:id="rId61"/>
    <p:sldId id="1782" r:id="rId62"/>
    <p:sldId id="1768" r:id="rId63"/>
    <p:sldId id="1421" r:id="rId64"/>
    <p:sldId id="1712" r:id="rId65"/>
    <p:sldId id="1710" r:id="rId66"/>
    <p:sldId id="1759" r:id="rId67"/>
    <p:sldId id="1785" r:id="rId68"/>
    <p:sldId id="1783" r:id="rId69"/>
    <p:sldId id="1786" r:id="rId70"/>
    <p:sldId id="1784" r:id="rId71"/>
    <p:sldId id="1787" r:id="rId72"/>
    <p:sldId id="1788" r:id="rId73"/>
    <p:sldId id="1828" r:id="rId74"/>
    <p:sldId id="1829" r:id="rId75"/>
    <p:sldId id="1760" r:id="rId76"/>
    <p:sldId id="1667" r:id="rId77"/>
    <p:sldId id="657" r:id="rId78"/>
    <p:sldId id="1692" r:id="rId79"/>
    <p:sldId id="1670" r:id="rId80"/>
    <p:sldId id="1668" r:id="rId81"/>
    <p:sldId id="1693" r:id="rId82"/>
    <p:sldId id="1400" r:id="rId83"/>
    <p:sldId id="1789" r:id="rId84"/>
    <p:sldId id="1748" r:id="rId85"/>
    <p:sldId id="1356" r:id="rId86"/>
    <p:sldId id="1357" r:id="rId87"/>
    <p:sldId id="1360" r:id="rId88"/>
    <p:sldId id="1362" r:id="rId89"/>
    <p:sldId id="1361" r:id="rId90"/>
    <p:sldId id="1794" r:id="rId91"/>
    <p:sldId id="1795" r:id="rId92"/>
    <p:sldId id="1376" r:id="rId93"/>
    <p:sldId id="1363" r:id="rId94"/>
    <p:sldId id="1364" r:id="rId95"/>
    <p:sldId id="1367" r:id="rId96"/>
    <p:sldId id="1368" r:id="rId97"/>
    <p:sldId id="1423" r:id="rId98"/>
    <p:sldId id="1713" r:id="rId99"/>
    <p:sldId id="1714" r:id="rId100"/>
    <p:sldId id="1422" r:id="rId101"/>
    <p:sldId id="1347" r:id="rId102"/>
    <p:sldId id="1348" r:id="rId103"/>
    <p:sldId id="1349" r:id="rId104"/>
    <p:sldId id="1350" r:id="rId105"/>
    <p:sldId id="1341" r:id="rId106"/>
    <p:sldId id="1370" r:id="rId107"/>
    <p:sldId id="1723" r:id="rId108"/>
    <p:sldId id="1381" r:id="rId109"/>
    <p:sldId id="1379" r:id="rId110"/>
    <p:sldId id="1797" r:id="rId111"/>
    <p:sldId id="1798" r:id="rId112"/>
    <p:sldId id="1796" r:id="rId113"/>
    <p:sldId id="1799" r:id="rId114"/>
    <p:sldId id="1717" r:id="rId115"/>
    <p:sldId id="1800" r:id="rId116"/>
    <p:sldId id="1380" r:id="rId117"/>
    <p:sldId id="1384" r:id="rId118"/>
    <p:sldId id="1727" r:id="rId119"/>
    <p:sldId id="1830" r:id="rId120"/>
    <p:sldId id="1427" r:id="rId121"/>
    <p:sldId id="1724" r:id="rId122"/>
    <p:sldId id="1442" r:id="rId123"/>
    <p:sldId id="1761" r:id="rId124"/>
    <p:sldId id="1762" r:id="rId125"/>
    <p:sldId id="1385" r:id="rId126"/>
    <p:sldId id="705" r:id="rId127"/>
    <p:sldId id="322" r:id="rId128"/>
    <p:sldId id="323" r:id="rId129"/>
    <p:sldId id="324" r:id="rId130"/>
    <p:sldId id="325" r:id="rId131"/>
    <p:sldId id="326" r:id="rId132"/>
    <p:sldId id="327" r:id="rId133"/>
    <p:sldId id="1802" r:id="rId134"/>
    <p:sldId id="1803" r:id="rId135"/>
    <p:sldId id="1804" r:id="rId136"/>
    <p:sldId id="1805" r:id="rId137"/>
    <p:sldId id="1831" r:id="rId138"/>
    <p:sldId id="1811" r:id="rId139"/>
    <p:sldId id="1812" r:id="rId140"/>
    <p:sldId id="1813" r:id="rId141"/>
    <p:sldId id="1814" r:id="rId142"/>
    <p:sldId id="1815" r:id="rId143"/>
    <p:sldId id="1816" r:id="rId144"/>
    <p:sldId id="1817" r:id="rId145"/>
    <p:sldId id="1763" r:id="rId146"/>
    <p:sldId id="1728" r:id="rId147"/>
    <p:sldId id="1726" r:id="rId148"/>
    <p:sldId id="297" r:id="rId149"/>
    <p:sldId id="1832" r:id="rId150"/>
    <p:sldId id="1833" r:id="rId151"/>
    <p:sldId id="1840" r:id="rId152"/>
    <p:sldId id="1834" r:id="rId153"/>
    <p:sldId id="1836" r:id="rId154"/>
    <p:sldId id="1838" r:id="rId155"/>
    <p:sldId id="1837" r:id="rId156"/>
    <p:sldId id="1835" r:id="rId157"/>
    <p:sldId id="1839" r:id="rId158"/>
    <p:sldId id="1819" r:id="rId159"/>
    <p:sldId id="1444" r:id="rId160"/>
    <p:sldId id="1397" r:id="rId161"/>
    <p:sldId id="1398" r:id="rId162"/>
    <p:sldId id="1767" r:id="rId163"/>
    <p:sldId id="1443" r:id="rId164"/>
    <p:sldId id="339" r:id="rId165"/>
    <p:sldId id="1765" r:id="rId166"/>
    <p:sldId id="1725" r:id="rId167"/>
    <p:sldId id="1734" r:id="rId168"/>
    <p:sldId id="1821" r:id="rId169"/>
    <p:sldId id="1823" r:id="rId170"/>
    <p:sldId id="1824" r:id="rId171"/>
    <p:sldId id="1820" r:id="rId172"/>
    <p:sldId id="1825" r:id="rId173"/>
    <p:sldId id="1822" r:id="rId174"/>
    <p:sldId id="1732" r:id="rId175"/>
    <p:sldId id="1401" r:id="rId176"/>
    <p:sldId id="1404" r:id="rId177"/>
    <p:sldId id="1426" r:id="rId178"/>
    <p:sldId id="1406" r:id="rId179"/>
    <p:sldId id="1407" r:id="rId180"/>
    <p:sldId id="1408" r:id="rId181"/>
    <p:sldId id="1661" r:id="rId182"/>
    <p:sldId id="1730" r:id="rId183"/>
    <p:sldId id="1731" r:id="rId184"/>
    <p:sldId id="1842" r:id="rId185"/>
    <p:sldId id="1735" r:id="rId186"/>
    <p:sldId id="1736" r:id="rId187"/>
    <p:sldId id="1737" r:id="rId188"/>
    <p:sldId id="1739" r:id="rId189"/>
    <p:sldId id="1740" r:id="rId190"/>
    <p:sldId id="1844" r:id="rId191"/>
    <p:sldId id="1741" r:id="rId192"/>
    <p:sldId id="1742" r:id="rId193"/>
    <p:sldId id="1743" r:id="rId194"/>
    <p:sldId id="1744" r:id="rId195"/>
    <p:sldId id="1660" r:id="rId196"/>
    <p:sldId id="1745" r:id="rId197"/>
  </p:sldIdLst>
  <p:sldSz cx="9144000" cy="5143500" type="screen16x9"/>
  <p:notesSz cx="6858000" cy="9144000"/>
  <p:embeddedFontLst>
    <p:embeddedFont>
      <p:font typeface="Cambria Math" panose="02040503050406030204" pitchFamily="18" charset="0"/>
      <p:regular r:id="rId199"/>
    </p:embeddedFont>
    <p:embeddedFont>
      <p:font typeface="Consolas" panose="020B0609020204030204" pitchFamily="49" charset="0"/>
      <p:regular r:id="rId200"/>
      <p:bold r:id="rId201"/>
      <p:italic r:id="rId202"/>
      <p:boldItalic r:id="rId203"/>
    </p:embeddedFont>
    <p:embeddedFont>
      <p:font typeface="Corbel" panose="020B0503020204020204" pitchFamily="34" charset="0"/>
      <p:regular r:id="rId204"/>
      <p:bold r:id="rId205"/>
      <p:italic r:id="rId206"/>
      <p:boldItalic r:id="rId207"/>
    </p:embeddedFont>
    <p:embeddedFont>
      <p:font typeface="Merriweather Sans" pitchFamily="2" charset="77"/>
      <p:regular r:id="rId208"/>
      <p:bold r:id="rId209"/>
      <p:italic r:id="rId210"/>
      <p:boldItalic r:id="rId211"/>
    </p:embeddedFont>
    <p:embeddedFont>
      <p:font typeface="Roboto" panose="02000000000000000000" pitchFamily="2" charset="0"/>
      <p:regular r:id="rId212"/>
      <p:bold r:id="rId213"/>
      <p:italic r:id="rId214"/>
      <p:boldItalic r:id="rId215"/>
    </p:embeddedFont>
    <p:embeddedFont>
      <p:font typeface="Source Sans Pro" panose="020B0503030403020204" pitchFamily="34" charset="0"/>
      <p:regular r:id="rId216"/>
      <p:bold r:id="rId217"/>
      <p:italic r:id="rId218"/>
      <p:boldItalic r:id="rId219"/>
    </p:embeddedFont>
    <p:embeddedFont>
      <p:font typeface="Source Serif Pro" panose="02040603050405020204" pitchFamily="18" charset="0"/>
      <p:regular r:id="rId220"/>
      <p:bold r:id="rId221"/>
      <p:italic r:id="rId222"/>
      <p:boldItalic r:id="rId223"/>
    </p:embeddedFont>
    <p:embeddedFont>
      <p:font typeface="Tahoma" panose="020B0604030504040204" pitchFamily="34" charset="0"/>
      <p:regular r:id="rId224"/>
      <p:bold r:id="rId2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2EEFF"/>
    <a:srgbClr val="D27D68"/>
    <a:srgbClr val="E98B72"/>
    <a:srgbClr val="FFFF00"/>
    <a:srgbClr val="006700"/>
    <a:srgbClr val="0006C7"/>
    <a:srgbClr val="30FF12"/>
    <a:srgbClr val="FF0000"/>
    <a:srgbClr val="DCF9CD"/>
    <a:srgbClr val="FFD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849E7-1736-1845-ABF1-B12C5C7B67DB}" v="282" dt="2025-02-06T06:44:47.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73"/>
    <p:restoredTop sz="80095"/>
  </p:normalViewPr>
  <p:slideViewPr>
    <p:cSldViewPr snapToGrid="0">
      <p:cViewPr>
        <p:scale>
          <a:sx n="143" d="100"/>
          <a:sy n="143" d="100"/>
        </p:scale>
        <p:origin x="144" y="296"/>
      </p:cViewPr>
      <p:guideLst>
        <p:guide orient="horz" pos="1620"/>
        <p:guide pos="2880"/>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font" Target="fonts/font7.fntdata"/><Relationship Id="rId226"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18.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font" Target="fonts/font8.fntdata"/><Relationship Id="rId227" Type="http://schemas.openxmlformats.org/officeDocument/2006/relationships/viewProps" Target="view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font" Target="fonts/font19.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font" Target="fonts/font9.fntdata"/><Relationship Id="rId228" Type="http://schemas.openxmlformats.org/officeDocument/2006/relationships/theme" Target="theme/theme1.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font" Target="fonts/font20.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font" Target="fonts/font10.fntdata"/><Relationship Id="rId229" Type="http://schemas.openxmlformats.org/officeDocument/2006/relationships/tableStyles" Target="tableStyles.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font" Target="fonts/font21.fntdata"/><Relationship Id="rId230" Type="http://schemas.microsoft.com/office/2015/10/relationships/revisionInfo" Target="revisionInfo.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font" Target="fonts/font11.fntdata"/><Relationship Id="rId190" Type="http://schemas.openxmlformats.org/officeDocument/2006/relationships/slide" Target="slides/slide185.xml"/><Relationship Id="rId204" Type="http://schemas.openxmlformats.org/officeDocument/2006/relationships/font" Target="fonts/font6.fntdata"/><Relationship Id="rId220" Type="http://schemas.openxmlformats.org/officeDocument/2006/relationships/font" Target="fonts/font22.fntdata"/><Relationship Id="rId225" Type="http://schemas.openxmlformats.org/officeDocument/2006/relationships/font" Target="fonts/font2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12.fntdata"/><Relationship Id="rId215" Type="http://schemas.openxmlformats.org/officeDocument/2006/relationships/font" Target="fonts/font17.fntdata"/><Relationship Id="rId26" Type="http://schemas.openxmlformats.org/officeDocument/2006/relationships/slide" Target="slides/slide21.xml"/><Relationship Id="rId231" Type="http://schemas.microsoft.com/office/2018/10/relationships/authors" Target="author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font" Target="fonts/font2.fntdata"/><Relationship Id="rId16" Type="http://schemas.openxmlformats.org/officeDocument/2006/relationships/slide" Target="slides/slide11.xml"/><Relationship Id="rId221" Type="http://schemas.openxmlformats.org/officeDocument/2006/relationships/font" Target="fonts/font23.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font" Target="fonts/font13.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font" Target="fonts/font3.fntdata"/><Relationship Id="rId222" Type="http://schemas.openxmlformats.org/officeDocument/2006/relationships/font" Target="fonts/font24.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font" Target="fonts/font14.fntdata"/><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notesMaster" Target="notesMasters/notesMaster1.xml"/><Relationship Id="rId202" Type="http://schemas.openxmlformats.org/officeDocument/2006/relationships/font" Target="fonts/font4.fntdata"/><Relationship Id="rId223" Type="http://schemas.openxmlformats.org/officeDocument/2006/relationships/font" Target="fonts/font25.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font" Target="fonts/font1.fntdata"/><Relationship Id="rId203" Type="http://schemas.openxmlformats.org/officeDocument/2006/relationships/font" Target="fonts/font5.fntdata"/><Relationship Id="rId19" Type="http://schemas.openxmlformats.org/officeDocument/2006/relationships/slide" Target="slides/slide14.xml"/><Relationship Id="rId224" Type="http://schemas.openxmlformats.org/officeDocument/2006/relationships/font" Target="fonts/font26.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font" Target="fonts/font16.fntdata"/></Relationships>
</file>

<file path=ppt/comments/modernComment_142_8AE59B7C.xml><?xml version="1.0" encoding="utf-8"?>
<p188:cmLst xmlns:a="http://schemas.openxmlformats.org/drawingml/2006/main" xmlns:r="http://schemas.openxmlformats.org/officeDocument/2006/relationships" xmlns:p188="http://schemas.microsoft.com/office/powerpoint/2018/8/main">
  <p188:cm id="{1E61EB15-07C5-7C4D-870A-5A84E3B8B483}" authorId="{AC97BE05-7214-46BD-569F-A0959E827800}" status="resolved" created="2023-02-07T22:48:24.924">
    <pc:sldMkLst xmlns:pc="http://schemas.microsoft.com/office/powerpoint/2013/main/command">
      <pc:docMk/>
      <pc:sldMk cId="2330303356" sldId="322"/>
    </pc:sldMkLst>
    <p188:txBody>
      <a:bodyPr/>
      <a:lstStyle/>
      <a:p>
        <a:r>
          <a:rPr lang="en-US"/>
          <a:t>TODO: it might make sense to move these a bit earlier. </a:t>
        </a:r>
      </a:p>
    </p188:txBody>
  </p188:cm>
</p188:cmLst>
</file>

<file path=ppt/comments/modernComment_592_3124DBC4.xml><?xml version="1.0" encoding="utf-8"?>
<p188:cmLst xmlns:a="http://schemas.openxmlformats.org/drawingml/2006/main" xmlns:r="http://schemas.openxmlformats.org/officeDocument/2006/relationships" xmlns:p188="http://schemas.microsoft.com/office/powerpoint/2018/8/main">
  <p188:cm id="{B012E4E8-0F90-C846-AF20-57B7B5DE1941}" authorId="{AC97BE05-7214-46BD-569F-A0959E827800}" status="resolved" created="2023-02-09T20:20:23.193" complete="100000">
    <pc:sldMkLst xmlns:pc="http://schemas.microsoft.com/office/powerpoint/2013/main/command">
      <pc:docMk/>
      <pc:sldMk cId="824499140" sldId="1426"/>
    </pc:sldMkLst>
    <p188:txBody>
      <a:bodyPr/>
      <a:lstStyle/>
      <a:p>
        <a:r>
          <a:rPr lang="en-US"/>
          <a:t>Actually argument for “zero-centered” is not clear. Needs to be more concrete. </a:t>
        </a:r>
      </a:p>
    </p188:txBody>
  </p188:cm>
</p188:cmLst>
</file>

<file path=ppt/comments/modernComment_686_124B0B7A.xml><?xml version="1.0" encoding="utf-8"?>
<p188:cmLst xmlns:a="http://schemas.openxmlformats.org/drawingml/2006/main" xmlns:r="http://schemas.openxmlformats.org/officeDocument/2006/relationships" xmlns:p188="http://schemas.microsoft.com/office/powerpoint/2018/8/main">
  <p188:cm id="{1C9D7AD0-7D31-764B-AA51-12F1560E5B73}" authorId="{AC97BE05-7214-46BD-569F-A0959E827800}" status="resolved" created="2023-01-27T03:36:11.976" complete="100000">
    <pc:sldMkLst xmlns:pc="http://schemas.microsoft.com/office/powerpoint/2013/main/command">
      <pc:docMk/>
      <pc:sldMk cId="3988422849" sldId="1670"/>
    </pc:sldMkLst>
    <p188:txBody>
      <a:bodyPr/>
      <a:lstStyle/>
      <a:p>
        <a:r>
          <a:rPr lang="en-US"/>
          <a:t>Slide 42-46 has a little bit of repeated content. </a:t>
        </a:r>
      </a:p>
    </p188:txBody>
  </p188:cm>
</p188:cmLst>
</file>

<file path=ppt/comments/modernComment_70A_78A77388.xml><?xml version="1.0" encoding="utf-8"?>
<p188:cmLst xmlns:a="http://schemas.openxmlformats.org/drawingml/2006/main" xmlns:r="http://schemas.openxmlformats.org/officeDocument/2006/relationships" xmlns:p188="http://schemas.microsoft.com/office/powerpoint/2018/8/main">
  <p188:cm id="{2E2E16D2-B70F-A64D-8208-FBE31B9600C3}" authorId="{AC97BE05-7214-46BD-569F-A0959E827800}" status="resolved" created="2024-02-01T19:32:21.604" complete="100000">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B_F9265226.xml><?xml version="1.0" encoding="utf-8"?>
<p188:cmLst xmlns:a="http://schemas.openxmlformats.org/drawingml/2006/main" xmlns:r="http://schemas.openxmlformats.org/officeDocument/2006/relationships" xmlns:p188="http://schemas.microsoft.com/office/powerpoint/2018/8/main">
  <p188:cm id="{D2582659-7F36-1D40-B550-84BE7A1F652F}"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C_36ABC209.xml><?xml version="1.0" encoding="utf-8"?>
<p188:cmLst xmlns:a="http://schemas.openxmlformats.org/drawingml/2006/main" xmlns:r="http://schemas.openxmlformats.org/officeDocument/2006/relationships" xmlns:p188="http://schemas.microsoft.com/office/powerpoint/2018/8/main">
  <p188:cm id="{748E6E5F-0152-D84F-AD87-BD4439E1B0B7}"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D_E0B4655A.xml><?xml version="1.0" encoding="utf-8"?>
<p188:cmLst xmlns:a="http://schemas.openxmlformats.org/drawingml/2006/main" xmlns:r="http://schemas.openxmlformats.org/officeDocument/2006/relationships" xmlns:p188="http://schemas.microsoft.com/office/powerpoint/2018/8/main">
  <p188:cm id="{0E8638F0-C29E-ED4D-8B6D-01B23C8C09D0}"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3_76706308.xml><?xml version="1.0" encoding="utf-8"?>
<p188:cmLst xmlns:a="http://schemas.openxmlformats.org/drawingml/2006/main" xmlns:r="http://schemas.openxmlformats.org/officeDocument/2006/relationships" xmlns:p188="http://schemas.microsoft.com/office/powerpoint/2018/8/main">
  <p188:cm id="{C7EE1D29-6B52-294D-BE30-1F238E939021}"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4_26DA61B1.xml><?xml version="1.0" encoding="utf-8"?>
<p188:cmLst xmlns:a="http://schemas.openxmlformats.org/drawingml/2006/main" xmlns:r="http://schemas.openxmlformats.org/officeDocument/2006/relationships" xmlns:p188="http://schemas.microsoft.com/office/powerpoint/2018/8/main">
  <p188:cm id="{D1D86FE0-3EFA-424F-9480-7319CAAA36A8}"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5_9EA259A.xml><?xml version="1.0" encoding="utf-8"?>
<p188:cmLst xmlns:a="http://schemas.openxmlformats.org/drawingml/2006/main" xmlns:r="http://schemas.openxmlformats.org/officeDocument/2006/relationships" xmlns:p188="http://schemas.microsoft.com/office/powerpoint/2018/8/main">
  <p188:cm id="{593E3E13-C0B5-8041-B21E-891436313F36}"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6_93919F8B.xml><?xml version="1.0" encoding="utf-8"?>
<p188:cmLst xmlns:a="http://schemas.openxmlformats.org/drawingml/2006/main" xmlns:r="http://schemas.openxmlformats.org/officeDocument/2006/relationships" xmlns:p188="http://schemas.microsoft.com/office/powerpoint/2018/8/main">
  <p188:cm id="{5BA1B6D0-C9D3-4044-8407-170EC4C70702}"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7_2672E1CE.xml><?xml version="1.0" encoding="utf-8"?>
<p188:cmLst xmlns:a="http://schemas.openxmlformats.org/drawingml/2006/main" xmlns:r="http://schemas.openxmlformats.org/officeDocument/2006/relationships" xmlns:p188="http://schemas.microsoft.com/office/powerpoint/2018/8/main">
  <p188:cm id="{7FEF71FA-A04F-3742-8BE3-A75FF85A1298}"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8_1272E596.xml><?xml version="1.0" encoding="utf-8"?>
<p188:cmLst xmlns:a="http://schemas.openxmlformats.org/drawingml/2006/main" xmlns:r="http://schemas.openxmlformats.org/officeDocument/2006/relationships" xmlns:p188="http://schemas.microsoft.com/office/powerpoint/2018/8/main">
  <p188:cm id="{2411AC24-88F9-F14E-93A5-9F0124AD110A}"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9_D0860B68.xml><?xml version="1.0" encoding="utf-8"?>
<p188:cmLst xmlns:a="http://schemas.openxmlformats.org/drawingml/2006/main" xmlns:r="http://schemas.openxmlformats.org/officeDocument/2006/relationships" xmlns:p188="http://schemas.microsoft.com/office/powerpoint/2018/8/main">
  <p188:cm id="{E9F4F4DE-157E-AF4B-A322-67C9D1A8FF26}"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27_A157A1CC.xml><?xml version="1.0" encoding="utf-8"?>
<p188:cmLst xmlns:a="http://schemas.openxmlformats.org/drawingml/2006/main" xmlns:r="http://schemas.openxmlformats.org/officeDocument/2006/relationships" xmlns:p188="http://schemas.microsoft.com/office/powerpoint/2018/8/main">
  <p188:cm id="{AD76C9E4-7ADC-C648-9A69-46E3C1E52E02}"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Option 2 is the target level. </a:t>
            </a:r>
          </a:p>
          <a:p>
            <a:r>
              <a:rPr lang="en-US" dirty="0"/>
              <a:t>We will have 6 more assignments with similar caliber to make sure that y</a:t>
            </a:r>
          </a:p>
        </p:txBody>
      </p:sp>
    </p:spTree>
    <p:extLst>
      <p:ext uri="{BB962C8B-B14F-4D97-AF65-F5344CB8AC3E}">
        <p14:creationId xmlns:p14="http://schemas.microsoft.com/office/powerpoint/2010/main" val="276583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pass it on to the next layer, </a:t>
            </a:r>
          </a:p>
        </p:txBody>
      </p:sp>
    </p:spTree>
    <p:extLst>
      <p:ext uri="{BB962C8B-B14F-4D97-AF65-F5344CB8AC3E}">
        <p14:creationId xmlns:p14="http://schemas.microsoft.com/office/powerpoint/2010/main" val="30155827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C3A1-3BD7-7C76-4A3A-6E81D5633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0D061-EB27-F3F4-7185-6AAEB7D158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409450-CF06-F062-38D0-68B6F2A64B02}"/>
              </a:ext>
            </a:extLst>
          </p:cNvPr>
          <p:cNvSpPr>
            <a:spLocks noGrp="1"/>
          </p:cNvSpPr>
          <p:nvPr>
            <p:ph type="body" idx="1"/>
          </p:nvPr>
        </p:nvSpPr>
        <p:spPr/>
        <p:txBody>
          <a:bodyPr/>
          <a:lstStyle/>
          <a:p>
            <a:r>
              <a:rPr lang="en-US" dirty="0"/>
              <a:t>Here's the intuition: remember these two equations, the gradient of your loss with respect to parameters W L minus one, and the gradients with respect to the layer matrix underneath it. The question is, what is common between these two? If we computed this first and wanted to cache something up there to reuse it here, what would you cache? The first two terms, exactly. </a:t>
            </a:r>
          </a:p>
          <a:p>
            <a:endParaRPr lang="en-US" dirty="0"/>
          </a:p>
        </p:txBody>
      </p:sp>
    </p:spTree>
    <p:extLst>
      <p:ext uri="{BB962C8B-B14F-4D97-AF65-F5344CB8AC3E}">
        <p14:creationId xmlns:p14="http://schemas.microsoft.com/office/powerpoint/2010/main" val="1109397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two terms are common between these two matrix multiplications. Essentially, when you're computing this early term, you can cache this term so that when you are here, you don't need to compute these from scratch. You're going to reuse that cache. That's the idea. Every time you're computing a gradient with respect to some intermediate layer, you're going to use the cached stuff from the previous layer. </a:t>
            </a:r>
          </a:p>
        </p:txBody>
      </p:sp>
    </p:spTree>
    <p:extLst>
      <p:ext uri="{BB962C8B-B14F-4D97-AF65-F5344CB8AC3E}">
        <p14:creationId xmlns:p14="http://schemas.microsoft.com/office/powerpoint/2010/main" val="18880450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0B02-3F9F-22E0-6B71-8D38B27DB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E01B2-B504-14C5-A55E-47047E1F95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EA372E-EBF4-B965-F61E-D784B809F032}"/>
              </a:ext>
            </a:extLst>
          </p:cNvPr>
          <p:cNvSpPr>
            <a:spLocks noGrp="1"/>
          </p:cNvSpPr>
          <p:nvPr>
            <p:ph type="body" idx="1"/>
          </p:nvPr>
        </p:nvSpPr>
        <p:spPr/>
        <p:txBody>
          <a:bodyPr/>
          <a:lstStyle/>
          <a:p>
            <a:r>
              <a:rPr lang="en-US" dirty="0"/>
              <a:t>To put things together, what we saw here was the gradient computation with respect to each layer. It requires two forms of gradients: local gradients, which are the gradients of some neighboring representation with respect to the immediate parameters, and the Upstream gradient, which is pre-computed, saved, and looked up. To do that pre-computation, you use this recursive technique. </a:t>
            </a:r>
          </a:p>
          <a:p>
            <a:endParaRPr lang="en-US" dirty="0"/>
          </a:p>
        </p:txBody>
      </p:sp>
    </p:spTree>
    <p:extLst>
      <p:ext uri="{BB962C8B-B14F-4D97-AF65-F5344CB8AC3E}">
        <p14:creationId xmlns:p14="http://schemas.microsoft.com/office/powerpoint/2010/main" val="2063588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how your backward step is going to look: you start from the top, compute your first local gradient, and while doing that, compute your deltas, the Upstream gradients, all the way to the beginning. You combine the local gradients and Global gradients to get the gradients with respect to all the layers. At this point, you have all the gradients with respect to all the layers in linear time, and then you can apply it to your function updates. </a:t>
            </a:r>
          </a:p>
          <a:p>
            <a:endParaRPr lang="en-US" dirty="0"/>
          </a:p>
        </p:txBody>
      </p:sp>
    </p:spTree>
    <p:extLst>
      <p:ext uri="{BB962C8B-B14F-4D97-AF65-F5344CB8AC3E}">
        <p14:creationId xmlns:p14="http://schemas.microsoft.com/office/powerpoint/2010/main" val="23747379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big picture is that we talked about the forward step, which was simple. We can just do matrix multiplication O of L, and we talked about the backward step, which also has linear complexity as a function of the depth. This gives us the whole backpropagation. You are running this iterative loop over all the training instances. For each batch of training instances, you do a forward step, then a backward step. Now that you have your gradients, you do gradient updates and continue iterating this loop until you're happy and converge at that point. </a:t>
            </a:r>
          </a:p>
          <a:p>
            <a:endParaRPr lang="en-US" dirty="0"/>
          </a:p>
        </p:txBody>
      </p:sp>
    </p:spTree>
    <p:extLst>
      <p:ext uri="{BB962C8B-B14F-4D97-AF65-F5344CB8AC3E}">
        <p14:creationId xmlns:p14="http://schemas.microsoft.com/office/powerpoint/2010/main" val="3482005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backpropagation was the algorithm you saw here. The key intuition that enabled us to have this faster implementation, known as backprop, was dynamic programming or caching some intermediate gradient information. That's one of the key forces that enables large-scale training of neural networks in practice. </a:t>
            </a:r>
          </a:p>
        </p:txBody>
      </p:sp>
    </p:spTree>
    <p:extLst>
      <p:ext uri="{BB962C8B-B14F-4D97-AF65-F5344CB8AC3E}">
        <p14:creationId xmlns:p14="http://schemas.microsoft.com/office/powerpoint/2010/main" val="13631959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43E5-4042-50A5-AB19-27C38DE60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E3D55C-6611-16F3-FD99-36E6B27A20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D54ACB-1753-93AF-D73E-2F7B5CDCB3DA}"/>
              </a:ext>
            </a:extLst>
          </p:cNvPr>
          <p:cNvSpPr>
            <a:spLocks noGrp="1"/>
          </p:cNvSpPr>
          <p:nvPr>
            <p:ph type="body" idx="1"/>
          </p:nvPr>
        </p:nvSpPr>
        <p:spPr/>
        <p:txBody>
          <a:bodyPr/>
          <a:lstStyle/>
          <a:p>
            <a:r>
              <a:rPr lang="en-US" dirty="0"/>
              <a:t>To summarize, backpropagation was the algorithm you saw here. The key intuition that enabled us to have this faster implementation, known as backprop, was dynamic programming or caching some intermediate gradient information. That's one of the key forces that enables large-scale training of neural networks in practice. </a:t>
            </a:r>
          </a:p>
        </p:txBody>
      </p:sp>
    </p:spTree>
    <p:extLst>
      <p:ext uri="{BB962C8B-B14F-4D97-AF65-F5344CB8AC3E}">
        <p14:creationId xmlns:p14="http://schemas.microsoft.com/office/powerpoint/2010/main" val="8723392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move on backpropagation in a real practice. </a:t>
            </a:r>
          </a:p>
        </p:txBody>
      </p:sp>
    </p:spTree>
    <p:extLst>
      <p:ext uri="{BB962C8B-B14F-4D97-AF65-F5344CB8AC3E}">
        <p14:creationId xmlns:p14="http://schemas.microsoft.com/office/powerpoint/2010/main" val="42233820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consider how to construct a backpropagation algorithm. Suppose you are using </a:t>
            </a:r>
            <a:r>
              <a:rPr lang="en-US" dirty="0" err="1"/>
              <a:t>PyTorch</a:t>
            </a:r>
            <a:r>
              <a:rPr lang="en-US" dirty="0"/>
              <a:t> or TensorFlow and want to implement backpropagation. How would you create a versatile backpropagation system? </a:t>
            </a:r>
          </a:p>
          <a:p>
            <a:r>
              <a:rPr lang="en-US" dirty="0"/>
              <a:t>The main challenge is that the backpropagation we've discussed so far relies on specific assumptions about the network's architecture, such as it being a multi-layer perceptron, which imposes a certain structure. </a:t>
            </a:r>
          </a:p>
          <a:p>
            <a:r>
              <a:rPr lang="en-US" dirty="0"/>
              <a:t>However, in practice, a neural network can be any custom function you define, and we need a backpropagation method that works across various architectures.</a:t>
            </a:r>
          </a:p>
          <a:p>
            <a:r>
              <a:rPr lang="en-US" dirty="0"/>
              <a:t>So, how should we approach backpropagation for virtually any network?</a:t>
            </a:r>
          </a:p>
          <a:p>
            <a:r>
              <a:rPr lang="en-US" dirty="0"/>
              <a:t>The essential concept here is known as a computation graph.</a:t>
            </a:r>
          </a:p>
        </p:txBody>
      </p:sp>
    </p:spTree>
    <p:extLst>
      <p:ext uri="{BB962C8B-B14F-4D97-AF65-F5344CB8AC3E}">
        <p14:creationId xmlns:p14="http://schemas.microsoft.com/office/powerpoint/2010/main" val="21517914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computation graph is a framework that outlines the sequence of operations in a neural network. </a:t>
            </a:r>
          </a:p>
          <a:p>
            <a:pPr lvl="1"/>
            <a:r>
              <a:rPr lang="en-US" dirty="0"/>
              <a:t>It represents the connections between variables and identifies which variables are needed to compute others.</a:t>
            </a:r>
          </a:p>
          <a:p>
            <a:r>
              <a:rPr lang="en-US" dirty="0"/>
              <a:t>When dealing with a complex function, the intricate connections between variables can make it difficult to understand their relationships. </a:t>
            </a:r>
          </a:p>
          <a:p>
            <a:pPr lvl="1"/>
            <a:r>
              <a:rPr lang="en-US" dirty="0"/>
              <a:t>It's important to organize these connections to determine dependencies, which helps in implementing both forward and backward passes.</a:t>
            </a:r>
          </a:p>
          <a:p>
            <a:r>
              <a:rPr lang="en-US" dirty="0"/>
              <a:t>The main question is: how do you know where to begin when given a graph? With this representation stored in computer memory, we can sort these variables. </a:t>
            </a:r>
          </a:p>
          <a:p>
            <a:r>
              <a:rPr lang="en-US" dirty="0"/>
              <a:t>The initial step is to determine the order in which to process the variables in the graph. </a:t>
            </a:r>
          </a:p>
          <a:p>
            <a:pPr lvl="1"/>
            <a:r>
              <a:rPr lang="en-US" dirty="0"/>
              <a:t>This sorting is achieved through topological sorting, which transform the graph into a linear sequence. </a:t>
            </a:r>
          </a:p>
          <a:p>
            <a:pPr lvl="1"/>
            <a:r>
              <a:rPr lang="en-US" dirty="0"/>
              <a:t>Variables are arranged along a single axis based on their dependencies, where each node depends on the ones before it. </a:t>
            </a:r>
          </a:p>
          <a:p>
            <a:pPr lvl="1"/>
            <a:r>
              <a:rPr lang="en-US" dirty="0"/>
              <a:t>This process is known as topological sorting and is essentially a depth-first search (DFS) algorithm, a well-established method for sorting variables to identify the layers of nodes, from the first to the last, in a network. </a:t>
            </a:r>
          </a:p>
          <a:p>
            <a:pPr lvl="1"/>
            <a:r>
              <a:rPr lang="en-US" dirty="0"/>
              <a:t>This allows you to efficiently sort the computations in a complex computation graph in linear time.</a:t>
            </a:r>
          </a:p>
        </p:txBody>
      </p:sp>
    </p:spTree>
    <p:extLst>
      <p:ext uri="{BB962C8B-B14F-4D97-AF65-F5344CB8AC3E}">
        <p14:creationId xmlns:p14="http://schemas.microsoft.com/office/powerpoint/2010/main" val="348171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so on. </a:t>
            </a:r>
          </a:p>
        </p:txBody>
      </p:sp>
    </p:spTree>
    <p:extLst>
      <p:ext uri="{BB962C8B-B14F-4D97-AF65-F5344CB8AC3E}">
        <p14:creationId xmlns:p14="http://schemas.microsoft.com/office/powerpoint/2010/main" val="823256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Once you have this sorting, you know the order for both the forward and backward processes, which is essentially what backpropagation is about.</a:t>
            </a:r>
          </a:p>
          <a:p>
            <a:endParaRPr lang="en-US" dirty="0"/>
          </a:p>
        </p:txBody>
      </p:sp>
    </p:spTree>
    <p:extLst>
      <p:ext uri="{BB962C8B-B14F-4D97-AF65-F5344CB8AC3E}">
        <p14:creationId xmlns:p14="http://schemas.microsoft.com/office/powerpoint/2010/main" val="8000146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soon as you have that sorting, you can implement the forward function based on that sorting. You want to make sure you first compute things that other functions depend on. You can do the forward function based on that sorting, and similarly, you can implement the backward function to compute the gradients of the final layers and work your way back to the earlier layers. </a:t>
            </a:r>
          </a:p>
          <a:p>
            <a:endParaRPr lang="en-US" dirty="0"/>
          </a:p>
          <a:p>
            <a:r>
              <a:rPr lang="en-US" dirty="0"/>
              <a:t>This is the same idea; it's a general-purpose representation of how things should work. Let me show you an example. This is a very generic example. The idea is that, let's say you're a node in an alternative life, and we want to compute gradients of some loss function with respect to your inputs and outputs. </a:t>
            </a:r>
          </a:p>
          <a:p>
            <a:endParaRPr lang="en-US" dirty="0"/>
          </a:p>
        </p:txBody>
      </p:sp>
    </p:spTree>
    <p:extLst>
      <p:ext uri="{BB962C8B-B14F-4D97-AF65-F5344CB8AC3E}">
        <p14:creationId xmlns:p14="http://schemas.microsoft.com/office/powerpoint/2010/main" val="40740426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was the big picture, but now how backpropagation functions on an individual node. </a:t>
            </a:r>
          </a:p>
          <a:p>
            <a:r>
              <a:rPr lang="en-US" dirty="0"/>
              <a:t>Without loss of generality, consider this node that has two inputs, X and Y, they get aggregated and the node emits an output Z. </a:t>
            </a:r>
          </a:p>
        </p:txBody>
      </p:sp>
    </p:spTree>
    <p:extLst>
      <p:ext uri="{BB962C8B-B14F-4D97-AF65-F5344CB8AC3E}">
        <p14:creationId xmlns:p14="http://schemas.microsoft.com/office/powerpoint/2010/main" val="10994665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At each node, you receive gradient signals from the top of the network. You want to compute the gradients going in different directions based on these signals.</a:t>
            </a:r>
          </a:p>
          <a:p>
            <a:endParaRPr lang="en-US" dirty="0"/>
          </a:p>
          <a:p>
            <a:endParaRPr lang="en-US" dirty="0"/>
          </a:p>
          <a:p>
            <a:r>
              <a:rPr lang="en-US" dirty="0"/>
              <a:t>Given this, you want to compute the gradient of L with respect to X and the gradient of L with respect to Y. </a:t>
            </a:r>
          </a:p>
          <a:p>
            <a:r>
              <a:rPr lang="en-US" dirty="0"/>
              <a:t>This can easily be done by the principle we mentioned last time is that the gradient of the network's output with respect to an input is the result of two things: the local gradient and the upstream gradient.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local gradient is the gradient of the output with respect to the input of interest: The local gradients are Z with respect to my inputs X and Y. </a:t>
            </a:r>
          </a:p>
          <a:p>
            <a:pPr lvl="1"/>
            <a:endParaRPr lang="en-US" dirty="0"/>
          </a:p>
          <a:p>
            <a:endParaRPr lang="en-US" dirty="0"/>
          </a:p>
        </p:txBody>
      </p:sp>
    </p:spTree>
    <p:extLst>
      <p:ext uri="{BB962C8B-B14F-4D97-AF65-F5344CB8AC3E}">
        <p14:creationId xmlns:p14="http://schemas.microsoft.com/office/powerpoint/2010/main" val="74075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upstream gradient is the gradient that originates from the output of the network.</a:t>
            </a:r>
          </a:p>
          <a:p>
            <a:r>
              <a:rPr lang="en-US" dirty="0"/>
              <a:t>It indicates the gradient of L with respect to the Z variable, which can be easily obtained from cached values.</a:t>
            </a:r>
          </a:p>
        </p:txBody>
      </p:sp>
    </p:spTree>
    <p:extLst>
      <p:ext uri="{BB962C8B-B14F-4D97-AF65-F5344CB8AC3E}">
        <p14:creationId xmlns:p14="http://schemas.microsoft.com/office/powerpoint/2010/main" val="33261653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gradient of the loss function with respect to the node's input, which is our target, can be calculated by multiplying the upstream gradient with the local gradient.</a:t>
            </a:r>
          </a:p>
          <a:p>
            <a:endParaRPr lang="en-US" dirty="0"/>
          </a:p>
        </p:txBody>
      </p:sp>
    </p:spTree>
    <p:extLst>
      <p:ext uri="{BB962C8B-B14F-4D97-AF65-F5344CB8AC3E}">
        <p14:creationId xmlns:p14="http://schemas.microsoft.com/office/powerpoint/2010/main" val="3208527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gradient of the loss function with respect to the node's input, which is our target, can be calculated by multiplying the upstream gradient with the local gradient.</a:t>
            </a:r>
          </a:p>
          <a:p>
            <a:endParaRPr lang="en-US" dirty="0"/>
          </a:p>
          <a:p>
            <a:endParaRPr lang="en-US" dirty="0"/>
          </a:p>
        </p:txBody>
      </p:sp>
    </p:spTree>
    <p:extLst>
      <p:ext uri="{BB962C8B-B14F-4D97-AF65-F5344CB8AC3E}">
        <p14:creationId xmlns:p14="http://schemas.microsoft.com/office/powerpoint/2010/main" val="11965281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these calculations are completed, you forward them to the adjacent nodes.</a:t>
            </a:r>
          </a:p>
          <a:p>
            <a:r>
              <a:rPr lang="en-US" dirty="0"/>
              <a:t>Each node doesn't need to be concerned with the surrounding processes; it simply handles the computation and distribution of local and upstream gradients.</a:t>
            </a:r>
          </a:p>
          <a:p>
            <a:r>
              <a:rPr lang="en-US" dirty="0"/>
              <a:t>This is how gradient descent operates in a practical implementation.</a:t>
            </a:r>
          </a:p>
          <a:p>
            <a:endParaRPr lang="en-US" dirty="0"/>
          </a:p>
          <a:p>
            <a:endParaRPr lang="en-US" dirty="0"/>
          </a:p>
        </p:txBody>
      </p:sp>
    </p:spTree>
    <p:extLst>
      <p:ext uri="{BB962C8B-B14F-4D97-AF65-F5344CB8AC3E}">
        <p14:creationId xmlns:p14="http://schemas.microsoft.com/office/powerpoint/2010/main" val="133595750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go through an example.</a:t>
            </a:r>
          </a:p>
          <a:p>
            <a:r>
              <a:rPr lang="en-US" dirty="0"/>
              <a:t>Suppose we have an irregular neural net. It is function of four variables, and we want to compute the gradients of the output with respect to all inputs. </a:t>
            </a:r>
          </a:p>
          <a:p>
            <a:endParaRPr lang="en-US" dirty="0"/>
          </a:p>
          <a:p>
            <a:r>
              <a:rPr lang="en-US" dirty="0"/>
              <a:t>The first question is: in what order should we process the forward and backward passes? </a:t>
            </a:r>
          </a:p>
          <a:p>
            <a:endParaRPr lang="en-US" dirty="0"/>
          </a:p>
        </p:txBody>
      </p:sp>
    </p:spTree>
    <p:extLst>
      <p:ext uri="{BB962C8B-B14F-4D97-AF65-F5344CB8AC3E}">
        <p14:creationId xmlns:p14="http://schemas.microsoft.com/office/powerpoint/2010/main" val="2494945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answer is topological sorting. This sorting tells us the order to process the nodes. </a:t>
            </a:r>
          </a:p>
          <a:p>
            <a:endParaRPr lang="en-US" dirty="0"/>
          </a:p>
          <a:p>
            <a:r>
              <a:rPr lang="en-US" dirty="0"/>
              <a:t>For the forward process, we follow this order, and for the backward process, we do the exact opposite.</a:t>
            </a:r>
          </a:p>
          <a:p>
            <a:endParaRPr lang="en-US" dirty="0"/>
          </a:p>
          <a:p>
            <a:endParaRPr lang="en-US" dirty="0"/>
          </a:p>
        </p:txBody>
      </p:sp>
    </p:spTree>
    <p:extLst>
      <p:ext uri="{BB962C8B-B14F-4D97-AF65-F5344CB8AC3E}">
        <p14:creationId xmlns:p14="http://schemas.microsoft.com/office/powerpoint/2010/main" val="3271089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They process the input, pass it to the next layer, and so on, until the final layer makes a prediction.</a:t>
            </a:r>
          </a:p>
          <a:p>
            <a:r>
              <a:rPr lang="en-US" dirty="0"/>
              <a:t>Each node knows the next node it needs to pass the signal to. If you have questions or if anything is confusing, just ask.</a:t>
            </a:r>
          </a:p>
          <a:p>
            <a:endParaRPr lang="en-US" dirty="0"/>
          </a:p>
          <a:p>
            <a:endParaRPr lang="en-US" dirty="0"/>
          </a:p>
        </p:txBody>
      </p:sp>
    </p:spTree>
    <p:extLst>
      <p:ext uri="{BB962C8B-B14F-4D97-AF65-F5344CB8AC3E}">
        <p14:creationId xmlns:p14="http://schemas.microsoft.com/office/powerpoint/2010/main" val="41444956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the backward step. </a:t>
            </a:r>
          </a:p>
          <a:p>
            <a:r>
              <a:rPr lang="en-US" dirty="0"/>
              <a:t>For computing the backward step, we need to compute the gradients. </a:t>
            </a:r>
          </a:p>
          <a:p>
            <a:endParaRPr lang="en-US" dirty="0"/>
          </a:p>
        </p:txBody>
      </p:sp>
    </p:spTree>
    <p:extLst>
      <p:ext uri="{BB962C8B-B14F-4D97-AF65-F5344CB8AC3E}">
        <p14:creationId xmlns:p14="http://schemas.microsoft.com/office/powerpoint/2010/main" val="23432579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essentially this needs to be done in the opposite direction guided by our topological sort of our network. </a:t>
            </a:r>
          </a:p>
          <a:p>
            <a:endParaRPr lang="en-US" dirty="0"/>
          </a:p>
          <a:p>
            <a:endParaRPr lang="en-US" dirty="0"/>
          </a:p>
          <a:p>
            <a:endParaRPr lang="en-US" dirty="0"/>
          </a:p>
        </p:txBody>
      </p:sp>
    </p:spTree>
    <p:extLst>
      <p:ext uri="{BB962C8B-B14F-4D97-AF65-F5344CB8AC3E}">
        <p14:creationId xmlns:p14="http://schemas.microsoft.com/office/powerpoint/2010/main" val="14684994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A2E27-6008-6A71-BE72-6161C2997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CDAC0-3FB7-465D-C0F1-9F733A8BBF5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454FC6A-EC51-0B27-4E3F-9A7E366F32A1}"/>
              </a:ext>
            </a:extLst>
          </p:cNvPr>
          <p:cNvSpPr>
            <a:spLocks noGrp="1"/>
          </p:cNvSpPr>
          <p:nvPr>
            <p:ph type="body" idx="1"/>
          </p:nvPr>
        </p:nvSpPr>
        <p:spPr/>
        <p:txBody>
          <a:bodyPr/>
          <a:lstStyle/>
          <a:p>
            <a:endParaRPr lang="en-US" dirty="0"/>
          </a:p>
          <a:p>
            <a:r>
              <a:rPr lang="en-US" dirty="0"/>
              <a:t>For each node, we use the rule that the gradient with respect to an input is the product of the upstream gradient and the local gradient.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316098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45637-9FC9-966C-3F3D-72F21D27D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E1F87-FFA7-6C44-ADDC-F6150369719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87B618-B968-B1B7-93CB-D1E32AAF480C}"/>
              </a:ext>
            </a:extLst>
          </p:cNvPr>
          <p:cNvSpPr>
            <a:spLocks noGrp="1"/>
          </p:cNvSpPr>
          <p:nvPr>
            <p:ph type="body" idx="1"/>
          </p:nvPr>
        </p:nvSpPr>
        <p:spPr/>
        <p:txBody>
          <a:bodyPr/>
          <a:lstStyle/>
          <a:p>
            <a:r>
              <a:rPr lang="en-US" dirty="0"/>
              <a:t>Now, I can name each of the intermediate variables. These names will be handy for showing/computing my local gradients. </a:t>
            </a:r>
          </a:p>
          <a:p>
            <a:endParaRPr lang="en-US" dirty="0"/>
          </a:p>
        </p:txBody>
      </p:sp>
    </p:spTree>
    <p:extLst>
      <p:ext uri="{BB962C8B-B14F-4D97-AF65-F5344CB8AC3E}">
        <p14:creationId xmlns:p14="http://schemas.microsoft.com/office/powerpoint/2010/main" val="28948270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8157E-C8F0-E57F-7B75-77775091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D8E26-A1FC-04F9-5764-FB77B2A5A84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22CD0D-E1B4-E959-97DA-5624C512CA3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Notice that the upstream gradient is trivially 1 at the end of the network. </a:t>
            </a:r>
          </a:p>
          <a:p>
            <a:endParaRPr lang="en-US" dirty="0"/>
          </a:p>
        </p:txBody>
      </p:sp>
    </p:spTree>
    <p:extLst>
      <p:ext uri="{BB962C8B-B14F-4D97-AF65-F5344CB8AC3E}">
        <p14:creationId xmlns:p14="http://schemas.microsoft.com/office/powerpoint/2010/main" val="37449730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70B5D-97DA-4754-582E-2CD42D4B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04320-C558-35D5-5CE9-680760B47E0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AFCCAF-837C-6D67-7950-F682712626C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repeat this process layer by layer until we reach the input layer. This method is simple and becomes comfortable with practice.</a:t>
            </a:r>
          </a:p>
          <a:p>
            <a:endParaRPr lang="en-US" dirty="0"/>
          </a:p>
        </p:txBody>
      </p:sp>
    </p:spTree>
    <p:extLst>
      <p:ext uri="{BB962C8B-B14F-4D97-AF65-F5344CB8AC3E}">
        <p14:creationId xmlns:p14="http://schemas.microsoft.com/office/powerpoint/2010/main" val="1231276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8F88-6FA7-CD2F-974C-7D4E8E22C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E97CD0-C06B-8762-C843-CCA5C6DC75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58476B6-BF75-6623-787A-F43BECA267A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24514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C2283-08AC-8BBF-0A82-834F013A2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ADEE9-561F-2E6D-5FA4-D2D8275058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4E36A9D-B896-F023-08F1-6AAF8666FD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08448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3A455-CFBA-A54E-ADD1-09031B9D4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510F2-DE25-C10B-5A9D-1D380F7075F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0E047B-74B9-2D33-45CE-1F5D3FBAB6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57407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9A099-F675-A961-409C-90A772618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97A2-9C98-E5AE-0E38-5D264665B8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410C3F-8F5B-EA0E-A0A9-8F1CE5B8C58B}"/>
              </a:ext>
            </a:extLst>
          </p:cNvPr>
          <p:cNvSpPr>
            <a:spLocks noGrp="1"/>
          </p:cNvSpPr>
          <p:nvPr>
            <p:ph type="body" idx="1"/>
          </p:nvPr>
        </p:nvSpPr>
        <p:spPr/>
        <p:txBody>
          <a:bodyPr/>
          <a:lstStyle/>
          <a:p>
            <a:r>
              <a:rPr lang="en-US" dirty="0"/>
              <a:t>That’s it! You have have successfully computed all the gradients in this problem! </a:t>
            </a:r>
          </a:p>
        </p:txBody>
      </p:sp>
    </p:spTree>
    <p:extLst>
      <p:ext uri="{BB962C8B-B14F-4D97-AF65-F5344CB8AC3E}">
        <p14:creationId xmlns:p14="http://schemas.microsoft.com/office/powerpoint/2010/main" val="2108617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until it reaches the final layer, where the neural networks makes a prediction.</a:t>
            </a:r>
          </a:p>
          <a:p>
            <a:r>
              <a:rPr lang="en-US" dirty="0"/>
              <a:t>Notes that in this architecture, each node knows:  </a:t>
            </a:r>
          </a:p>
          <a:p>
            <a:pPr lvl="1"/>
            <a:r>
              <a:rPr lang="en-US" dirty="0"/>
              <a:t>the ancestor nodes from which it receives signals </a:t>
            </a:r>
          </a:p>
          <a:p>
            <a:pPr lvl="1"/>
            <a:r>
              <a:rPr lang="en-US" dirty="0"/>
              <a:t>and the descendant node it needs to pass the signal to.</a:t>
            </a:r>
          </a:p>
          <a:p>
            <a:pPr lvl="0"/>
            <a:r>
              <a:rPr lang="en-US" dirty="0"/>
              <a:t>Now what are the parameters or design choices for this neural network? </a:t>
            </a:r>
          </a:p>
        </p:txBody>
      </p:sp>
    </p:spTree>
    <p:extLst>
      <p:ext uri="{BB962C8B-B14F-4D97-AF65-F5344CB8AC3E}">
        <p14:creationId xmlns:p14="http://schemas.microsoft.com/office/powerpoint/2010/main" val="4047736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Great! Let’s review now general backprop for any problem using computation graphs.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computation graph encodes an arbitrary function and represent all the operations within that complex function.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graph can then be topologically sorted.</a:t>
            </a:r>
          </a:p>
          <a:p>
            <a:endParaRPr lang="en-US" dirty="0"/>
          </a:p>
          <a:p>
            <a:r>
              <a:rPr lang="en-US" dirty="0"/>
              <a:t>Using this topological sorting, you can perform a forward pass followed by a backward pass to compute gradients, apply these gradients, and repeat the process. This forms the basis of a general-purpose algorithm in practice. </a:t>
            </a:r>
          </a:p>
          <a:p>
            <a:endParaRPr lang="en-US" dirty="0"/>
          </a:p>
        </p:txBody>
      </p:sp>
    </p:spTree>
    <p:extLst>
      <p:ext uri="{BB962C8B-B14F-4D97-AF65-F5344CB8AC3E}">
        <p14:creationId xmlns:p14="http://schemas.microsoft.com/office/powerpoint/2010/main" val="21231575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summary, </a:t>
            </a:r>
          </a:p>
          <a:p>
            <a:endParaRPr lang="en-US" dirty="0"/>
          </a:p>
          <a:p>
            <a:endParaRPr lang="en-US" dirty="0"/>
          </a:p>
          <a:p>
            <a:r>
              <a:rPr lang="en-US" dirty="0"/>
              <a:t>A computation graph is a directed graph where nodes represent dependencies between local computations. It provides an equivalent way to express all mathematical operations in your architecture, whether it's a multi-layer perceptron, transformers, or other models, making it a versatile representation.</a:t>
            </a:r>
          </a:p>
          <a:p>
            <a:endParaRPr lang="en-US" dirty="0"/>
          </a:p>
          <a:p>
            <a:endParaRPr lang="en-US" dirty="0"/>
          </a:p>
          <a:p>
            <a:r>
              <a:rPr lang="en-US" dirty="0"/>
              <a:t>backpropagation is a general-purpose optimization algorithm. It computes gradients, which are essential for gradient descent, a method used to optimize functions. Understanding how backpropagation works is crucial, as it is a fundamental tool in practice.</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With this general-purpose representation, you can implement a generic backpropagation which is the next topic.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3069024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 want to move on from backpropagation and discuss how to implement it in practice, focusing on what you should consider when implementing things. Let's imagine you're tasked with implementing backpropagation at Meta. How should you approach this?</a:t>
            </a:r>
          </a:p>
          <a:p>
            <a:endParaRPr lang="en-US" dirty="0"/>
          </a:p>
        </p:txBody>
      </p:sp>
    </p:spTree>
    <p:extLst>
      <p:ext uri="{BB962C8B-B14F-4D97-AF65-F5344CB8AC3E}">
        <p14:creationId xmlns:p14="http://schemas.microsoft.com/office/powerpoint/2010/main" val="17000845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implementing backpropagation, it's done in a decentralized manner within each operator. </a:t>
            </a:r>
          </a:p>
          <a:p>
            <a:pPr lvl="1"/>
            <a:r>
              <a:rPr lang="en-US" dirty="0"/>
              <a:t>Think of the graph I defined earlier, where  in the forward step each node receives signals as input and produces an output.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this graph,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Python, every operator is like this node. For each node, you need to implement what the operation does and how it computes gradients at its input. That's essentially how we should think about implementing backpropagation.</a:t>
            </a:r>
          </a:p>
          <a:p>
            <a:endParaRPr lang="en-US" dirty="0"/>
          </a:p>
          <a:p>
            <a:endParaRPr lang="en-US" dirty="0"/>
          </a:p>
        </p:txBody>
      </p:sp>
    </p:spTree>
    <p:extLst>
      <p:ext uri="{BB962C8B-B14F-4D97-AF65-F5344CB8AC3E}">
        <p14:creationId xmlns:p14="http://schemas.microsoft.com/office/powerpoint/2010/main" val="22580367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8854-B562-9E78-B237-BA63743A3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E66C6-806A-9A38-8EC5-3B996B0500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F5BE1F-3E3C-EECA-39F1-653165832819}"/>
              </a:ext>
            </a:extLst>
          </p:cNvPr>
          <p:cNvSpPr>
            <a:spLocks noGrp="1"/>
          </p:cNvSpPr>
          <p:nvPr>
            <p:ph type="body" idx="1"/>
          </p:nvPr>
        </p:nvSpPr>
        <p:spPr/>
        <p:txBody>
          <a:bodyPr/>
          <a:lstStyle/>
          <a:p>
            <a:r>
              <a:rPr lang="en-US" dirty="0"/>
              <a:t>Each node represents a tensor in the computation, storing its value, gradient, and references to the function that created it.</a:t>
            </a:r>
          </a:p>
          <a:p>
            <a:endParaRPr lang="en-US" dirty="0"/>
          </a:p>
          <a:p>
            <a:r>
              <a:rPr lang="en-US" dirty="0"/>
              <a:t>Merge with older content: </a:t>
            </a:r>
          </a:p>
          <a:p>
            <a:endParaRPr lang="en-US" dirty="0"/>
          </a:p>
          <a:p>
            <a:r>
              <a:rPr lang="en-US" dirty="0"/>
              <a:t>When implementing backpropagation, it's done in a decentralized manner within each operator. </a:t>
            </a:r>
          </a:p>
          <a:p>
            <a:pPr lvl="1"/>
            <a:r>
              <a:rPr lang="en-US" dirty="0"/>
              <a:t>Think of the graph I defined earlier, where  in the forward step each node receives signals as input and produces an output.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this graph,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Python, every operator is like this node. For each node, you need to implement what the operation does and how it computes gradients at its input. That's essentially how we should think about implementing backpropagation.</a:t>
            </a:r>
          </a:p>
          <a:p>
            <a:endParaRPr lang="en-US" dirty="0"/>
          </a:p>
          <a:p>
            <a:endParaRPr lang="en-US" dirty="0"/>
          </a:p>
        </p:txBody>
      </p:sp>
    </p:spTree>
    <p:extLst>
      <p:ext uri="{BB962C8B-B14F-4D97-AF65-F5344CB8AC3E}">
        <p14:creationId xmlns:p14="http://schemas.microsoft.com/office/powerpoint/2010/main" val="16905274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751EF-EE66-C31E-4DAA-B7D917924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53FF-52A3-D3BF-D27D-B3F4DA898EB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FDFAEAF-1C6D-2369-5DAA-F86324222B49}"/>
              </a:ext>
            </a:extLst>
          </p:cNvPr>
          <p:cNvSpPr>
            <a:spLocks noGrp="1"/>
          </p:cNvSpPr>
          <p:nvPr>
            <p:ph type="body" idx="1"/>
          </p:nvPr>
        </p:nvSpPr>
        <p:spPr/>
        <p:txBody>
          <a:bodyPr/>
          <a:lstStyle/>
          <a:p>
            <a:r>
              <a:rPr lang="en-US" dirty="0"/>
              <a:t>A special case is the tensor itself, which is a unit without any inputs but always feeds into the next layers. For tensors, you need to implement how to initialize them, what values they should have, and how they should behave when multiplied or summed with other tensors. This is a simple tensor implementation. Notice that we've added a variable to store gradients. Every node in Python not only maintains its value but also the gradient at that value.</a:t>
            </a:r>
          </a:p>
          <a:p>
            <a:r>
              <a:rPr lang="en-US" dirty="0"/>
              <a:t>the backward function wasn't defined for inputs is because inputs to a neural network are fixed values, and you don't want to update them. This is different from defining an operator between two tensors, where you need to pass gradients through the operation.</a:t>
            </a:r>
          </a:p>
          <a:p>
            <a:endParaRPr lang="en-US" dirty="0"/>
          </a:p>
          <a:p>
            <a:endParaRPr lang="en-US" dirty="0"/>
          </a:p>
          <a:p>
            <a:endParaRPr lang="en-US" dirty="0"/>
          </a:p>
        </p:txBody>
      </p:sp>
    </p:spTree>
    <p:extLst>
      <p:ext uri="{BB962C8B-B14F-4D97-AF65-F5344CB8AC3E}">
        <p14:creationId xmlns:p14="http://schemas.microsoft.com/office/powerpoint/2010/main" val="40098647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r>
              <a:rPr lang="en-US" dirty="0"/>
              <a:t>Older text: Another point is that each node contains a set of children or connected nodes, forming a graph of computation. You need to implement a backward function for each node, which dictates how to pass the upstream gradient to its input. This is usually a standard function called the backward function. Notice that for tensors, the backward function is none or empty. Why is that? It's because a tensor itself is a value, and you cannot pass gradients before that, so there's no point in implementing a backward function for it.</a:t>
            </a:r>
          </a:p>
          <a:p>
            <a:endParaRPr lang="en-US" dirty="0"/>
          </a:p>
          <a:p>
            <a:r>
              <a:rPr lang="en-US" dirty="0"/>
              <a:t> </a:t>
            </a:r>
          </a:p>
        </p:txBody>
      </p:sp>
    </p:spTree>
    <p:extLst>
      <p:ext uri="{BB962C8B-B14F-4D97-AF65-F5344CB8AC3E}">
        <p14:creationId xmlns:p14="http://schemas.microsoft.com/office/powerpoint/2010/main" val="40725459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AAD1-FFE1-3663-F15E-E9280A6F3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04776-5C94-F962-2B96-92EB22258CA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551F49-58B6-F7F3-B923-430AA0F37151}"/>
              </a:ext>
            </a:extLst>
          </p:cNvPr>
          <p:cNvSpPr>
            <a:spLocks noGrp="1"/>
          </p:cNvSpPr>
          <p:nvPr>
            <p:ph type="body" idx="1"/>
          </p:nvPr>
        </p:nvSpPr>
        <p:spPr/>
        <p:txBody>
          <a:bodyPr/>
          <a:lstStyle/>
          <a:p>
            <a:r>
              <a:rPr lang="en-US" dirty="0"/>
              <a:t>Older text: </a:t>
            </a:r>
          </a:p>
          <a:p>
            <a:r>
              <a:rPr lang="en-US" dirty="0"/>
              <a:t>When implementing backpropagation, it's done in a decentralized manner within each operator. </a:t>
            </a:r>
          </a:p>
          <a:p>
            <a:pPr lvl="1"/>
            <a:r>
              <a:rPr lang="en-US" dirty="0"/>
              <a:t>Think of the graph I defined earlier, where  in the forward step each node receives signals as input and produces an output.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this graph,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Python, every operator is like this node. For each node, you need to implement what the operation does and how it computes gradients at its input. That's essentially how we should think about implementing backpropagation.</a:t>
            </a:r>
          </a:p>
          <a:p>
            <a:endParaRPr lang="en-US" dirty="0"/>
          </a:p>
          <a:p>
            <a:endParaRPr lang="en-US" dirty="0"/>
          </a:p>
        </p:txBody>
      </p:sp>
    </p:spTree>
    <p:extLst>
      <p:ext uri="{BB962C8B-B14F-4D97-AF65-F5344CB8AC3E}">
        <p14:creationId xmlns:p14="http://schemas.microsoft.com/office/powerpoint/2010/main" val="158895221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5E560-129E-647A-01AA-B2E4534AF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1F73C6-4FEE-6545-3069-4513B37AA1F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ADBF1E-A695-862C-71A7-01910A2A5AB7}"/>
              </a:ext>
            </a:extLst>
          </p:cNvPr>
          <p:cNvSpPr>
            <a:spLocks noGrp="1"/>
          </p:cNvSpPr>
          <p:nvPr>
            <p:ph type="body" idx="1"/>
          </p:nvPr>
        </p:nvSpPr>
        <p:spPr/>
        <p:txBody>
          <a:bodyPr/>
          <a:lstStyle/>
          <a:p>
            <a:r>
              <a:rPr lang="en-US" dirty="0"/>
              <a:t>When implementing backpropagation, it's done in a decentralized manner within each operator. </a:t>
            </a:r>
          </a:p>
          <a:p>
            <a:pPr lvl="1"/>
            <a:r>
              <a:rPr lang="en-US" dirty="0"/>
              <a:t>Think of the graph I defined earlier, where  in the forward step each node receives signals as input and produces an output.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this graph,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Python, every operator is like this node. For each node, you need to implement what the operation does and how it computes gradients at its input. That's essentially how we should think about implementing backpropagation.</a:t>
            </a:r>
          </a:p>
          <a:p>
            <a:endParaRPr lang="en-US" dirty="0"/>
          </a:p>
          <a:p>
            <a:endParaRPr lang="en-US" dirty="0"/>
          </a:p>
        </p:txBody>
      </p:sp>
    </p:spTree>
    <p:extLst>
      <p:ext uri="{BB962C8B-B14F-4D97-AF65-F5344CB8AC3E}">
        <p14:creationId xmlns:p14="http://schemas.microsoft.com/office/powerpoint/2010/main" val="6512268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Older text: Now, consider the backward function for a multiplication operator. This operator is defined on tensors. Given an upstream value, it multiplies it with itself to form one gradient and with the other tensor to form another gradient. These are the same ideas we discussed earlier about local gradients.</a:t>
            </a:r>
          </a:p>
          <a:p>
            <a:r>
              <a:rPr lang="en-US" dirty="0"/>
              <a:t>To quickly clarify, the "lambda" syntax in Python allows you to define a function in one line. For example, if you want to define a function that returns x multiplied by 2, you can do it in one line. However, in this case, since the backward function is always none, you don't need to use lambda.</a:t>
            </a:r>
          </a:p>
          <a:p>
            <a:r>
              <a:rPr lang="en-US" dirty="0"/>
              <a:t>In practice, you define backpropagation operations for every node in your computation graph, such as multiplications, matrix multiplications, and summations. You then implement the backward process by forming a graph, essentially building a computation graph using a depth-first search (DFS) algorithm. You initialize gradients with a constant and call the backward function for all operators in reverse topological order. This is the core of backpropagation.</a:t>
            </a:r>
          </a:p>
          <a:p>
            <a:endParaRPr lang="en-US" dirty="0"/>
          </a:p>
          <a:p>
            <a:r>
              <a:rPr lang="en-US" dirty="0"/>
              <a:t> </a:t>
            </a:r>
          </a:p>
        </p:txBody>
      </p:sp>
    </p:spTree>
    <p:extLst>
      <p:ext uri="{BB962C8B-B14F-4D97-AF65-F5344CB8AC3E}">
        <p14:creationId xmlns:p14="http://schemas.microsoft.com/office/powerpoint/2010/main" val="115975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arrows that transmit the signals are weighted here. </a:t>
            </a:r>
          </a:p>
          <a:p>
            <a:r>
              <a:rPr lang="en-US" dirty="0"/>
              <a:t>These weights are essentially the parameters that needs to be learned for changes a neural network’s behavior or a specific objective. </a:t>
            </a:r>
          </a:p>
          <a:p>
            <a:r>
              <a:rPr lang="en-US" dirty="0"/>
              <a:t>We will see algorithmic approaches for tweaking these weights. </a:t>
            </a:r>
          </a:p>
          <a:p>
            <a:endParaRPr lang="en-US" dirty="0"/>
          </a:p>
          <a:p>
            <a:endParaRPr lang="en-US" dirty="0"/>
          </a:p>
        </p:txBody>
      </p:sp>
    </p:spTree>
    <p:extLst>
      <p:ext uri="{BB962C8B-B14F-4D97-AF65-F5344CB8AC3E}">
        <p14:creationId xmlns:p14="http://schemas.microsoft.com/office/powerpoint/2010/main" val="266854196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practice, you don't need to implement backpropagation yourself, as frameworks like </a:t>
            </a:r>
            <a:r>
              <a:rPr lang="en-US" dirty="0" err="1"/>
              <a:t>PyTorch</a:t>
            </a:r>
            <a:r>
              <a:rPr lang="en-US" dirty="0"/>
              <a:t> have it built-in. However, understanding how it works is crucial for debugging, as there may be times when </a:t>
            </a:r>
            <a:r>
              <a:rPr lang="en-US" dirty="0" err="1"/>
              <a:t>PyTorch</a:t>
            </a:r>
            <a:r>
              <a:rPr lang="en-US" dirty="0"/>
              <a:t> encounters issues, and having a solid grasp of the underlying process will help you resolve challenges and bugs in your code.</a:t>
            </a:r>
          </a:p>
          <a:p>
            <a:endParaRPr lang="en-US" dirty="0"/>
          </a:p>
        </p:txBody>
      </p:sp>
    </p:spTree>
    <p:extLst>
      <p:ext uri="{BB962C8B-B14F-4D97-AF65-F5344CB8AC3E}">
        <p14:creationId xmlns:p14="http://schemas.microsoft.com/office/powerpoint/2010/main" val="17048255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in practice, you don't need to implement this manually because </a:t>
            </a:r>
            <a:r>
              <a:rPr lang="en-US" dirty="0" err="1"/>
              <a:t>PyTorch</a:t>
            </a:r>
            <a:r>
              <a:rPr lang="en-US" dirty="0"/>
              <a:t> has already done it for you. If you're curious, you can look at </a:t>
            </a:r>
            <a:r>
              <a:rPr lang="en-US" dirty="0" err="1"/>
              <a:t>PyTorch's</a:t>
            </a:r>
            <a:r>
              <a:rPr lang="en-US" dirty="0"/>
              <a:t> implementation on GitHub, where each operator has a forward and backward function. These implementations efficiently handle all the local and upstream computations.</a:t>
            </a:r>
          </a:p>
          <a:p>
            <a:endParaRPr lang="en-US" dirty="0"/>
          </a:p>
          <a:p>
            <a:r>
              <a:rPr lang="en-US" dirty="0" err="1"/>
              <a:t>PyTorch's</a:t>
            </a:r>
            <a:r>
              <a:rPr lang="en-US" dirty="0"/>
              <a:t> </a:t>
            </a:r>
            <a:r>
              <a:rPr lang="en-US" b="1" dirty="0" err="1"/>
              <a:t>autograd</a:t>
            </a:r>
            <a:r>
              <a:rPr lang="en-US" b="1" dirty="0"/>
              <a:t> engine</a:t>
            </a:r>
            <a:r>
              <a:rPr lang="en-US" dirty="0"/>
              <a:t> is implemented in </a:t>
            </a:r>
            <a:r>
              <a:rPr lang="en-US" b="1" dirty="0"/>
              <a:t>C++ for performance</a:t>
            </a:r>
            <a:r>
              <a:rPr lang="en-US" dirty="0"/>
              <a:t> but exposed in Python.</a:t>
            </a:r>
          </a:p>
          <a:p>
            <a:endParaRPr lang="en-US" dirty="0"/>
          </a:p>
        </p:txBody>
      </p:sp>
    </p:spTree>
    <p:extLst>
      <p:ext uri="{BB962C8B-B14F-4D97-AF65-F5344CB8AC3E}">
        <p14:creationId xmlns:p14="http://schemas.microsoft.com/office/powerpoint/2010/main" val="216056222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51CB-322A-105E-7174-D88E90409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3DF313-2906-92CD-2590-E436981330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6490C5-4FD5-B88E-A773-A9B6C844FE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077980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PyTorch</a:t>
            </a:r>
            <a:r>
              <a:rPr lang="en-US" dirty="0"/>
              <a:t> simplifies things for you. You just need to define your inputs, assign values, and indicate that gradients should be computed. Then, define your function by running operations on your inputs. Once you call the backward function, </a:t>
            </a:r>
            <a:r>
              <a:rPr lang="en-US" dirty="0" err="1"/>
              <a:t>PyTorch</a:t>
            </a:r>
            <a:r>
              <a:rPr lang="en-US" dirty="0"/>
              <a:t> handles the entire backpropagation process, and you can print the computed gradients automatically.</a:t>
            </a:r>
          </a:p>
          <a:p>
            <a:endParaRPr lang="en-US" dirty="0"/>
          </a:p>
        </p:txBody>
      </p:sp>
    </p:spTree>
    <p:extLst>
      <p:ext uri="{BB962C8B-B14F-4D97-AF65-F5344CB8AC3E}">
        <p14:creationId xmlns:p14="http://schemas.microsoft.com/office/powerpoint/2010/main" val="37581553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98274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wonder why we went through the effort of learning about backpropagation. Understanding its implementation is crucial for debugging when algorithms don't work. That's why it's important to know backpropagation and use that understanding to troubleshoot.</a:t>
            </a:r>
          </a:p>
          <a:p>
            <a:endParaRPr lang="en-US" dirty="0"/>
          </a:p>
        </p:txBody>
      </p:sp>
    </p:spTree>
    <p:extLst>
      <p:ext uri="{BB962C8B-B14F-4D97-AF65-F5344CB8AC3E}">
        <p14:creationId xmlns:p14="http://schemas.microsoft.com/office/powerpoint/2010/main" val="35048114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training neural networks, you don't want to feed your training data one instance at a time. Instead, you batch your instances and feed batches to the network. Why batch inputs? It speeds things up because group operations can be performed on the GPU, which is more efficient than processing each instance individually on a CPU.</a:t>
            </a:r>
          </a:p>
          <a:p>
            <a:endParaRPr lang="en-US" dirty="0"/>
          </a:p>
        </p:txBody>
      </p:sp>
    </p:spTree>
    <p:extLst>
      <p:ext uri="{BB962C8B-B14F-4D97-AF65-F5344CB8AC3E}">
        <p14:creationId xmlns:p14="http://schemas.microsoft.com/office/powerpoint/2010/main" val="22830363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natural language processing, each word is represented as a vector, and each sentence as a matrix. A batch of sentences forms a tensor, a three-dimensional object. </a:t>
            </a:r>
            <a:r>
              <a:rPr lang="en-US" dirty="0" err="1"/>
              <a:t>PyTorch's</a:t>
            </a:r>
            <a:r>
              <a:rPr lang="en-US" dirty="0"/>
              <a:t> library is designed to handle tensor operations efficiently, which is crucial for implementing neural networks.</a:t>
            </a:r>
          </a:p>
          <a:p>
            <a:endParaRPr lang="en-US" dirty="0"/>
          </a:p>
        </p:txBody>
      </p:sp>
    </p:spTree>
    <p:extLst>
      <p:ext uri="{BB962C8B-B14F-4D97-AF65-F5344CB8AC3E}">
        <p14:creationId xmlns:p14="http://schemas.microsoft.com/office/powerpoint/2010/main" val="269125081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3936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when implementing matrix operations, avoid using nested for loops. Instead, define your matrices as tensors and use </a:t>
            </a:r>
            <a:r>
              <a:rPr lang="en-US" dirty="0" err="1"/>
              <a:t>PyTorch's</a:t>
            </a:r>
            <a:r>
              <a:rPr lang="en-US" dirty="0"/>
              <a:t> implementation for matrix multiplication, which is much faster. In homework assignments, we emphasize using matrix operations instead of for loops to ensure efficiency.</a:t>
            </a:r>
          </a:p>
        </p:txBody>
      </p:sp>
    </p:spTree>
    <p:extLst>
      <p:ext uri="{BB962C8B-B14F-4D97-AF65-F5344CB8AC3E}">
        <p14:creationId xmlns:p14="http://schemas.microsoft.com/office/powerpoint/2010/main" val="371568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see a slightly more formal definition of neural nets by adding some math. </a:t>
            </a:r>
          </a:p>
          <a:p>
            <a:r>
              <a:rPr lang="en-US" dirty="0"/>
              <a:t>Again, we defined a neural network as a function that maps an input from space X to an output in space Y. </a:t>
            </a:r>
          </a:p>
          <a:p>
            <a:r>
              <a:rPr lang="en-US" dirty="0"/>
              <a:t>Your inputs can be discrete or continuous values from some input space, and your output can also be discrete or continuous in some high-dimensional space.</a:t>
            </a:r>
          </a:p>
          <a:p>
            <a:r>
              <a:rPr lang="en-US" dirty="0"/>
              <a:t>For example: </a:t>
            </a:r>
          </a:p>
          <a:p>
            <a:pPr lvl="1"/>
            <a:r>
              <a:rPr lang="en-US" dirty="0"/>
              <a:t>This is a two-layer network with one hidden layer. </a:t>
            </a:r>
          </a:p>
          <a:p>
            <a:pPr lvl="1"/>
            <a:r>
              <a:rPr lang="en-US" dirty="0"/>
              <a:t>Notice from now on, we’re going to call every layer between the input and output layers as a “hidden layer”. </a:t>
            </a:r>
          </a:p>
          <a:p>
            <a:pPr lvl="1"/>
            <a:r>
              <a:rPr lang="en-US" dirty="0"/>
              <a:t>You may have one hidden layer or many – that is a design choice. </a:t>
            </a:r>
          </a:p>
        </p:txBody>
      </p:sp>
    </p:spTree>
    <p:extLst>
      <p:ext uri="{BB962C8B-B14F-4D97-AF65-F5344CB8AC3E}">
        <p14:creationId xmlns:p14="http://schemas.microsoft.com/office/powerpoint/2010/main" val="362128506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implementing your neural network, it's crucial to ensure that your numbers are always normalized. This means they should be centered around zero and not too large or too small. In the example I'm showing, there are a bunch of unnormalized numbers, some of which are very large and not centered around zero. After normalization, the numbers would look like this, which is preferable. Why is normalization important? One issue with large numbers is the risk of numerical overflows, which can cause problems in your Python implementation and disrupt your training algorithm. Another reason for normalization is that if your numbers aren't centered around zero, your training might be slower. This might seem counterintuitive, but let me explain why.</a:t>
            </a:r>
          </a:p>
          <a:p>
            <a:endParaRPr lang="en-US" dirty="0"/>
          </a:p>
        </p:txBody>
      </p:sp>
    </p:spTree>
    <p:extLst>
      <p:ext uri="{BB962C8B-B14F-4D97-AF65-F5344CB8AC3E}">
        <p14:creationId xmlns:p14="http://schemas.microsoft.com/office/powerpoint/2010/main" val="276632592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a single neuron in the middle of your network performing linear operations. If the inputs to your linear layer are always positive and not normalized, the gradients will have the same sign as the upstream gradients. This means that if the upstream gradient is positive, all gradients will be positive, and if it's negative, all gradients will be negative. Consequently, your feasible gradients in the space of weights will either all point in one direction or the opposite, without any variation. This lack of variation can cause a zigzag behavior in optimization, making training longer.</a:t>
            </a:r>
          </a:p>
        </p:txBody>
      </p:sp>
    </p:spTree>
    <p:extLst>
      <p:ext uri="{BB962C8B-B14F-4D97-AF65-F5344CB8AC3E}">
        <p14:creationId xmlns:p14="http://schemas.microsoft.com/office/powerpoint/2010/main" val="41566354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your original data, you had only positive numbers, and you adjusted the mean and standard deviation. Without normalization, training could take longer. Now that we understand the importance of normalization, how do we achieve it? Fortunately, </a:t>
            </a:r>
            <a:r>
              <a:rPr lang="en-US" dirty="0" err="1"/>
              <a:t>PyTorch</a:t>
            </a:r>
            <a:r>
              <a:rPr lang="en-US" dirty="0"/>
              <a:t> provides functions for different forms of normalization. These functions allow you to normalize with respect to various dimensions, and I encourage you to explore these implementations.</a:t>
            </a:r>
          </a:p>
          <a:p>
            <a:endParaRPr lang="en-US" dirty="0"/>
          </a:p>
        </p:txBody>
      </p:sp>
    </p:spTree>
    <p:extLst>
      <p:ext uri="{BB962C8B-B14F-4D97-AF65-F5344CB8AC3E}">
        <p14:creationId xmlns:p14="http://schemas.microsoft.com/office/powerpoint/2010/main" val="29292545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topic that came up is the choice of activation functions. We initially defined the sigmoid function as our default choice, but in practice, the choice of activation functions involves trial and error. Some activation functions might work better in practice, and it's important to understand their benefits and drawbacks. For example, the sigmoid function is easy to interpret, but it can kill gradients when the input values are too large or too small. This is because the gradient becomes zero, which can halt training.</a:t>
            </a:r>
          </a:p>
        </p:txBody>
      </p:sp>
    </p:spTree>
    <p:extLst>
      <p:ext uri="{BB962C8B-B14F-4D97-AF65-F5344CB8AC3E}">
        <p14:creationId xmlns:p14="http://schemas.microsoft.com/office/powerpoint/2010/main" val="24897005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65982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ReLU</a:t>
            </a:r>
            <a:r>
              <a:rPr lang="en-US" dirty="0"/>
              <a:t> activation function is simple and faster to compute, but it also has the potential to kill gradients due to its flat line for negative inputs. Variants of </a:t>
            </a:r>
            <a:r>
              <a:rPr lang="en-US" dirty="0" err="1"/>
              <a:t>ReLU</a:t>
            </a:r>
            <a:r>
              <a:rPr lang="en-US" dirty="0"/>
              <a:t>, like Leaky </a:t>
            </a:r>
            <a:r>
              <a:rPr lang="en-US" dirty="0" err="1"/>
              <a:t>ReLU</a:t>
            </a:r>
            <a:r>
              <a:rPr lang="en-US" dirty="0"/>
              <a:t>, try to address this issue by adding a slope to the flat line. In practice, it's important to monitor your gradients to see if the choice of activation function is causing problems.</a:t>
            </a:r>
          </a:p>
          <a:p>
            <a:endParaRPr lang="en-US" dirty="0"/>
          </a:p>
        </p:txBody>
      </p:sp>
    </p:spTree>
    <p:extLst>
      <p:ext uri="{BB962C8B-B14F-4D97-AF65-F5344CB8AC3E}">
        <p14:creationId xmlns:p14="http://schemas.microsoft.com/office/powerpoint/2010/main" val="120336457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important consideration is the phenomenon of exploding or vanishing gradients. Sometimes, during training, the gradients in the earlier layers become very small or even zero, while the final layers have non-negligible gradients. This is known as vanishing gradients. It occurs because multiplying small gradients across layers can exponentially decrease the gradient norms. Conversely, multiplying large gradients can lead to exploding gradients and numerical overflow.</a:t>
            </a:r>
          </a:p>
          <a:p>
            <a:endParaRPr lang="en-US" dirty="0"/>
          </a:p>
        </p:txBody>
      </p:sp>
    </p:spTree>
    <p:extLst>
      <p:ext uri="{BB962C8B-B14F-4D97-AF65-F5344CB8AC3E}">
        <p14:creationId xmlns:p14="http://schemas.microsoft.com/office/powerpoint/2010/main" val="368035542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488635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solution to this problem is using residual connections, which allow gradients to bypass certain layers. This makes the network act like a shallow network initially, and as training progresses, it learns to use deeper layers. Residual connections simplify optimization and help prevent vanishing gradients.</a:t>
            </a:r>
          </a:p>
          <a:p>
            <a:endParaRPr lang="en-US" dirty="0"/>
          </a:p>
        </p:txBody>
      </p:sp>
    </p:spTree>
    <p:extLst>
      <p:ext uri="{BB962C8B-B14F-4D97-AF65-F5344CB8AC3E}">
        <p14:creationId xmlns:p14="http://schemas.microsoft.com/office/powerpoint/2010/main" val="35519863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Initializing the parameters of your network is also crucial. If you initialize all parameters as constants, it can cause problems because the gradients will be the same for all parameters, leading to inefficient training. A good practice is to initialize parameters randomly with a normal distribution.</a:t>
            </a:r>
          </a:p>
        </p:txBody>
      </p:sp>
    </p:spTree>
    <p:extLst>
      <p:ext uri="{BB962C8B-B14F-4D97-AF65-F5344CB8AC3E}">
        <p14:creationId xmlns:p14="http://schemas.microsoft.com/office/powerpoint/2010/main" val="928066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this is a three-layer network. </a:t>
            </a:r>
          </a:p>
        </p:txBody>
      </p:sp>
    </p:spTree>
    <p:extLst>
      <p:ext uri="{BB962C8B-B14F-4D97-AF65-F5344CB8AC3E}">
        <p14:creationId xmlns:p14="http://schemas.microsoft.com/office/powerpoint/2010/main" val="27795735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Overfitting is another issue to be aware of. Techniques like early stopping, using more training data, and dropout can help prevent overfitting. Dropout involves randomly ignoring some nodes during training, which adds noise and reduces overfitting.</a:t>
            </a:r>
          </a:p>
          <a:p>
            <a:endParaRPr lang="en-US" dirty="0"/>
          </a:p>
        </p:txBody>
      </p:sp>
    </p:spTree>
    <p:extLst>
      <p:ext uri="{BB962C8B-B14F-4D97-AF65-F5344CB8AC3E}">
        <p14:creationId xmlns:p14="http://schemas.microsoft.com/office/powerpoint/2010/main" val="254970823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163690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831147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51586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it's important to understand that earlier layers in a neural network encode simple functions, while later layers encode more complex functions. This hierarchical structure allows neural networks to build complex representations of the data.</a:t>
            </a:r>
          </a:p>
          <a:p>
            <a:endParaRPr lang="en-US" dirty="0"/>
          </a:p>
        </p:txBody>
      </p:sp>
    </p:spTree>
    <p:extLst>
      <p:ext uri="{BB962C8B-B14F-4D97-AF65-F5344CB8AC3E}">
        <p14:creationId xmlns:p14="http://schemas.microsoft.com/office/powerpoint/2010/main" val="120114195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summary, training neural networks involves careful consideration of various factors, including normalization, activation functions, gradient issues, parameter initialization, and overfitting. Next time, we'll explore how to apply this understanding to train language models. Thank you for your attention, and feel free to ask any questions.</a:t>
            </a:r>
          </a:p>
        </p:txBody>
      </p:sp>
    </p:spTree>
    <p:extLst>
      <p:ext uri="{BB962C8B-B14F-4D97-AF65-F5344CB8AC3E}">
        <p14:creationId xmlns:p14="http://schemas.microsoft.com/office/powerpoint/2010/main" val="91213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far we've talked about the overall architecture, but we haven't defined what's inside each of these circles. </a:t>
            </a:r>
          </a:p>
          <a:p>
            <a:r>
              <a:rPr lang="en-US" dirty="0"/>
              <a:t>That's the element I defined as a neuron. </a:t>
            </a:r>
          </a:p>
          <a:p>
            <a:r>
              <a:rPr lang="en-US" dirty="0"/>
              <a:t>A neuron receives a bunch of signals and emits signals to the next layer. </a:t>
            </a:r>
          </a:p>
          <a:p>
            <a:r>
              <a:rPr lang="en-US" dirty="0"/>
              <a:t>These edges are weights that are denoted as w1 to </a:t>
            </a:r>
            <a:r>
              <a:rPr lang="en-US" dirty="0" err="1"/>
              <a:t>wn</a:t>
            </a:r>
            <a:r>
              <a:rPr lang="en-US" dirty="0"/>
              <a:t> for a sequence of inputs from X1 to </a:t>
            </a:r>
            <a:r>
              <a:rPr lang="en-US" dirty="0" err="1"/>
              <a:t>Xn</a:t>
            </a:r>
            <a:r>
              <a:rPr lang="en-US" dirty="0"/>
              <a:t>. </a:t>
            </a:r>
          </a:p>
          <a:p>
            <a:r>
              <a:rPr lang="en-US" dirty="0"/>
              <a:t>Then there is an addition function that adds all these inputs and then passes it to a nonlinearity. </a:t>
            </a:r>
          </a:p>
          <a:p>
            <a:r>
              <a:rPr lang="en-US" dirty="0"/>
              <a:t>Let me show this in mathematical form: </a:t>
            </a:r>
          </a:p>
          <a:p>
            <a:pPr lvl="1"/>
            <a:r>
              <a:rPr lang="en-US" dirty="0"/>
              <a:t>you receive a sequence of x's as inputs, weight them based on the weights of these edges, sum them, and pass them to a nonlinearity function</a:t>
            </a:r>
          </a:p>
          <a:p>
            <a:pPr lvl="1"/>
            <a:endParaRPr lang="en-US" dirty="0"/>
          </a:p>
          <a:p>
            <a:pPr lvl="1"/>
            <a:endParaRPr lang="en-US" dirty="0"/>
          </a:p>
          <a:p>
            <a:pPr lvl="0"/>
            <a:r>
              <a:rPr lang="en-US" dirty="0"/>
              <a:t>Merge: </a:t>
            </a:r>
          </a:p>
          <a:p>
            <a:pPr lvl="0"/>
            <a:endParaRPr lang="en-US" dirty="0"/>
          </a:p>
          <a:p>
            <a:pPr lvl="0"/>
            <a:r>
              <a:rPr lang="en-US" dirty="0"/>
              <a:t>So, what exactly is inside those circles? We've discussed the overall architecture, but we haven't defined what's inside each circle. The precise term for the circle is a perceptron. A perceptron is essentially a summing operation that receives multiple input values, weights them with a set of weights (W), multiplies them, sums them, and then passes them through a nonlinearity or activation function. This process gives you an output. Each circle is defined in this way.</a:t>
            </a:r>
          </a:p>
          <a:p>
            <a:pPr lvl="0"/>
            <a:endParaRPr lang="en-US" dirty="0"/>
          </a:p>
          <a:p>
            <a:pPr lvl="0"/>
            <a:r>
              <a:rPr lang="en-US" dirty="0"/>
              <a:t>Let me define it more formally. You receive a set of inputs (X's), weight them by their corresponding values, sum them, and add a bias term. This bias shifts the value up or down and is a fixed constant once learned. You then pass it through a nonlinearity function, which I call Sigma. Sigma is just an activation function, a nonlinearity. For example, if the input values are very low, the output of the sigmoid will be near 0. If the input is very high, the output will be near 1. It's similar to a step function but smoother.</a:t>
            </a:r>
          </a:p>
        </p:txBody>
      </p:sp>
    </p:spTree>
    <p:extLst>
      <p:ext uri="{BB962C8B-B14F-4D97-AF65-F5344CB8AC3E}">
        <p14:creationId xmlns:p14="http://schemas.microsoft.com/office/powerpoint/2010/main" val="2356866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this non-linearity function look like? </a:t>
            </a:r>
          </a:p>
          <a:p>
            <a:pPr lvl="0"/>
            <a:r>
              <a:rPr lang="en-US" dirty="0"/>
              <a:t>Here I am visualizing this sigmoid function: </a:t>
            </a:r>
          </a:p>
          <a:p>
            <a:pPr lvl="0"/>
            <a:r>
              <a:rPr lang="en-US" dirty="0"/>
              <a:t>This nonlinearity function applies a transformation to your input and passes that signal to the output, which is y, a single computational neuron.</a:t>
            </a:r>
          </a:p>
          <a:p>
            <a:endParaRPr lang="en-US" dirty="0"/>
          </a:p>
        </p:txBody>
      </p:sp>
    </p:spTree>
    <p:extLst>
      <p:ext uri="{BB962C8B-B14F-4D97-AF65-F5344CB8AC3E}">
        <p14:creationId xmlns:p14="http://schemas.microsoft.com/office/powerpoint/2010/main" val="163102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 to be clear about is that there are a variety of activation functions or nonlinearities. </a:t>
            </a:r>
          </a:p>
          <a:p>
            <a:r>
              <a:rPr lang="en-US" dirty="0"/>
              <a:t>Sigmoid is just one particular choice. </a:t>
            </a:r>
          </a:p>
          <a:p>
            <a:r>
              <a:rPr lang="en-US" dirty="0"/>
              <a:t>There are many different choices, and we'll talk about their pros and cons later. </a:t>
            </a:r>
          </a:p>
          <a:p>
            <a:r>
              <a:rPr lang="en-US" dirty="0"/>
              <a:t>For now, we'll table that conversation. </a:t>
            </a:r>
          </a:p>
        </p:txBody>
      </p:sp>
    </p:spTree>
    <p:extLst>
      <p:ext uri="{BB962C8B-B14F-4D97-AF65-F5344CB8AC3E}">
        <p14:creationId xmlns:p14="http://schemas.microsoft.com/office/powerpoint/2010/main" val="252984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should probably start with a recap of what we've learned so far. Last time, we discussed language modeling, which we defined as the task of estimating some distribution over natural language. We aim to build a probabilistic model that predicts what will happen within a context of natural language. The first language model we learned about was based on counting word co-occurrences given a context of length n or n-1. We wanted to see the transition probability to the next token. We observed that while this method is easy to compute over large sets of documents, it doesn't scale well to longer contexts due to sparsity issues. The longer the context, the sparser the frequencies become, which means they don't capture long-range dependencies. This is a problem for natural language understanding because what we say now often depends on what we said earlier.</a:t>
            </a:r>
          </a:p>
          <a:p>
            <a:r>
              <a:rPr lang="en-US" dirty="0"/>
              <a:t>The alternative we considered was moving away from just counting and using statistical models to learn transition probabilities between contexts and the next token. This brought us to the question of what these learnable functions are and how we can train them. This is where the discussion of neural networks comes in, as they will serve as our learning functions. In this chapter, we will set aside the discussion of language modeling for a couple of sessions to focus on understanding neural networks, how to train them from both a theoretical and empirical perspective, and best practices for training.</a:t>
            </a:r>
          </a:p>
        </p:txBody>
      </p:sp>
    </p:spTree>
    <p:extLst>
      <p:ext uri="{BB962C8B-B14F-4D97-AF65-F5344CB8AC3E}">
        <p14:creationId xmlns:p14="http://schemas.microsoft.com/office/powerpoint/2010/main" val="379939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putting all these neurons together, we get an architecture commonly referred to as a multi-layer perceptron. </a:t>
            </a:r>
          </a:p>
          <a:p>
            <a:r>
              <a:rPr lang="en-US" dirty="0"/>
              <a:t>This is essentially a stack of perceptron (hence, the name “multi-layer perceptron”). </a:t>
            </a:r>
          </a:p>
          <a:p>
            <a:r>
              <a:rPr lang="en-US" dirty="0"/>
              <a:t>This is the precise name. </a:t>
            </a:r>
          </a:p>
          <a:p>
            <a:r>
              <a:rPr lang="en-US" dirty="0"/>
              <a:t>However, someone people just refer to them as feed-forward network because each layer processes some input and feeds it to the next layer.</a:t>
            </a:r>
          </a:p>
          <a:p>
            <a:endParaRPr lang="en-US" dirty="0"/>
          </a:p>
        </p:txBody>
      </p:sp>
    </p:spTree>
    <p:extLst>
      <p:ext uri="{BB962C8B-B14F-4D97-AF65-F5344CB8AC3E}">
        <p14:creationId xmlns:p14="http://schemas.microsoft.com/office/powerpoint/2010/main" val="1518239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define a two-layer neural network formally. </a:t>
            </a:r>
          </a:p>
          <a:p>
            <a:r>
              <a:rPr lang="en-US" dirty="0"/>
              <a:t>You can define it formally like this: </a:t>
            </a:r>
          </a:p>
          <a:p>
            <a:pPr lvl="1"/>
            <a:r>
              <a:rPr lang="en-US" dirty="0"/>
              <a:t>you have an x that you multiply by a matrix W1, then give that to a linear function defined as g, which is a vector of sigmoid functions. </a:t>
            </a:r>
          </a:p>
          <a:p>
            <a:pPr lvl="1"/>
            <a:r>
              <a:rPr lang="en-US" dirty="0"/>
              <a:t>You then give the result to another matrix multiplication W2, which represents the weights of the second layer, and the result is the output. </a:t>
            </a:r>
          </a:p>
          <a:p>
            <a:pPr lvl="0"/>
            <a:r>
              <a:rPr lang="en-US" dirty="0"/>
              <a:t>Now this is full definition of a 2-layer neural networks in mathematical terms. </a:t>
            </a:r>
          </a:p>
        </p:txBody>
      </p:sp>
    </p:spTree>
    <p:extLst>
      <p:ext uri="{BB962C8B-B14F-4D97-AF65-F5344CB8AC3E}">
        <p14:creationId xmlns:p14="http://schemas.microsoft.com/office/powerpoint/2010/main" val="3190918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try a quiz to ensure everyone is on the same page. </a:t>
            </a:r>
          </a:p>
          <a:p>
            <a:r>
              <a:rPr lang="en-US" dirty="0"/>
              <a:t>What is needed to fully specify a neural network? </a:t>
            </a:r>
          </a:p>
          <a:p>
            <a:pPr lvl="1"/>
            <a:r>
              <a:rPr lang="en-US" dirty="0"/>
              <a:t>Is it the architecture, the parameters of the functions, or both? </a:t>
            </a:r>
          </a:p>
          <a:p>
            <a:pPr lvl="1"/>
            <a:r>
              <a:rPr lang="en-US" dirty="0"/>
              <a:t>What do you think? </a:t>
            </a:r>
          </a:p>
          <a:p>
            <a:pPr lvl="1"/>
            <a:r>
              <a:rPr lang="en-US" dirty="0"/>
              <a:t>Indeed, The architecture and parameters are both needed. The architecture defines which variables connect to what, and the parameters are the weights needed to specify the connections. So, we need both the architecture and the parameters.</a:t>
            </a:r>
          </a:p>
          <a:p>
            <a:endParaRPr lang="en-US" dirty="0"/>
          </a:p>
        </p:txBody>
      </p:sp>
    </p:spTree>
    <p:extLst>
      <p:ext uri="{BB962C8B-B14F-4D97-AF65-F5344CB8AC3E}">
        <p14:creationId xmlns:p14="http://schemas.microsoft.com/office/powerpoint/2010/main" val="351706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Quiz two: Which of these architectures has more parameters? </a:t>
            </a:r>
          </a:p>
          <a:p>
            <a:r>
              <a:rPr lang="en-US" dirty="0"/>
              <a:t>I’ll let you think about it in your own. </a:t>
            </a:r>
          </a:p>
          <a:p>
            <a:r>
              <a:rPr lang="en-US" dirty="0"/>
              <a:t>If not clear, review the previous content. </a:t>
            </a:r>
          </a:p>
          <a:p>
            <a:endParaRPr lang="en-US" dirty="0"/>
          </a:p>
        </p:txBody>
      </p:sp>
    </p:spTree>
    <p:extLst>
      <p:ext uri="{BB962C8B-B14F-4D97-AF65-F5344CB8AC3E}">
        <p14:creationId xmlns:p14="http://schemas.microsoft.com/office/powerpoint/2010/main" val="1724667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Quiz three: Given an input to these models, which of them takes longer to compute the output? </a:t>
            </a:r>
          </a:p>
          <a:p>
            <a:r>
              <a:rPr lang="en-US" dirty="0"/>
              <a:t>The one on the right has more layers, so it will take longer due to the sequential nature of computation in feed-forward networks. </a:t>
            </a:r>
          </a:p>
          <a:p>
            <a:r>
              <a:rPr lang="en-US" dirty="0"/>
              <a:t>Each layer must be computed before the next, so more layers mean a longer computation time.</a:t>
            </a:r>
          </a:p>
          <a:p>
            <a:endParaRPr lang="en-US" dirty="0"/>
          </a:p>
          <a:p>
            <a:r>
              <a:rPr lang="en-US" dirty="0"/>
              <a:t>Merge: </a:t>
            </a:r>
          </a:p>
          <a:p>
            <a:r>
              <a:rPr lang="en-US" dirty="0"/>
              <a:t>Given an input, which takes longer to compute the output? A 3-layer. Why? Because it has to do more computations. What if you have GPUs? You feed them to GPUs, which takes longer? The 3-layer, if you're using serialization. Both will be similar if parallelization is greater than the number of processes in the 3-layer. Anyone else with the same view? One hand up there. I don't think it can be parallelized because it's a sequential computation. You need the previous output. That's exactly right. Some operations can be parallelized, but some are sequential, limiting how much you can speed up your neural network. But I think we can do pipelining. When the previous output is computed, we can start parallelizing. That's right. If we have time, we'll talk about pipelining.</a:t>
            </a:r>
          </a:p>
          <a:p>
            <a:endParaRPr lang="en-US" dirty="0"/>
          </a:p>
        </p:txBody>
      </p:sp>
    </p:spTree>
    <p:extLst>
      <p:ext uri="{BB962C8B-B14F-4D97-AF65-F5344CB8AC3E}">
        <p14:creationId xmlns:p14="http://schemas.microsoft.com/office/powerpoint/2010/main" val="2049018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Another question: Why do we need the nonlinearity function? Why can't we just get rid of it? </a:t>
            </a:r>
          </a:p>
          <a:p>
            <a:r>
              <a:rPr lang="en-US" dirty="0"/>
              <a:t>Without nonlinearity, the network is just a linear function, and we wouldn't get the power of nonlinearity to slice up space. </a:t>
            </a:r>
          </a:p>
          <a:p>
            <a:r>
              <a:rPr lang="en-US" dirty="0"/>
              <a:t>Nonlinearity allows for more complex representations, which are necessary for tasks that aren't linearly separable.</a:t>
            </a:r>
          </a:p>
          <a:p>
            <a:endParaRPr lang="en-US" dirty="0"/>
          </a:p>
          <a:p>
            <a:r>
              <a:rPr lang="en-US" dirty="0"/>
              <a:t>Merge: </a:t>
            </a:r>
          </a:p>
          <a:p>
            <a:r>
              <a:rPr lang="en-US" dirty="0"/>
              <a:t>Do neural networks have enough capacity to represent complex functions? This is a fundamental question about neural networks' true capability, heavily studied in mathematical literature. The broad literature is called the universal approximation theorem, a fundamental finding from the 80s or 90s. It states that any function can be approximated by a neural network with arbitrary error margin. This is important. Think of any function; there is a neural network that can describe it if given enough capacity.</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solidFill>
                  <a:prstClr val="black"/>
                </a:solidFill>
                <a:latin typeface="Corbel" panose="020B0503020204020204" pitchFamily="34" charset="0"/>
                <a:ea typeface="Tahoma" panose="020B0604030504040204" pitchFamily="34" charset="0"/>
                <a:cs typeface="Tahoma" panose="020B0604030504040204" pitchFamily="34" charset="0"/>
              </a:rPr>
              <a:pPr>
                <a:defRPr/>
              </a:pPr>
              <a:t>29</a:t>
            </a:fld>
            <a:endParaRPr lang="en-US">
              <a:solidFill>
                <a:prstClr val="black"/>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15232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results in theoretical machine learning that show neural networks are universal approximators. </a:t>
            </a:r>
          </a:p>
          <a:p>
            <a:r>
              <a:rPr lang="en-US" dirty="0"/>
              <a:t>This means that any function you have in mind can be represented by a neural network with enough capacity. </a:t>
            </a:r>
          </a:p>
          <a:p>
            <a:r>
              <a:rPr lang="en-US" dirty="0"/>
              <a:t>This capacity could be nonlinearity, the size of the network, or other factors. </a:t>
            </a:r>
          </a:p>
          <a:p>
            <a:r>
              <a:rPr lang="en-US" dirty="0"/>
              <a:t>This result s called the Universal Approximation Theorem.</a:t>
            </a:r>
          </a:p>
          <a:p>
            <a:endParaRPr lang="en-US" dirty="0"/>
          </a:p>
        </p:txBody>
      </p:sp>
    </p:spTree>
    <p:extLst>
      <p:ext uri="{BB962C8B-B14F-4D97-AF65-F5344CB8AC3E}">
        <p14:creationId xmlns:p14="http://schemas.microsoft.com/office/powerpoint/2010/main" val="4232844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Quiz: What makes neural networks expressive functions? Is it their activations, depth, width, or all of the above? </a:t>
            </a:r>
          </a:p>
          <a:p>
            <a:r>
              <a:rPr lang="en-US" dirty="0"/>
              <a:t>All of the above. Activations, depth, and width all contribute to the expressiveness of neural networks.</a:t>
            </a:r>
          </a:p>
        </p:txBody>
      </p:sp>
    </p:spTree>
    <p:extLst>
      <p:ext uri="{BB962C8B-B14F-4D97-AF65-F5344CB8AC3E}">
        <p14:creationId xmlns:p14="http://schemas.microsoft.com/office/powerpoint/2010/main" val="294051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verify this with a demo. We have a simple example with clusters of lines. </a:t>
            </a:r>
          </a:p>
          <a:p>
            <a:endParaRPr lang="en-US" dirty="0"/>
          </a:p>
          <a:p>
            <a:r>
              <a:rPr lang="en-US" dirty="0"/>
              <a:t>Let's do a demo to see neural nets in action. This demo allows you to define hidden layers, increase depth, width, change activation functions, and problems. It's a cool demo to play with. We want to separate green circles from orange dots. What's the simplest neural network for this problem? Start simple, with one hidden layer. Do people agree one neuron is enough? Yes. Let's train it. It successfully separates the regions. Great, thank you.</a:t>
            </a:r>
          </a:p>
          <a:p>
            <a:endParaRPr lang="en-US" dirty="0"/>
          </a:p>
          <a:p>
            <a:r>
              <a:rPr lang="en-US" dirty="0"/>
              <a:t>Now, let's complicate the problem. It's not linearly separable. What's the simplest neural network for this? One hidden layer with two neurons. How many agree? Let's try it. We added another neuron, and now we can separate three spaces. One neuron separates one region, another separates another. If you restart training, you might get different results. Let's restart a few times. None solve the problem. What should we do? Add another neuron or layer. Let's add one more hidden layer with one neuron. Try it a few times. Maybe it's not enough. Let's add two neurons. Now we got it.</a:t>
            </a:r>
          </a:p>
          <a:p>
            <a:endParaRPr lang="en-US" dirty="0"/>
          </a:p>
          <a:p>
            <a:r>
              <a:rPr lang="en-US" dirty="0"/>
              <a:t>What changed with one additional layer? Depth creates more complex, soft edges. More layers allow for more nuanced curvature in the function space. Depth is important for representational capacity.</a:t>
            </a:r>
          </a:p>
          <a:p>
            <a:endParaRPr lang="en-US" dirty="0"/>
          </a:p>
          <a:p>
            <a:r>
              <a:rPr lang="en-US" dirty="0"/>
              <a:t>This demo is fun. Spend time with it to gain intuition. Let's try again. Restart training. Now it doesn't solve it. What happened? The optimization is highly nonlinear with many local optima. Some local optima aren't good enough. Sometimes you need patience.</a:t>
            </a:r>
          </a:p>
          <a:p>
            <a:endParaRPr lang="en-US" dirty="0"/>
          </a:p>
          <a:p>
            <a:r>
              <a:rPr lang="en-US" dirty="0"/>
              <a:t>Could we solve it with four neurons in one hidden layer? Let's try that. How many agree? Let's see. It does solve it, but the edge is bigger. </a:t>
            </a:r>
          </a:p>
        </p:txBody>
      </p:sp>
    </p:spTree>
    <p:extLst>
      <p:ext uri="{BB962C8B-B14F-4D97-AF65-F5344CB8AC3E}">
        <p14:creationId xmlns:p14="http://schemas.microsoft.com/office/powerpoint/2010/main" val="1109606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Alright, moving on. </a:t>
            </a:r>
          </a:p>
          <a:p>
            <a:r>
              <a:rPr lang="en-US" dirty="0"/>
              <a:t>Earlier we discussed that both width and depth would give your neural network more capacity. </a:t>
            </a:r>
          </a:p>
          <a:p>
            <a:r>
              <a:rPr lang="en-US" dirty="0"/>
              <a:t>How which one is more important? As in, if you need more capacity, should you prioritize depth or width? </a:t>
            </a:r>
          </a:p>
          <a:p>
            <a:r>
              <a:rPr lang="en-US" dirty="0"/>
              <a:t>This is surprisingly a non-trivial question to answer. </a:t>
            </a:r>
          </a:p>
          <a:p>
            <a:r>
              <a:rPr lang="en-US" dirty="0"/>
              <a:t>I can tell you that there are theoretical understandings regarding the impact of the depth of a neural network versus its width. </a:t>
            </a:r>
          </a:p>
          <a:p>
            <a:endParaRPr lang="en-US" dirty="0"/>
          </a:p>
          <a:p>
            <a:r>
              <a:rPr lang="en-US" dirty="0"/>
              <a:t>Merge: </a:t>
            </a:r>
          </a:p>
          <a:p>
            <a:pPr lvl="1"/>
            <a:r>
              <a:rPr lang="en-US" dirty="0"/>
              <a:t>Both width and depth give capacity. Should you increase depth or width? It's a complex question. The balance is non-trivial. There's mathematical literature on depth and width trade-offs, especially for Boolean functions or circuits. Shallow networks need more neurons than deep ones for the same function.</a:t>
            </a:r>
          </a:p>
          <a:p>
            <a:pPr lvl="1"/>
            <a:endParaRPr lang="en-US" dirty="0"/>
          </a:p>
        </p:txBody>
      </p:sp>
    </p:spTree>
    <p:extLst>
      <p:ext uri="{BB962C8B-B14F-4D97-AF65-F5344CB8AC3E}">
        <p14:creationId xmlns:p14="http://schemas.microsoft.com/office/powerpoint/2010/main" val="141533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we'll define what neural networks are, </a:t>
            </a:r>
          </a:p>
          <a:p>
            <a:r>
              <a:rPr lang="en-US" dirty="0"/>
              <a:t>discuss their origin and history, </a:t>
            </a:r>
          </a:p>
          <a:p>
            <a:r>
              <a:rPr lang="en-US" dirty="0"/>
              <a:t>and then do a recap of algebra and statistical learning. </a:t>
            </a:r>
          </a:p>
          <a:p>
            <a:r>
              <a:rPr lang="en-US" dirty="0"/>
              <a:t>And using this algebra, we will delve into training neural networks. </a:t>
            </a:r>
          </a:p>
          <a:p>
            <a:r>
              <a:rPr lang="en-US" dirty="0"/>
              <a:t>And finally we'll switch gears to discuss practical lessons about training them in practice. </a:t>
            </a:r>
          </a:p>
          <a:p>
            <a:r>
              <a:rPr lang="en-US" dirty="0"/>
              <a:t>The goal of this chapter is to become comfortable with various notions around neural networks and training. </a:t>
            </a:r>
            <a:br>
              <a:rPr lang="en-US" dirty="0"/>
            </a:br>
            <a:r>
              <a:rPr lang="en-US" dirty="0"/>
              <a:t>This segment will be useful whether you work with natural language in the future or not, as the same ideas will apply across many different modalities.</a:t>
            </a:r>
          </a:p>
          <a:p>
            <a:endParaRPr lang="en-US" dirty="0"/>
          </a:p>
        </p:txBody>
      </p:sp>
    </p:spTree>
    <p:extLst>
      <p:ext uri="{BB962C8B-B14F-4D97-AF65-F5344CB8AC3E}">
        <p14:creationId xmlns:p14="http://schemas.microsoft.com/office/powerpoint/2010/main" val="1843319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Specifically think about the space of Boolean functions, i.e., let's say you want to train a neural network to simulate a Boolean function.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 Boolean function is essentially a composition of ANDs and ORs on binary input.</a:t>
            </a:r>
          </a:p>
          <a:p>
            <a:r>
              <a:rPr lang="en-US" dirty="0"/>
              <a:t>Analysis on ”circuits” provide intuitions about the power of depth vs. width in neural networks. </a:t>
            </a:r>
          </a:p>
          <a:p>
            <a:pPr lvl="1"/>
            <a:r>
              <a:rPr lang="en-US" dirty="0"/>
              <a:t>Circuit: functions constructed with logical gates (AND, OR, XOR, …).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Now, if we want to train a neural network that approximates an arbitrary Boolean function, we know—there are proofs for this—that even a shallow neural network with just a few layers is a universal approximator of Boolean functions.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the width of this neural network might be extremely large. Deeper neural networks can also be universal approximators of Boolean functions, but they require far fewer neurons to achieve this. </a:t>
            </a:r>
          </a:p>
          <a:p>
            <a:endParaRPr lang="en-US" dirty="0"/>
          </a:p>
          <a:p>
            <a:endParaRPr lang="en-US" dirty="0"/>
          </a:p>
        </p:txBody>
      </p:sp>
    </p:spTree>
    <p:extLst>
      <p:ext uri="{BB962C8B-B14F-4D97-AF65-F5344CB8AC3E}">
        <p14:creationId xmlns:p14="http://schemas.microsoft.com/office/powerpoint/2010/main" val="1526523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this point more formal, there's a theorem that states there are classes of functions with n inputs that can be represented with deep neural networks with a number of neurons that is in the same order as a linear function of your inputs. However, if you were to build a shallow network, the width of your architecture would be exponentially larger. That's the trade-off between depth and width. You might get a much more compact network by adding more depth, and that's where the term "deep learning" comes from. The idea is that if you make your architecture deep enough, it will give you really good expressive functions that can solve a variety of problems.</a:t>
            </a:r>
          </a:p>
        </p:txBody>
      </p:sp>
    </p:spTree>
    <p:extLst>
      <p:ext uri="{BB962C8B-B14F-4D97-AF65-F5344CB8AC3E}">
        <p14:creationId xmlns:p14="http://schemas.microsoft.com/office/powerpoint/2010/main" val="2494639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talked about multi-layer </a:t>
            </a:r>
            <a:r>
              <a:rPr lang="en-US" dirty="0" err="1"/>
              <a:t>perceptrons</a:t>
            </a:r>
            <a:r>
              <a:rPr lang="en-US" dirty="0"/>
              <a:t> being universal functions that can represent many things. Whether they can represent many things or not depends on whether you give them enough capacity, meaning sufficient width, sufficient depth, and also nonlinearities that add more expressivity to your architecture. The optimal width and depth depend on the complexity of the problem; they're empirical questions that we need to answer based on our problem.</a:t>
            </a:r>
          </a:p>
          <a:p>
            <a:endParaRPr lang="en-US" dirty="0"/>
          </a:p>
          <a:p>
            <a:r>
              <a:rPr lang="en-US" dirty="0"/>
              <a:t>Next, we're going to talk about a bit of history behind neural networks, but before that, take a break, drink some water, and say hello to your neighbor.</a:t>
            </a:r>
          </a:p>
        </p:txBody>
      </p:sp>
    </p:spTree>
    <p:extLst>
      <p:ext uri="{BB962C8B-B14F-4D97-AF65-F5344CB8AC3E}">
        <p14:creationId xmlns:p14="http://schemas.microsoft.com/office/powerpoint/2010/main" val="1714100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the origin and history of neural networks. </a:t>
            </a:r>
          </a:p>
        </p:txBody>
      </p:sp>
    </p:spTree>
    <p:extLst>
      <p:ext uri="{BB962C8B-B14F-4D97-AF65-F5344CB8AC3E}">
        <p14:creationId xmlns:p14="http://schemas.microsoft.com/office/powerpoint/2010/main" val="1652122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first thing to mention is the inspiration from nature.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As you might have guessed or heard, neural networks are inspired by what's happening in nature, specifically in the human brain.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All the computational neurons we saw earlier, the linear function of input, and the activation function are really simulations of what's happening within your brain's neurons. Inside each neuron, you have these sensors, called dendrites in neuroscience, that collect signals from neighboring neurons.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These sensors collect information and bring the signal to the cell body inside your neuron.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cell body is essentially the summation function that gathers the signals and decides how to propagate them further to other neurons.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axon takes the signal from here, and if it's strong enough, it passes it on to the branches of your neuron.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firing is equivalent to the nonlinearity function.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If your signal is strong enough, it results in firing or activation in the output of your artificial neuron.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From Wikipedia: </a:t>
            </a:r>
            <a:r>
              <a:rPr lang="en-US" sz="1100" dirty="0"/>
              <a:t>At the majority of synapses, signals are sent from the axon of one neuron to a dendrite of another... All neurons are electrically excitable, maintaining voltage gradients across their membranes… If the voltage changes by a large enough amount, an all-or-none electrochemical pulse called an action potential is generated, which travels rapidly along the cell's axon, and activates synaptic connections with other cells when it arrives.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dendrite of the neuron receives signals (information) from other neurons. The body of the neuron processes this information and if the accumulated signal is strong enough (exceeds a certain threshold), it sends it further through a long 'cable' called an axon. The axon terminus connects with the dendrites of other neurons through synapses. The strength of the connections between the neurons, i.e., the synapses, change as we learn - this process is known as synaptic plasticity.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strength of the connections between the artificial neurons, similar to synapses in biological neurons, is represented by weights, which are adjusted during the training process, mirroring the process of synaptic plasticity in the human brain.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in the analogy, dendrites are like the input values in an artificial neuron, the neuron body is like the processing stage (sum and non-linear function) in the artificial neuron, the axon is like the output of the artificial neuron, and synapses are analogous to the weights assigned to the inputs in artificial neural networks.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118383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I want to caution you not to take these analogies too literally because the nature of the human brain is very different from artificial neurons.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human brain is highly complex with dense connections, unlike the organized and sequential nature of artificial neurons.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They're quite different, like apples and oranges.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Maybe in the future, they'll get closer, but for now, we have this loose analogy between the two.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Be careful with analogies: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Many different types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Dendrites can perform complex non-linear computations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Synapses are not a single weight but a complex nonlinear dynamical system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Abstracting a neuron by “firing rate” isn’t enough; temporal sequences of activations matter too (spiking neural networks)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7617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go into the history and see how we got to this point. </a:t>
            </a:r>
          </a:p>
        </p:txBody>
      </p:sp>
    </p:spTree>
    <p:extLst>
      <p:ext uri="{BB962C8B-B14F-4D97-AF65-F5344CB8AC3E}">
        <p14:creationId xmlns:p14="http://schemas.microsoft.com/office/powerpoint/2010/main" val="3853118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talked about history a bit in the first class, but I want to add more details. </a:t>
            </a:r>
          </a:p>
          <a:p>
            <a:r>
              <a:rPr lang="en-US" dirty="0"/>
              <a:t>The original works that inspired later developments were by McCulloch and Pitts, who created a simple formula for a single neuron called a linear threshold unit. </a:t>
            </a:r>
          </a:p>
          <a:p>
            <a:r>
              <a:rPr lang="en-US" dirty="0"/>
              <a:t>Notice that the nonlinearity function here is not differentiable; </a:t>
            </a:r>
          </a:p>
          <a:p>
            <a:pPr lvl="0"/>
            <a:r>
              <a:rPr lang="en-US" dirty="0"/>
              <a:t>Back then, they didn't care about differentiability; they just wanted to study its expressivity. </a:t>
            </a:r>
          </a:p>
          <a:p>
            <a:pPr lvl="0"/>
            <a:r>
              <a:rPr lang="en-US" dirty="0"/>
              <a:t>It was essentially an average function followed by a step function, and they showed it could express many logical operators like the OR function. </a:t>
            </a:r>
          </a:p>
          <a:p>
            <a:pPr lvl="0"/>
            <a:r>
              <a:rPr lang="en-US" dirty="0"/>
              <a:t>They thought of it as another framework for thinking about computation, similar to a Turing machine.</a:t>
            </a:r>
          </a:p>
          <a:p>
            <a:r>
              <a:rPr lang="en-US" dirty="0"/>
              <a:t>--- </a:t>
            </a:r>
          </a:p>
          <a:p>
            <a:r>
              <a:rPr lang="en-US" dirty="0"/>
              <a:t>Walter Pitts, one of the scientists, didn't have much academic background. </a:t>
            </a:r>
          </a:p>
          <a:p>
            <a:r>
              <a:rPr lang="en-US" dirty="0"/>
              <a:t>He was interested in human cognition and lived in libraries, homeless for a while. </a:t>
            </a:r>
          </a:p>
          <a:p>
            <a:r>
              <a:rPr lang="en-US" dirty="0"/>
              <a:t>When he met McCulloch, they started working together, wrote a paper, and Pitts eventually got job offers. </a:t>
            </a:r>
          </a:p>
          <a:p>
            <a:r>
              <a:rPr lang="en-US" dirty="0"/>
              <a:t>It's an inspirational story, especially if you're having a difficult day.</a:t>
            </a:r>
          </a:p>
          <a:p>
            <a:r>
              <a:rPr lang="en-US" dirty="0"/>
              <a:t> </a:t>
            </a:r>
          </a:p>
        </p:txBody>
      </p:sp>
    </p:spTree>
    <p:extLst>
      <p:ext uri="{BB962C8B-B14F-4D97-AF65-F5344CB8AC3E}">
        <p14:creationId xmlns:p14="http://schemas.microsoft.com/office/powerpoint/2010/main" val="309026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Rosenblatt took their model, the linear threshold unit, and defined a learning framework for adjusting the weights of these inputs so that this simple framework could learn a function. </a:t>
            </a:r>
          </a:p>
          <a:p>
            <a:r>
              <a:rPr lang="en-US" dirty="0"/>
              <a:t>The learning rule Rosenblatt came up with was an update rule. </a:t>
            </a:r>
          </a:p>
          <a:p>
            <a:r>
              <a:rPr lang="en-US" dirty="0"/>
              <a:t>At every iteration, you take the existing weight corresponding to input xi, add a term, and get a new term for that weight. </a:t>
            </a:r>
          </a:p>
          <a:p>
            <a:r>
              <a:rPr lang="en-US" dirty="0"/>
              <a:t>This term is the difference between the target value and the current prediction, multiplied by a constant and the input value. </a:t>
            </a:r>
          </a:p>
          <a:p>
            <a:r>
              <a:rPr lang="en-US" dirty="0"/>
              <a:t>This learning rule is similar to gradient descent, although Rosenblatt developed it independently.</a:t>
            </a:r>
          </a:p>
        </p:txBody>
      </p:sp>
    </p:spTree>
    <p:extLst>
      <p:ext uri="{BB962C8B-B14F-4D97-AF65-F5344CB8AC3E}">
        <p14:creationId xmlns:p14="http://schemas.microsoft.com/office/powerpoint/2010/main" val="1087052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test our understanding of this formula. </a:t>
            </a:r>
          </a:p>
          <a:p>
            <a:r>
              <a:rPr lang="en-US" dirty="0"/>
              <a:t>Suppose our neuron produces an output that matches the target value. </a:t>
            </a:r>
          </a:p>
          <a:p>
            <a:r>
              <a:rPr lang="en-US" dirty="0"/>
              <a:t>If we run this update rule, how will it change the weights? </a:t>
            </a:r>
          </a:p>
          <a:p>
            <a:r>
              <a:rPr lang="en-US" dirty="0"/>
              <a:t>It won't change because the output matches the target, making the update term zero. </a:t>
            </a:r>
          </a:p>
          <a:p>
            <a:endParaRPr lang="en-US" dirty="0"/>
          </a:p>
        </p:txBody>
      </p:sp>
    </p:spTree>
    <p:extLst>
      <p:ext uri="{BB962C8B-B14F-4D97-AF65-F5344CB8AC3E}">
        <p14:creationId xmlns:p14="http://schemas.microsoft.com/office/powerpoint/2010/main" val="199638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feedforward neural networks. </a:t>
            </a:r>
          </a:p>
        </p:txBody>
      </p:sp>
    </p:spTree>
    <p:extLst>
      <p:ext uri="{BB962C8B-B14F-4D97-AF65-F5344CB8AC3E}">
        <p14:creationId xmlns:p14="http://schemas.microsoft.com/office/powerpoint/2010/main" val="2671409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Now, if the output is smaller than the target,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the update rule will increase the weights, making the new output larger.</a:t>
            </a:r>
          </a:p>
          <a:p>
            <a:endParaRPr lang="en-US" dirty="0"/>
          </a:p>
        </p:txBody>
      </p:sp>
    </p:spTree>
    <p:extLst>
      <p:ext uri="{BB962C8B-B14F-4D97-AF65-F5344CB8AC3E}">
        <p14:creationId xmlns:p14="http://schemas.microsoft.com/office/powerpoint/2010/main" val="14765183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Rosenblatt's update rule for the perceptron generated excitement because it provided a computational model of human neurons and a formula for training them. </a:t>
            </a:r>
          </a:p>
          <a:p>
            <a:r>
              <a:rPr lang="en-US" dirty="0"/>
              <a:t>However, Minsky and </a:t>
            </a:r>
            <a:r>
              <a:rPr lang="en-US" dirty="0" err="1"/>
              <a:t>Papert</a:t>
            </a:r>
            <a:r>
              <a:rPr lang="en-US" dirty="0"/>
              <a:t> wrote a book highlighting the limitations of </a:t>
            </a:r>
            <a:r>
              <a:rPr lang="en-US" dirty="0" err="1"/>
              <a:t>perceptrons</a:t>
            </a:r>
            <a:r>
              <a:rPr lang="en-US" dirty="0"/>
              <a:t>, such as their inability to learn certain functions with shallow architectures. </a:t>
            </a:r>
          </a:p>
          <a:p>
            <a:r>
              <a:rPr lang="en-US" dirty="0"/>
              <a:t>This led to disappointment in neural networks, contributing to an "AI winter" where interest in neural networks waned for about 20 years.</a:t>
            </a:r>
          </a:p>
          <a:p>
            <a:endParaRPr lang="en-US" dirty="0"/>
          </a:p>
        </p:txBody>
      </p:sp>
    </p:spTree>
    <p:extLst>
      <p:ext uri="{BB962C8B-B14F-4D97-AF65-F5344CB8AC3E}">
        <p14:creationId xmlns:p14="http://schemas.microsoft.com/office/powerpoint/2010/main" val="1102710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next stage, people shifted to different AI approaches. </a:t>
            </a:r>
          </a:p>
          <a:p>
            <a:endParaRPr lang="en-US" dirty="0"/>
          </a:p>
        </p:txBody>
      </p:sp>
    </p:spTree>
    <p:extLst>
      <p:ext uri="{BB962C8B-B14F-4D97-AF65-F5344CB8AC3E}">
        <p14:creationId xmlns:p14="http://schemas.microsoft.com/office/powerpoint/2010/main" val="1436667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stage was sparked by findings about more efficient algorithms for training deeper neural networks, like backpropagation. </a:t>
            </a:r>
          </a:p>
          <a:p>
            <a:r>
              <a:rPr lang="en-US" dirty="0"/>
              <a:t>This algorithm, a sophisticated form of gradient descent, made training deeper architectures more feasible.</a:t>
            </a:r>
          </a:p>
        </p:txBody>
      </p:sp>
    </p:spTree>
    <p:extLst>
      <p:ext uri="{BB962C8B-B14F-4D97-AF65-F5344CB8AC3E}">
        <p14:creationId xmlns:p14="http://schemas.microsoft.com/office/powerpoint/2010/main" val="1553921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However, challenges like computational expense and overfitting persisted, leading to another decline in neural network use.</a:t>
            </a:r>
          </a:p>
          <a:p>
            <a:endParaRPr lang="en-US" dirty="0"/>
          </a:p>
        </p:txBody>
      </p:sp>
    </p:spTree>
    <p:extLst>
      <p:ext uri="{BB962C8B-B14F-4D97-AF65-F5344CB8AC3E}">
        <p14:creationId xmlns:p14="http://schemas.microsoft.com/office/powerpoint/2010/main" val="2991270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Machine learning research moved to graphical/probabilistic models and kernel methods.</a:t>
            </a:r>
          </a:p>
          <a:p>
            <a:endParaRPr lang="en-US" dirty="0"/>
          </a:p>
        </p:txBody>
      </p:sp>
    </p:spTree>
    <p:extLst>
      <p:ext uri="{BB962C8B-B14F-4D97-AF65-F5344CB8AC3E}">
        <p14:creationId xmlns:p14="http://schemas.microsoft.com/office/powerpoint/2010/main" val="2699812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0755F-D131-B352-E4CD-46D4D9B42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15193-1B6F-6969-F935-18D4A3909D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BF9968-6311-C072-1681-BCE315F3F9F0}"/>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Machine learning research moved to graphical/probabilistic models and kernel methods.</a:t>
            </a:r>
          </a:p>
          <a:p>
            <a:endParaRPr lang="en-US" dirty="0"/>
          </a:p>
        </p:txBody>
      </p:sp>
    </p:spTree>
    <p:extLst>
      <p:ext uri="{BB962C8B-B14F-4D97-AF65-F5344CB8AC3E}">
        <p14:creationId xmlns:p14="http://schemas.microsoft.com/office/powerpoint/2010/main" val="1187590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6400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Eventually, with faster computers and more data, interest in neural networks resurged. </a:t>
            </a:r>
          </a:p>
          <a:p>
            <a:r>
              <a:rPr lang="en-US" dirty="0"/>
              <a:t>A key moment was the introduction of </a:t>
            </a:r>
            <a:r>
              <a:rPr lang="en-US" dirty="0" err="1"/>
              <a:t>AlexNet</a:t>
            </a:r>
            <a:r>
              <a:rPr lang="en-US" dirty="0"/>
              <a:t>, a neural network that significantly reduced error rates in image classification competitions. </a:t>
            </a:r>
          </a:p>
          <a:p>
            <a:r>
              <a:rPr lang="en-US" dirty="0"/>
              <a:t>This success, along with others like AlphaGo, marked the third era of neural networks. </a:t>
            </a:r>
          </a:p>
        </p:txBody>
      </p:sp>
    </p:spTree>
    <p:extLst>
      <p:ext uri="{BB962C8B-B14F-4D97-AF65-F5344CB8AC3E}">
        <p14:creationId xmlns:p14="http://schemas.microsoft.com/office/powerpoint/2010/main" val="31847688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number of machine learning publications has since increased rapidly, </a:t>
            </a:r>
          </a:p>
          <a:p>
            <a:endParaRPr lang="en-US" dirty="0"/>
          </a:p>
        </p:txBody>
      </p:sp>
    </p:spTree>
    <p:extLst>
      <p:ext uri="{BB962C8B-B14F-4D97-AF65-F5344CB8AC3E}">
        <p14:creationId xmlns:p14="http://schemas.microsoft.com/office/powerpoint/2010/main" val="330229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broadly, we define neural nets as functions that map from one space to another. </a:t>
            </a:r>
          </a:p>
          <a:p>
            <a:r>
              <a:rPr lang="en-US" dirty="0"/>
              <a:t>These functions can, for example, map videos to captions or text to images, or text to images, and so on. </a:t>
            </a:r>
          </a:p>
          <a:p>
            <a:r>
              <a:rPr lang="en-US" dirty="0"/>
              <a:t>They're very versatile. </a:t>
            </a:r>
          </a:p>
          <a:p>
            <a:r>
              <a:rPr lang="en-US" dirty="0"/>
              <a:t>Given this high-level understanding, we want to open the box and see what's inside. </a:t>
            </a:r>
          </a:p>
          <a:p>
            <a:endParaRPr lang="en-US" dirty="0"/>
          </a:p>
          <a:p>
            <a:endParaRPr lang="en-US" dirty="0"/>
          </a:p>
          <a:p>
            <a:r>
              <a:rPr lang="en-US" dirty="0"/>
              <a:t>Merge with: </a:t>
            </a:r>
          </a:p>
          <a:p>
            <a:r>
              <a:rPr lang="en-US" dirty="0"/>
              <a:t>So, what is a neural network? Let's define that. Neural networks are functions that map input in some space to output in another space. The input could be videos to text, or text to images. They're versatile and flexible in creating many mappings. Now, what's inside them?</a:t>
            </a:r>
          </a:p>
          <a:p>
            <a:endParaRPr lang="en-US" dirty="0"/>
          </a:p>
        </p:txBody>
      </p:sp>
    </p:spTree>
    <p:extLst>
      <p:ext uri="{BB962C8B-B14F-4D97-AF65-F5344CB8AC3E}">
        <p14:creationId xmlns:p14="http://schemas.microsoft.com/office/powerpoint/2010/main" val="3086437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driven by algorithmic improvements, better computational architectures, and more data.</a:t>
            </a:r>
          </a:p>
        </p:txBody>
      </p:sp>
    </p:spTree>
    <p:extLst>
      <p:ext uri="{BB962C8B-B14F-4D97-AF65-F5344CB8AC3E}">
        <p14:creationId xmlns:p14="http://schemas.microsoft.com/office/powerpoint/2010/main" val="3159354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history of AI very much resembles a model of universe in cosmology, in which it goes through periods of expansion and contraction </a:t>
            </a:r>
          </a:p>
          <a:p>
            <a:pPr lvl="1"/>
            <a:r>
              <a:rPr lang="en-US" dirty="0"/>
              <a:t>The first one ….</a:t>
            </a:r>
          </a:p>
          <a:p>
            <a:pPr lvl="1"/>
            <a:r>
              <a:rPr lang="en-US" dirty="0"/>
              <a:t>The second one … </a:t>
            </a:r>
          </a:p>
          <a:p>
            <a:pPr lvl="1"/>
            <a:r>
              <a:rPr lang="en-US" dirty="0"/>
              <a:t>Now it seems like we are at a major expansion </a:t>
            </a:r>
          </a:p>
          <a:p>
            <a:r>
              <a:rPr lang="en-US" dirty="0"/>
              <a:t>If history is any guide, we will inevitably go though another round of contraction in future, but the technology will come out stronger and better at the end of it.</a:t>
            </a:r>
          </a:p>
        </p:txBody>
      </p:sp>
    </p:spTree>
    <p:extLst>
      <p:ext uri="{BB962C8B-B14F-4D97-AF65-F5344CB8AC3E}">
        <p14:creationId xmlns:p14="http://schemas.microsoft.com/office/powerpoint/2010/main" val="2903167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started with McCulloch and Pitts' model and have now reached deep architectures with many parameters, managed by engineers working with large GPU clusters.</a:t>
            </a:r>
          </a:p>
          <a:p>
            <a:endParaRPr lang="en-US" dirty="0"/>
          </a:p>
        </p:txBody>
      </p:sp>
    </p:spTree>
    <p:extLst>
      <p:ext uri="{BB962C8B-B14F-4D97-AF65-F5344CB8AC3E}">
        <p14:creationId xmlns:p14="http://schemas.microsoft.com/office/powerpoint/2010/main" val="262621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neural networks have been a long time in the making, </a:t>
            </a:r>
          </a:p>
          <a:p>
            <a:r>
              <a:rPr lang="en-US" dirty="0"/>
              <a:t>with a remarkable journey of ups and downs. </a:t>
            </a:r>
          </a:p>
          <a:p>
            <a:r>
              <a:rPr lang="en-US" dirty="0"/>
              <a:t>Next, we'll focus on how to train neural networks, starting with an algebra refresher. </a:t>
            </a:r>
          </a:p>
          <a:p>
            <a:endParaRPr lang="en-US" dirty="0"/>
          </a:p>
        </p:txBody>
      </p:sp>
    </p:spTree>
    <p:extLst>
      <p:ext uri="{BB962C8B-B14F-4D97-AF65-F5344CB8AC3E}">
        <p14:creationId xmlns:p14="http://schemas.microsoft.com/office/powerpoint/2010/main" val="2312928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dive into training neural networks, we'll review some fundamentals, focusing on the setup of the statistical learning problem.</a:t>
            </a:r>
          </a:p>
          <a:p>
            <a:endParaRPr lang="en-US" dirty="0"/>
          </a:p>
        </p:txBody>
      </p:sp>
    </p:spTree>
    <p:extLst>
      <p:ext uri="{BB962C8B-B14F-4D97-AF65-F5344CB8AC3E}">
        <p14:creationId xmlns:p14="http://schemas.microsoft.com/office/powerpoint/2010/main" val="25260342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setup for statistical learning involves training data with inputs and corresponding output labels. The goal is to train a function, represented by parameters, to approximate the mapping from inputs to outputs. You define a loss function over your training data to quantify the gap between predictions and gold labels, aiming to minimize this loss.</a:t>
            </a:r>
          </a:p>
          <a:p>
            <a:endParaRPr lang="en-US" dirty="0"/>
          </a:p>
          <a:p>
            <a:r>
              <a:rPr lang="en-US" dirty="0"/>
              <a:t>Merge: </a:t>
            </a:r>
          </a:p>
          <a:p>
            <a:r>
              <a:rPr lang="en-US" dirty="0"/>
              <a:t>The setup involves having a set of training data, which are your inputs, labeled as X1 to </a:t>
            </a:r>
            <a:r>
              <a:rPr lang="en-US" dirty="0" err="1"/>
              <a:t>Xn</a:t>
            </a:r>
            <a:r>
              <a:rPr lang="en-US" dirty="0"/>
              <a:t>. Each input has corresponding output labels, Y. The goal is to train a function, represented by parameters Theta, to approximate the mapping from X to Y accurately. To achieve this, you define a loss function over your training data. This function makes predictions based on inputs, and you want it to be as close as possible to the actual labels. The loss function quantifies the difference between predictions and actual labels, and you aim to minimize this loss across the training set. </a:t>
            </a:r>
          </a:p>
        </p:txBody>
      </p:sp>
    </p:spTree>
    <p:extLst>
      <p:ext uri="{BB962C8B-B14F-4D97-AF65-F5344CB8AC3E}">
        <p14:creationId xmlns:p14="http://schemas.microsoft.com/office/powerpoint/2010/main" val="2591100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analogy is linear regression, where you have noisy samples from a line function. The loss function quantifies the distance between the predicted and actual outputs. The choice of loss function is important. A reasonable loss function should have a higher value when predictions are far from the target. Common loss functions include squared loss and absolute loss, but our focus is on cross-entropy loss.</a:t>
            </a:r>
          </a:p>
          <a:p>
            <a:endParaRPr lang="en-US" dirty="0"/>
          </a:p>
          <a:p>
            <a:endParaRPr lang="en-US" dirty="0"/>
          </a:p>
        </p:txBody>
      </p:sp>
    </p:spTree>
    <p:extLst>
      <p:ext uri="{BB962C8B-B14F-4D97-AF65-F5344CB8AC3E}">
        <p14:creationId xmlns:p14="http://schemas.microsoft.com/office/powerpoint/2010/main" val="1219709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kind of function makes a good loss function? Here's a question: if Z and W are far apart, should the loss value be higher or lower? The answer is that the loss value should be higher when Z and W are far apart. The loss function should quantify how poor your predictions are. The worse the predictions, the higher the loss value, indicating the amount you're losing.</a:t>
            </a:r>
          </a:p>
          <a:p>
            <a:endParaRPr lang="en-US" dirty="0"/>
          </a:p>
        </p:txBody>
      </p:sp>
    </p:spTree>
    <p:extLst>
      <p:ext uri="{BB962C8B-B14F-4D97-AF65-F5344CB8AC3E}">
        <p14:creationId xmlns:p14="http://schemas.microsoft.com/office/powerpoint/2010/main" val="4254408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various loss functions you might have encountered in machine learning courses. One common loss function is the squared loss, which is the squared distance between two predictions. Another option is the absolute distance between two values. These are common in statistical learning ....</a:t>
            </a:r>
          </a:p>
        </p:txBody>
      </p:sp>
    </p:spTree>
    <p:extLst>
      <p:ext uri="{BB962C8B-B14F-4D97-AF65-F5344CB8AC3E}">
        <p14:creationId xmlns:p14="http://schemas.microsoft.com/office/powerpoint/2010/main" val="4107282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Instead, let's focus on a loss function called cross-entropy. Cross-entropy is defined by a specific formula. Y is the goal label, and Y hat is the prediction. The function is computed over the dimensions of your prediction. </a:t>
            </a:r>
          </a:p>
        </p:txBody>
      </p:sp>
    </p:spTree>
    <p:extLst>
      <p:ext uri="{BB962C8B-B14F-4D97-AF65-F5344CB8AC3E}">
        <p14:creationId xmlns:p14="http://schemas.microsoft.com/office/powerpoint/2010/main" val="365407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What’s inside neural nets is best capture by a famous quote by Saul Goodman, that … </a:t>
            </a:r>
          </a:p>
          <a:p>
            <a:endParaRPr lang="en-US" dirty="0"/>
          </a:p>
          <a:p>
            <a:r>
              <a:rPr lang="en-US" dirty="0"/>
              <a:t>The best summary I found for describing what's inside a neural network is this famous meme or quote by Saul Goodman, who said, "I know a guy who knows a guy." That's the best summary for what's inside a neural network.</a:t>
            </a:r>
          </a:p>
          <a:p>
            <a:endParaRPr lang="en-US" dirty="0"/>
          </a:p>
        </p:txBody>
      </p:sp>
    </p:spTree>
    <p:extLst>
      <p:ext uri="{BB962C8B-B14F-4D97-AF65-F5344CB8AC3E}">
        <p14:creationId xmlns:p14="http://schemas.microsoft.com/office/powerpoint/2010/main" val="1569805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Cross-entropy loss is computed over the dimensions of your prediction. For binary prediction, the goal label is either one class or the other. The model makes a probabilistic prediction, and cross-entropy quantifies the loss based on the accuracy of this prediction. If the model is accurate, the loss is zero; if inaccurate, the loss is high.</a:t>
            </a:r>
          </a:p>
          <a:p>
            <a:r>
              <a:rPr lang="en-US" dirty="0"/>
              <a:t>For binary prediction, your goal label can be 1 or 0, representing two classes. If the goal label is the first class, your model predicts a probability P for the first class and 1-P for the second class. The sum of these probabilities should equal one. Cross-entropy is a summation over all dimensions, and there's a typo in the formula I showed earlier. It should be corrected to reflect that the value should be one in certain dimensions.</a:t>
            </a:r>
          </a:p>
          <a:p>
            <a:endParaRPr lang="en-US" dirty="0"/>
          </a:p>
        </p:txBody>
      </p:sp>
    </p:spTree>
    <p:extLst>
      <p:ext uri="{BB962C8B-B14F-4D97-AF65-F5344CB8AC3E}">
        <p14:creationId xmlns:p14="http://schemas.microsoft.com/office/powerpoint/2010/main" val="26751106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306B2-2EDA-DAC5-6960-B4F6F6BA1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4C0FD-4BE6-DAB1-51B5-F7989960DC4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94BCCBB-0CF1-1921-F5DD-EB3C733A77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3466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0553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setup was that we were given some training data and someone also provided us with a function class, which could be a network. You want to define it, and you have to define an objective function based on an L function of inputs and outputs. The goal is to minimize this. Last time, we defined a bunch of loss functions, so we got a sense of how these loss functions would look. We talked about the L function, so we are going to move past the discussion of the L function today. </a:t>
            </a:r>
          </a:p>
          <a:p>
            <a:endParaRPr lang="en-US" dirty="0"/>
          </a:p>
          <a:p>
            <a:r>
              <a:rPr lang="en-US" dirty="0"/>
              <a:t>The discussion now is, now that we have defined this function, how can we actually go about optimizing it? That's the question. </a:t>
            </a:r>
          </a:p>
        </p:txBody>
      </p:sp>
    </p:spTree>
    <p:extLst>
      <p:ext uri="{BB962C8B-B14F-4D97-AF65-F5344CB8AC3E}">
        <p14:creationId xmlns:p14="http://schemas.microsoft.com/office/powerpoint/2010/main" val="22467169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that, many of you might be familiar with this algorithm known as gradient descent. The way gradient descent works is, after defining an objective, a minimization objective, we run an iterative algorithm. At each step of the iteration, we take one step in the direction of the minimum of this objective. This is the high-level idea, and I'm simplifying things a bit by showing you a convex objective function. In reality, the objective functions you optimize are highly nonlinear, so the optimization path is much more complicated.</a:t>
            </a:r>
          </a:p>
        </p:txBody>
      </p:sp>
    </p:spTree>
    <p:extLst>
      <p:ext uri="{BB962C8B-B14F-4D97-AF65-F5344CB8AC3E}">
        <p14:creationId xmlns:p14="http://schemas.microsoft.com/office/powerpoint/2010/main" val="28149841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 I find very helpful for my own imagination is to think of gradient descent as if you're on top of a mountain, like Mount Everest, and you want to go down, but you're blindfolded. You don't see which direction to go. Essentially, you're blindfolded and want to go down. How would you do that? I think you would use your hands to sense if the slope feels steeper in one direction or another. You're acting very locally, just feeling your way down the mountain. That's essentially how gradient descent works too. The information about the direction of maximum decrease is very local to where you currently are, and you don't have a bird's-eye view of whether it's the right direction or if there's a hill or valley in sight. It's all local information, so you're blindfolded.</a:t>
            </a:r>
          </a:p>
        </p:txBody>
      </p:sp>
    </p:spTree>
    <p:extLst>
      <p:ext uri="{BB962C8B-B14F-4D97-AF65-F5344CB8AC3E}">
        <p14:creationId xmlns:p14="http://schemas.microsoft.com/office/powerpoint/2010/main" val="26913998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question you might have is, why gradients? The answer is that gradients quantify, at each point in your function, the direction of maximum decrease. If you're at a point where your function is flat, the gradient will be zero. But the more slope you have, the larger the gradients will be. Not only are the values of the gradients informative about the amount of decrease, but the direction of the gradients also shows the direction you should go to decrease your function maximally. Feel free to interrupt me if you have any questions.</a:t>
            </a:r>
          </a:p>
        </p:txBody>
      </p:sp>
    </p:spTree>
    <p:extLst>
      <p:ext uri="{BB962C8B-B14F-4D97-AF65-F5344CB8AC3E}">
        <p14:creationId xmlns:p14="http://schemas.microsoft.com/office/powerpoint/2010/main" val="31475644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soon as we start computing the gradients, as we said, gradients also give us the direction of maximum reductions in our L function. All we need to do is start from some initial choices of parameters and iteratively update our parameters in a way that minimizes our gradients with some weight. This weight is usually called a step size or a learning rate. It determines how fast you are going in the direction of the gradients. For example, going down the mountain, you might choose to take larger steps or smaller ones. It's a trade-off. By going larger, you might go faster downhill, but if you take too large of a step, you might fall. You have to be careful because there might be things you don't see when you're feeling your way locally. Taking too large of a step can be unknown and risky.</a:t>
            </a:r>
          </a:p>
          <a:p>
            <a:endParaRPr lang="en-US" dirty="0"/>
          </a:p>
          <a:p>
            <a:r>
              <a:rPr lang="en-US" dirty="0"/>
              <a:t>The idea of implementing this is simple. If you want to implement it in Python, it's essentially a few lines of code. It's a simple idea but very powerful.</a:t>
            </a:r>
          </a:p>
          <a:p>
            <a:endParaRPr lang="en-US" dirty="0"/>
          </a:p>
        </p:txBody>
      </p:sp>
    </p:spTree>
    <p:extLst>
      <p:ext uri="{BB962C8B-B14F-4D97-AF65-F5344CB8AC3E}">
        <p14:creationId xmlns:p14="http://schemas.microsoft.com/office/powerpoint/2010/main" val="26323624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want to give you as much intuition as possible. Here's a visualization of gradient descent in some 3D space. The simulation shows a terrain, like your objective function, which is non-convex. You have two balls representing the current state of your parameters, and we let these balls go downhill based on the physics of this valley. They are essentially simulating gradient descent with two different initializations. Let's watch this. You see here, one ball starts here and gets stuck in a local minimum, but the other ball starts elsewhere and ends up in a deeper local minimum. This connects to a demo we saw last time. I ran it once, and it got stuck, but after restarting, it worked. That's the power of random restarts in gradient descent.</a:t>
            </a:r>
          </a:p>
        </p:txBody>
      </p:sp>
    </p:spTree>
    <p:extLst>
      <p:ext uri="{BB962C8B-B14F-4D97-AF65-F5344CB8AC3E}">
        <p14:creationId xmlns:p14="http://schemas.microsoft.com/office/powerpoint/2010/main" val="33251906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back to the issue of step sizes, I want to give you some intuition about them. As we said, the step size can be tricky to set. If you're taking too small of a step size, it might be unnecessarily small, making your convergence very slow. On the flip side, if you're taking too large of a step size, you might skip the minimum and end up on the other side of the mountain. If you take an even larger step size, you might escape the current valley and go somewhere completely unknown. It can be dangerous to take too large of a step. There's always a sweet spot; you don't want a step size that's too small or too large. This is something we need to tweak and fine-tune with repeated experimentation. </a:t>
            </a:r>
          </a:p>
          <a:p>
            <a:endParaRPr lang="en-US" dirty="0"/>
          </a:p>
        </p:txBody>
      </p:sp>
    </p:spTree>
    <p:extLst>
      <p:ext uri="{BB962C8B-B14F-4D97-AF65-F5344CB8AC3E}">
        <p14:creationId xmlns:p14="http://schemas.microsoft.com/office/powerpoint/2010/main" val="351103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unpack Saul Goodman's intuition. </a:t>
            </a:r>
          </a:p>
          <a:p>
            <a:r>
              <a:rPr lang="en-US" dirty="0"/>
              <a:t>Inside a neural network, you have a bunch of neurons connected to each other.</a:t>
            </a:r>
          </a:p>
          <a:p>
            <a:r>
              <a:rPr lang="en-US" dirty="0"/>
              <a:t>Each neuron receives inputs and passes signals to the next neuron. </a:t>
            </a:r>
          </a:p>
          <a:p>
            <a:r>
              <a:rPr lang="en-US" dirty="0"/>
              <a:t>On the first layer, you have the inputs to your neural network. These inputs get transformed through a series of weight multiplications and are passed on to individual nodes. </a:t>
            </a:r>
          </a:p>
          <a:p>
            <a:r>
              <a:rPr lang="en-US" dirty="0"/>
              <a:t>We'll define what those nodes are, and how they processes the input signal and passes it on to the next layer.</a:t>
            </a:r>
          </a:p>
        </p:txBody>
      </p:sp>
      <p:sp>
        <p:nvSpPr>
          <p:cNvPr id="4" name="Slide Number Placeholder 3"/>
          <p:cNvSpPr>
            <a:spLocks noGrp="1"/>
          </p:cNvSpPr>
          <p:nvPr>
            <p:ph type="sldNum" sz="quarter" idx="5"/>
          </p:nvPr>
        </p:nvSpPr>
        <p:spPr/>
        <p:txBody>
          <a:bodyPr/>
          <a:lstStyle/>
          <a:p>
            <a:fld id="{75BAD559-58E6-437A-A7FE-2E6C4DB0F6C1}" type="slidenum">
              <a:rPr lang="en-US" smtClean="0">
                <a:latin typeface="Corbel" panose="020B0503020204020204" pitchFamily="34" charset="0"/>
                <a:ea typeface="Tahoma" panose="020B0604030504040204" pitchFamily="34" charset="0"/>
                <a:cs typeface="Tahoma" panose="020B0604030504040204" pitchFamily="34" charset="0"/>
              </a:rPr>
              <a:pPr/>
              <a:t>11</a:t>
            </a:fld>
            <a:endParaRPr lang="en-US">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08908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more like a big picture of how the statistical learning pipeline should look.</a:t>
            </a:r>
          </a:p>
          <a:p>
            <a:r>
              <a:rPr lang="en-US" dirty="0"/>
              <a:t>The starting point in every statistical learning experiment is defining your hypothesis class. The hypothesis class is essentially the class of functions you want to experiment on. If you want to train linear classifiers, this will be the space of all potential linear classifiers. If you want to transform your data, this will be the space of all transformations. This defines the architectural choices. Then, you come up with your training data, which you keep separate from your validation data. You keep them separate because you don't want your model to cheat or be evaluated on data it has been trained on. You train your model on the training data, but while training, you also monitor its progress on unseen validation data to ensure it can generalize to unseen data. After selecting your best parameters and model, you evaluate it on a final test set, which is also separate from your validation and training data. This is the ultimate number you report to your boss or whoever is asking you to train the model. This is the overall pipeline of statistical learning.</a:t>
            </a:r>
          </a:p>
        </p:txBody>
      </p:sp>
    </p:spTree>
    <p:extLst>
      <p:ext uri="{BB962C8B-B14F-4D97-AF65-F5344CB8AC3E}">
        <p14:creationId xmlns:p14="http://schemas.microsoft.com/office/powerpoint/2010/main" val="388248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talked about the overall pipeline of statistical learning. I mentioned how we formulate this as an optimization problem. To define this problem, there are three things we need: training data, the architecture of our predictive model, and the L function that quantifies our success. With these three, we can define an objective function to optimize. The next section we'll discuss, after one more round of refreshers, is when the choice of these architectures is neural networks. We'll do some algebra refreshers, so we're going to talk about derivatives. Just a warning, we're going to do some math reminders. If you follow this, it will be helpful when we talk about training neural networks.</a:t>
            </a:r>
          </a:p>
        </p:txBody>
      </p:sp>
    </p:spTree>
    <p:extLst>
      <p:ext uri="{BB962C8B-B14F-4D97-AF65-F5344CB8AC3E}">
        <p14:creationId xmlns:p14="http://schemas.microsoft.com/office/powerpoint/2010/main" val="37123779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Now, some reminders. Let's see if you remember your basic math. </a:t>
            </a:r>
          </a:p>
          <a:p>
            <a:endParaRPr lang="en-US" dirty="0"/>
          </a:p>
        </p:txBody>
      </p:sp>
    </p:spTree>
    <p:extLst>
      <p:ext uri="{BB962C8B-B14F-4D97-AF65-F5344CB8AC3E}">
        <p14:creationId xmlns:p14="http://schemas.microsoft.com/office/powerpoint/2010/main" val="13193284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establish the notation here. When I show two or three variables, like these circles, the arrow shows the direction of dependence. </a:t>
            </a:r>
          </a:p>
          <a:p>
            <a:r>
              <a:rPr lang="en-US" dirty="0"/>
              <a:t>In this case, Z depends on Y, and you need Y to compute Z. In other words, Z can be computed as a function of Y. </a:t>
            </a:r>
          </a:p>
          <a:p>
            <a:r>
              <a:rPr lang="en-US" dirty="0"/>
              <a:t>For example, Z might be defined as 2 * Y^2. Given Y, you can compute it Z. </a:t>
            </a:r>
          </a:p>
          <a:p>
            <a:r>
              <a:rPr lang="en-US" dirty="0"/>
              <a:t>Now let’s think about the derivative of Z with respect to. Y. </a:t>
            </a:r>
          </a:p>
        </p:txBody>
      </p:sp>
    </p:spTree>
    <p:extLst>
      <p:ext uri="{BB962C8B-B14F-4D97-AF65-F5344CB8AC3E}">
        <p14:creationId xmlns:p14="http://schemas.microsoft.com/office/powerpoint/2010/main" val="17481043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quick test for ensuring that you’re follow along. </a:t>
            </a:r>
          </a:p>
          <a:p>
            <a:pPr lvl="1"/>
            <a:r>
              <a:rPr lang="en-US" dirty="0"/>
              <a:t>Z is a function of Y and X. and it is defined as Y^4 * X^5. </a:t>
            </a:r>
          </a:p>
          <a:p>
            <a:pPr lvl="1"/>
            <a:r>
              <a:rPr lang="en-US" dirty="0"/>
              <a:t>Given this information, what do you think is the derivative of Z with respect to one variable? </a:t>
            </a:r>
          </a:p>
          <a:p>
            <a:pPr lvl="1"/>
            <a:r>
              <a:rPr lang="en-US" dirty="0"/>
              <a:t>Feel free to pause this video and identify the right answer. </a:t>
            </a:r>
          </a:p>
          <a:p>
            <a:pPr lvl="1"/>
            <a:endParaRPr lang="en-US" dirty="0"/>
          </a:p>
          <a:p>
            <a:pPr lvl="0"/>
            <a:r>
              <a:rPr lang="en-US" dirty="0"/>
              <a:t>Hopefully you found the right answer. Great! </a:t>
            </a:r>
          </a:p>
        </p:txBody>
      </p:sp>
    </p:spTree>
    <p:extLst>
      <p:ext uri="{BB962C8B-B14F-4D97-AF65-F5344CB8AC3E}">
        <p14:creationId xmlns:p14="http://schemas.microsoft.com/office/powerpoint/2010/main" val="30175361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topic covers the extension of derivatives into gradients. </a:t>
            </a:r>
          </a:p>
          <a:p>
            <a:r>
              <a:rPr lang="en-US" dirty="0"/>
              <a:t>You've likely encountered in your studies that derivatives can be expanded from one-dimensional information to multiple dimensions using gradients. </a:t>
            </a:r>
          </a:p>
          <a:p>
            <a:r>
              <a:rPr lang="en-US" dirty="0"/>
              <a:t>When dealing with a scalar function that depends on several variables, X1 to </a:t>
            </a:r>
            <a:r>
              <a:rPr lang="en-US" dirty="0" err="1"/>
              <a:t>Xn</a:t>
            </a:r>
            <a:r>
              <a:rPr lang="en-US" dirty="0"/>
              <a:t>, all the derivatives with respect to these variables can be represented in a concise format known as a gradient. </a:t>
            </a:r>
          </a:p>
          <a:p>
            <a:r>
              <a:rPr lang="en-US" dirty="0"/>
              <a:t>A gradient is simply a compact way to represent derivatives across multiple dimensions.</a:t>
            </a:r>
          </a:p>
        </p:txBody>
      </p:sp>
    </p:spTree>
    <p:extLst>
      <p:ext uri="{BB962C8B-B14F-4D97-AF65-F5344CB8AC3E}">
        <p14:creationId xmlns:p14="http://schemas.microsoft.com/office/powerpoint/2010/main" val="20561282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quick quiz question to ensure you're keeping up. </a:t>
            </a:r>
          </a:p>
          <a:p>
            <a:r>
              <a:rPr lang="en-US" dirty="0"/>
              <a:t>Referring to the same function from the previous example, the question is: What is the gradient of Z with respect to X and Y?</a:t>
            </a:r>
          </a:p>
        </p:txBody>
      </p:sp>
    </p:spTree>
    <p:extLst>
      <p:ext uri="{BB962C8B-B14F-4D97-AF65-F5344CB8AC3E}">
        <p14:creationId xmlns:p14="http://schemas.microsoft.com/office/powerpoint/2010/main" val="930747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move beyond gradients. </a:t>
            </a:r>
          </a:p>
          <a:p>
            <a:pPr lvl="1"/>
            <a:r>
              <a:rPr lang="en-US" dirty="0"/>
              <a:t>Gradients are vectors that provide a compact representation of derivatives in one dimension. </a:t>
            </a:r>
          </a:p>
          <a:p>
            <a:pPr lvl="1"/>
            <a:r>
              <a:rPr lang="en-US" dirty="0"/>
              <a:t>However, when dealing with a more generalized version where the function's output is not a single scalar but a multi-dimensional list (a function of a matrix), we use a different concept called the Jacobian. </a:t>
            </a:r>
          </a:p>
          <a:p>
            <a:r>
              <a:rPr lang="en-US" dirty="0"/>
              <a:t>In this scenario, the function's output is no longer a scalar; it spans multiple dimensions, outputting to </a:t>
            </a:r>
            <a:r>
              <a:rPr lang="en-US" dirty="0" err="1"/>
              <a:t>R^m</a:t>
            </a:r>
            <a:r>
              <a:rPr lang="en-US" dirty="0"/>
              <a:t>. </a:t>
            </a:r>
          </a:p>
          <a:p>
            <a:pPr lvl="1"/>
            <a:r>
              <a:rPr lang="en-US" dirty="0"/>
              <a:t>This means you have a vector of M scalar functions, each depending on N variables. </a:t>
            </a:r>
          </a:p>
          <a:p>
            <a:pPr lvl="1"/>
            <a:r>
              <a:rPr lang="en-US" dirty="0"/>
              <a:t>To represent derivatives compactly in this context, we use the Jacobian, which extends the concept of gradients. </a:t>
            </a:r>
          </a:p>
          <a:p>
            <a:r>
              <a:rPr lang="en-US" dirty="0"/>
              <a:t>Each element of the Jacobian is the derivative of function f with respect to input x. </a:t>
            </a:r>
          </a:p>
          <a:p>
            <a:pPr lvl="1"/>
            <a:r>
              <a:rPr lang="en-US" dirty="0"/>
              <a:t>In matrix form, the first row represents the gradient of the first function with respect to all variables, and the last row represents the gradient of the last function with respect to all variables. </a:t>
            </a:r>
          </a:p>
          <a:p>
            <a:pPr lvl="1"/>
            <a:r>
              <a:rPr lang="en-US" dirty="0"/>
              <a:t>We'll build on this concept in a bit, so it's important to become comfortable with it.</a:t>
            </a:r>
          </a:p>
        </p:txBody>
      </p:sp>
    </p:spTree>
    <p:extLst>
      <p:ext uri="{BB962C8B-B14F-4D97-AF65-F5344CB8AC3E}">
        <p14:creationId xmlns:p14="http://schemas.microsoft.com/office/powerpoint/2010/main" val="450347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assess your understanding of Jacobians. We define the Jacobian in this way: if m equals 1, meaning there is only one function, what does the Jacobian simplify to? </a:t>
            </a:r>
          </a:p>
          <a:p>
            <a:pPr lvl="1"/>
            <a:r>
              <a:rPr lang="en-US" dirty="0"/>
              <a:t>It becomes a single gradient. Essentially, the Jacobian turns into a row vector containing the derivatives of that function with respect to all the variables. </a:t>
            </a:r>
          </a:p>
          <a:p>
            <a:r>
              <a:rPr lang="en-US" dirty="0"/>
              <a:t>I want to clarify that I'm using a notational convention commonly accepted in linear algebra, where a vector is often considered a column matrix. </a:t>
            </a:r>
          </a:p>
          <a:p>
            <a:pPr lvl="1"/>
            <a:r>
              <a:rPr lang="en-US" dirty="0"/>
              <a:t>Earlier, when I defined the gradient, it was as a column matrix, so the answer should have been the gradient transpose, since the gradient was defined as a column matrix, and you have this transpose here.</a:t>
            </a:r>
          </a:p>
          <a:p>
            <a:endParaRPr lang="en-US" dirty="0"/>
          </a:p>
        </p:txBody>
      </p:sp>
    </p:spTree>
    <p:extLst>
      <p:ext uri="{BB962C8B-B14F-4D97-AF65-F5344CB8AC3E}">
        <p14:creationId xmlns:p14="http://schemas.microsoft.com/office/powerpoint/2010/main" val="18144346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question: if m equals 1 and n equals 1, what does the Jacobian reduce to?</a:t>
            </a:r>
          </a:p>
          <a:p>
            <a:pPr lvl="1"/>
            <a:r>
              <a:rPr lang="en-US" dirty="0"/>
              <a:t>it reduces to the function with only x, which is the derivative.</a:t>
            </a:r>
          </a:p>
          <a:p>
            <a:pPr lvl="2"/>
            <a:r>
              <a:rPr lang="en-US" dirty="0"/>
              <a:t>the derivative of f with respect to the only variable.</a:t>
            </a:r>
          </a:p>
        </p:txBody>
      </p:sp>
    </p:spTree>
    <p:extLst>
      <p:ext uri="{BB962C8B-B14F-4D97-AF65-F5344CB8AC3E}">
        <p14:creationId xmlns:p14="http://schemas.microsoft.com/office/powerpoint/2010/main" val="134892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a:t>
            </a:r>
          </a:p>
        </p:txBody>
      </p:sp>
    </p:spTree>
    <p:extLst>
      <p:ext uri="{BB962C8B-B14F-4D97-AF65-F5344CB8AC3E}">
        <p14:creationId xmlns:p14="http://schemas.microsoft.com/office/powerpoint/2010/main" val="370516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want to mention an additional extension. </a:t>
            </a:r>
          </a:p>
          <a:p>
            <a:pPr lvl="1"/>
            <a:r>
              <a:rPr lang="en-US" dirty="0"/>
              <a:t>Although I defined the Jacobian here for functions with vector inputs and vector outputs, the most general definition involves a matrix of functions and a matrix of inputs. </a:t>
            </a:r>
          </a:p>
          <a:p>
            <a:pPr lvl="1"/>
            <a:r>
              <a:rPr lang="en-US" dirty="0"/>
              <a:t>Your Jacobian can have more than two dimensions. For instance, if you have a vector of functions and a matrix of inputs, your Jacobian becomes a tensor or a matrix of matrices with dimensions n * n * p. </a:t>
            </a:r>
          </a:p>
          <a:p>
            <a:pPr lvl="1"/>
            <a:r>
              <a:rPr lang="en-US" dirty="0"/>
              <a:t>Here, n is the number of functions, and n * p is the dimension of your input. </a:t>
            </a:r>
          </a:p>
          <a:p>
            <a:pPr lvl="0"/>
            <a:r>
              <a:rPr lang="en-US" dirty="0"/>
              <a:t>The dimensionality of your tensor is always the product of the output's dimensionality and the input's dimensionality.</a:t>
            </a:r>
          </a:p>
          <a:p>
            <a:pPr lvl="0"/>
            <a:endParaRPr lang="en-US" dirty="0"/>
          </a:p>
          <a:p>
            <a:endParaRPr lang="en-US" dirty="0"/>
          </a:p>
        </p:txBody>
      </p:sp>
    </p:spTree>
    <p:extLst>
      <p:ext uri="{BB962C8B-B14F-4D97-AF65-F5344CB8AC3E}">
        <p14:creationId xmlns:p14="http://schemas.microsoft.com/office/powerpoint/2010/main" val="30778263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me to the slide about why we use tensors and matrices. Are we just creating unnecessary complexity? The answer is that the compact representation that matrices and tensors provide makes implementation much simpler. </a:t>
            </a:r>
          </a:p>
          <a:p>
            <a:r>
              <a:rPr lang="en-US" dirty="0"/>
              <a:t>Another reason is that GPUs are extremely fast at matrix computations. To the extent possible, you want to ensure your implementations are in matrix form. If you have multiple smaller matrix multiplications that can be packed together into a tensor, you should do that because GPUs will run those matrix multiplications much faster.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should also tell you why we went to a great length to learn about Jacobians: The Jacobian is essential in training neural networks because the inputs to your neural network are essentially tensors, like batches of matrices. The Jacobian is a valuable concept for understanding the training of neural networks.</a:t>
            </a:r>
          </a:p>
          <a:p>
            <a:endParaRPr lang="en-US" dirty="0"/>
          </a:p>
          <a:p>
            <a:endParaRPr lang="en-US" dirty="0"/>
          </a:p>
        </p:txBody>
      </p:sp>
    </p:spTree>
    <p:extLst>
      <p:ext uri="{BB962C8B-B14F-4D97-AF65-F5344CB8AC3E}">
        <p14:creationId xmlns:p14="http://schemas.microsoft.com/office/powerpoint/2010/main" val="12863692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topic is the chain rule, which you should be familiar with. The chain rule is about computing or breaking down the derivative of a complex composition of functions into sub-derivatives. For example, if you have a composition between function Z and function Y, where Y is a function of X, you can write the derivative of Z with respect to X as the product of the derivatives of Z with respect to Y and Y with respect to X.</a:t>
            </a:r>
          </a:p>
          <a:p>
            <a:r>
              <a:rPr lang="en-US" dirty="0"/>
              <a:t>The derivative of Z with respect to X is the product of the derivative of Z with respect to Y and the derivative of Y with respect to X.</a:t>
            </a:r>
          </a:p>
        </p:txBody>
      </p:sp>
    </p:spTree>
    <p:extLst>
      <p:ext uri="{BB962C8B-B14F-4D97-AF65-F5344CB8AC3E}">
        <p14:creationId xmlns:p14="http://schemas.microsoft.com/office/powerpoint/2010/main" val="1309968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can extend this idea to Jacobians. Let's say I have the Jacobian of f with respect to G and the Jacobian of G with respect to X. I want the Jacobian of this composition with respect to X. What do you think this chain rule will look like?</a:t>
            </a:r>
          </a:p>
          <a:p>
            <a:r>
              <a:rPr lang="en-US" dirty="0"/>
              <a:t>It should be the Jacobian of f with respect to G, which is a function of X, times the Jacobian of G with respect to X.</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chain rule, we were multiplying scalar numbers, but here we are doing matrix multiplication. You can verify the dimensions yourself to ensure they make sense.</a:t>
            </a:r>
          </a:p>
          <a:p>
            <a:endParaRPr lang="en-US" dirty="0"/>
          </a:p>
        </p:txBody>
      </p:sp>
    </p:spTree>
    <p:extLst>
      <p:ext uri="{BB962C8B-B14F-4D97-AF65-F5344CB8AC3E}">
        <p14:creationId xmlns:p14="http://schemas.microsoft.com/office/powerpoint/2010/main" val="32236456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Suppose I want to apply the chain rule, but the intermediate variables are not just a single one. I'm summing across many intermediate variables and want to find the Jacobian of the overall function with respect to X. Which option is correct?</a:t>
            </a:r>
          </a:p>
          <a:p>
            <a:r>
              <a:rPr lang="en-US" dirty="0"/>
              <a:t>All of the above.</a:t>
            </a:r>
          </a:p>
          <a:p>
            <a:r>
              <a:rPr lang="en-US" dirty="0"/>
              <a:t>Based on the previous slides, the first part of the second choice is correct. When we multiply the two parts together, we get the second choice, and that's the summation in the third choice.</a:t>
            </a:r>
          </a:p>
          <a:p>
            <a:r>
              <a:rPr lang="en-US" dirty="0"/>
              <a:t>All of these are equivalent. They are just different ways of representing the same thing, but you can see that the notation is much more compact when representing these complex multiplications.</a:t>
            </a:r>
          </a:p>
          <a:p>
            <a:endParaRPr lang="en-US" dirty="0"/>
          </a:p>
        </p:txBody>
      </p:sp>
    </p:spTree>
    <p:extLst>
      <p:ext uri="{BB962C8B-B14F-4D97-AF65-F5344CB8AC3E}">
        <p14:creationId xmlns:p14="http://schemas.microsoft.com/office/powerpoint/2010/main" val="29640343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talked about training set models, gradient descent, and using Jacobians for a more compact representation of gradients. </a:t>
            </a:r>
          </a:p>
          <a:p>
            <a:r>
              <a:rPr lang="en-US" dirty="0"/>
              <a:t>Next, we'll discuss training neural networks, where we'll extensively use Jacobians. </a:t>
            </a:r>
          </a:p>
        </p:txBody>
      </p:sp>
    </p:spTree>
    <p:extLst>
      <p:ext uri="{BB962C8B-B14F-4D97-AF65-F5344CB8AC3E}">
        <p14:creationId xmlns:p14="http://schemas.microsoft.com/office/powerpoint/2010/main" val="18175399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04443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quickly recap feedforward multilayer </a:t>
            </a:r>
            <a:r>
              <a:rPr lang="en-US" dirty="0" err="1"/>
              <a:t>perceptrons</a:t>
            </a:r>
            <a:r>
              <a:rPr lang="en-US" dirty="0"/>
              <a:t>. As we discussed in the last session, you provide an input, pass it to the adjacent layer, multiply it by the weights on the edges, and the result goes to the activation functions. These functions process the input and pass it to the next layer, repeating this process until reaching the last layer, where we produce an output. The trainable parameters are on the edges of the network, and that's what we want to train using gradient descent.</a:t>
            </a:r>
          </a:p>
          <a:p>
            <a:endParaRPr lang="en-US" dirty="0"/>
          </a:p>
        </p:txBody>
      </p:sp>
    </p:spTree>
    <p:extLst>
      <p:ext uri="{BB962C8B-B14F-4D97-AF65-F5344CB8AC3E}">
        <p14:creationId xmlns:p14="http://schemas.microsoft.com/office/powerpoint/2010/main" val="8637852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r>
              <a:rPr lang="en-US" dirty="0"/>
              <a:t>Now, let's formalize the setup. Here's the architecture given to me. The architecture is fixed, but I want to adjust the weights. Let's represent all the weights as matrix W. I'm also given training data, represented as a set of (Xi, Yi) pairs. The star indicates the gold labels, distinguishing them from the predicted labels. We also need to choose a loss function, which maps a scalar value and measures the distance between a prediction and the gold label, giving a value between zero and one. This loss function quantifies the distance between the prediction and the gold label.</a:t>
            </a:r>
          </a:p>
          <a:p>
            <a:endParaRPr lang="en-US" dirty="0"/>
          </a:p>
          <a:p>
            <a:r>
              <a:rPr lang="en-US" dirty="0"/>
              <a:t>Given these, we can define an objective function for training our neural network. It is the sum of the loss values over all the training data, computed as a function of the distance between the predictions and the gold labels. </a:t>
            </a:r>
          </a:p>
        </p:txBody>
      </p:sp>
    </p:spTree>
    <p:extLst>
      <p:ext uri="{BB962C8B-B14F-4D97-AF65-F5344CB8AC3E}">
        <p14:creationId xmlns:p14="http://schemas.microsoft.com/office/powerpoint/2010/main" val="23408929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defined the loss function, we want to use gradient descent to optimize it. We start with an initial choice of parameters, denoted by W, and iteratively run gradient descent to minimize the loss function by tweaking the parameter values. That's the big picture.</a:t>
            </a:r>
          </a:p>
        </p:txBody>
      </p:sp>
    </p:spTree>
    <p:extLst>
      <p:ext uri="{BB962C8B-B14F-4D97-AF65-F5344CB8AC3E}">
        <p14:creationId xmlns:p14="http://schemas.microsoft.com/office/powerpoint/2010/main" val="3791798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later, similarly, process the input, </a:t>
            </a:r>
          </a:p>
        </p:txBody>
      </p:sp>
    </p:spTree>
    <p:extLst>
      <p:ext uri="{BB962C8B-B14F-4D97-AF65-F5344CB8AC3E}">
        <p14:creationId xmlns:p14="http://schemas.microsoft.com/office/powerpoint/2010/main" val="22028627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if you want to think about it more concretely, these are the iterations we will implement. The remaining question is: what are these gradients? The ultimate question is how to efficiently compute these gradients for optimizing the neural network. </a:t>
            </a:r>
          </a:p>
          <a:p>
            <a:endParaRPr lang="en-US" dirty="0"/>
          </a:p>
        </p:txBody>
      </p:sp>
    </p:spTree>
    <p:extLst>
      <p:ext uri="{BB962C8B-B14F-4D97-AF65-F5344CB8AC3E}">
        <p14:creationId xmlns:p14="http://schemas.microsoft.com/office/powerpoint/2010/main" val="21749574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think about this problem. When computing gradients, it's easy to compute them with respect to weights closer to the edge, where we compute the loss function. You can use a simple chain rule to compute the gradient of the loss with respect to the prediction and then the prediction with respect to each weight. However, it gets tricky when computing gradients with respect to parameters in the middle layers. You must use the chain rule repeatedly, which is computationally challenging.</a:t>
            </a:r>
          </a:p>
          <a:p>
            <a:endParaRPr lang="en-US" dirty="0"/>
          </a:p>
        </p:txBody>
      </p:sp>
    </p:spTree>
    <p:extLst>
      <p:ext uri="{BB962C8B-B14F-4D97-AF65-F5344CB8AC3E}">
        <p14:creationId xmlns:p14="http://schemas.microsoft.com/office/powerpoint/2010/main" val="418049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When I say repeated use of the chain rule, I don't mean the difficulty of writing them down; it's the computational aspect that's challenging. Implementing this in real deep neural networks, like the one we'll discuss in a few weeks with 24 layers, would be computationally intensive if done naively with the chain rule.</a:t>
            </a:r>
          </a:p>
          <a:p>
            <a:endParaRPr lang="en-US" dirty="0"/>
          </a:p>
          <a:p>
            <a:r>
              <a:rPr lang="en-US" dirty="0"/>
              <a:t>Moreover, we can't have an implementation specific to one architecture. You can't analytically compute the gradients by hand every time you change the architecture. We need an algorithm that is efficient and generic, working with any architecture. The solution is an algorithm called backpropagation, a simple yet remarkable algorithm that revived neural networks in their second wave of revival.</a:t>
            </a:r>
          </a:p>
        </p:txBody>
      </p:sp>
    </p:spTree>
    <p:extLst>
      <p:ext uri="{BB962C8B-B14F-4D97-AF65-F5344CB8AC3E}">
        <p14:creationId xmlns:p14="http://schemas.microsoft.com/office/powerpoint/2010/main" val="18688411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Let's start with the big picture. There are three key intuitions to understand backpropagation. The first is gradient descent, which you should already know. We iteratively minimize a loss function. The second is the chain rule, which we discussed in the algebra refresher. If you want to compute a gradient somewhere in the middle of a neural network, you can use the chain rule to compute that gradient with respect to earlier layers. The third intuition, which we haven't discussed yet, is dynamic programming. If you've taken algorithms, you might be familiar with the concept of </a:t>
            </a:r>
            <a:r>
              <a:rPr lang="en-US" dirty="0" err="1"/>
              <a:t>memoization</a:t>
            </a:r>
            <a:r>
              <a:rPr lang="en-US" dirty="0"/>
              <a:t>. It means caching results from prior computations to simplify future computations, avoiding </a:t>
            </a:r>
            <a:r>
              <a:rPr lang="en-US" dirty="0" err="1"/>
              <a:t>recomputation</a:t>
            </a:r>
            <a:r>
              <a:rPr lang="en-US" dirty="0"/>
              <a:t> from scratch.</a:t>
            </a:r>
          </a:p>
        </p:txBody>
      </p:sp>
    </p:spTree>
    <p:extLst>
      <p:ext uri="{BB962C8B-B14F-4D97-AF65-F5344CB8AC3E}">
        <p14:creationId xmlns:p14="http://schemas.microsoft.com/office/powerpoint/2010/main" val="29688773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this neural network architecture we'll use. It has L layers and is a feedforward multilayer perceptron. The parameters are the red W's, representing all the parameters on all layers, including the vector that maps the hidden representation of the final output to some output prediction. This is the collection of weights.</a:t>
            </a:r>
          </a:p>
          <a:p>
            <a:r>
              <a:rPr lang="en-US" dirty="0"/>
              <a:t>You can formally define this neural network using these equations. </a:t>
            </a:r>
          </a:p>
          <a:p>
            <a:r>
              <a:rPr lang="en-US" dirty="0"/>
              <a:t>If our depth is L, we will multiply the result of the previous layer by a matrix, pass it through an activation function, and repeat this process.</a:t>
            </a:r>
          </a:p>
          <a:p>
            <a:r>
              <a:rPr lang="en-US" dirty="0"/>
              <a:t>This recursive definition takes the hidden representation, applies a nonlinearity, and produces a new hidden representation, repeating this process.</a:t>
            </a:r>
          </a:p>
          <a:p>
            <a:r>
              <a:rPr lang="en-US" dirty="0"/>
              <a:t>And the last step involves multiplying the output with the known correct output.</a:t>
            </a:r>
          </a:p>
          <a:p>
            <a:r>
              <a:rPr lang="en-US" dirty="0"/>
              <a:t>This whole complex structure can be described using equations, which might be easier to describe.</a:t>
            </a:r>
          </a:p>
          <a:p>
            <a:endParaRPr lang="en-US" dirty="0"/>
          </a:p>
        </p:txBody>
      </p:sp>
    </p:spTree>
    <p:extLst>
      <p:ext uri="{BB962C8B-B14F-4D97-AF65-F5344CB8AC3E}">
        <p14:creationId xmlns:p14="http://schemas.microsoft.com/office/powerpoint/2010/main" val="29306462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how do we compute the forward step? If I give you an X, how do you compute the forward step?</a:t>
            </a:r>
          </a:p>
          <a:p>
            <a:endParaRPr lang="en-US" dirty="0"/>
          </a:p>
          <a:p>
            <a:r>
              <a:rPr lang="en-US" dirty="0"/>
              <a:t>It's a series of matrix multiplications. You take X, perform matrix multiplication, and repeat this process for each layer.</a:t>
            </a:r>
          </a:p>
          <a:p>
            <a:endParaRPr lang="en-US" dirty="0"/>
          </a:p>
          <a:p>
            <a:r>
              <a:rPr lang="en-US" dirty="0"/>
              <a:t>Exactly. You have L-1 matrix multiplications, meaning the complexity of the forward pass is O(L-1), which is linear in the depth of your architecture.</a:t>
            </a:r>
          </a:p>
        </p:txBody>
      </p:sp>
    </p:spTree>
    <p:extLst>
      <p:ext uri="{BB962C8B-B14F-4D97-AF65-F5344CB8AC3E}">
        <p14:creationId xmlns:p14="http://schemas.microsoft.com/office/powerpoint/2010/main" val="17172578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Now, let's discuss the backward step and how to compute the gradients. We'll do this together to see how they look. We want to compute the gradient of the loss function with respect to the final matrix. We know the gradient is equivalent to the Jacobian transpose, and we want to use the chain rule to decompose this into more atomic Jacobians.</a:t>
            </a:r>
          </a:p>
          <a:p>
            <a:endParaRPr lang="en-US" dirty="0"/>
          </a:p>
          <a:p>
            <a:r>
              <a:rPr lang="en-US" dirty="0"/>
              <a:t>Let's draw our variable dependencies. We have the loss function L, which is a function of Y. Y is a function of the hidden representation H of L, which is a function of the parameter we want to find the gradient for. We want the gradient of the loss with respect to this parameter.</a:t>
            </a:r>
          </a:p>
          <a:p>
            <a:endParaRPr lang="en-US" dirty="0"/>
          </a:p>
          <a:p>
            <a:r>
              <a:rPr lang="en-US" dirty="0"/>
              <a:t>Using the chain rule, we can write the Jacobian as the product of the Jacobian of L with respect to Y, the Jacobian of Y with respect to H of L, and the Jacobian of H of L with respect to the parameter of interest.</a:t>
            </a:r>
          </a:p>
        </p:txBody>
      </p:sp>
    </p:spTree>
    <p:extLst>
      <p:ext uri="{BB962C8B-B14F-4D97-AF65-F5344CB8AC3E}">
        <p14:creationId xmlns:p14="http://schemas.microsoft.com/office/powerpoint/2010/main" val="11614793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065C1-0C32-59EB-8B33-DFACB74ED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9919CD-DB24-265E-F16D-2C78A36F23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AB4C18-FA31-C78E-EDD5-4829D999B153}"/>
              </a:ext>
            </a:extLst>
          </p:cNvPr>
          <p:cNvSpPr>
            <a:spLocks noGrp="1"/>
          </p:cNvSpPr>
          <p:nvPr>
            <p:ph type="body" idx="1"/>
          </p:nvPr>
        </p:nvSpPr>
        <p:spPr/>
        <p:txBody>
          <a:bodyPr/>
          <a:lstStyle/>
          <a:p>
            <a:r>
              <a:rPr lang="en-US" dirty="0"/>
              <a:t>Now, let's take it one step further. Suppose we want the gradient with respect to the matrix in the layer before the final one. We can write it similarly, but with one extra term for the additional layer.</a:t>
            </a:r>
          </a:p>
          <a:p>
            <a:endParaRPr lang="en-US" dirty="0"/>
          </a:p>
          <a:p>
            <a:r>
              <a:rPr lang="en-US" dirty="0"/>
              <a:t>We can continue this process for any layer in the middle, resulting in a more complex expression.</a:t>
            </a:r>
          </a:p>
          <a:p>
            <a:endParaRPr lang="en-US" dirty="0"/>
          </a:p>
        </p:txBody>
      </p:sp>
    </p:spTree>
    <p:extLst>
      <p:ext uri="{BB962C8B-B14F-4D97-AF65-F5344CB8AC3E}">
        <p14:creationId xmlns:p14="http://schemas.microsoft.com/office/powerpoint/2010/main" val="35940438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AC08B-0CC6-BDF4-EDA9-B618BBA10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F1BDF-7745-B7AB-E4CB-C427585B25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3A3E221-1564-285E-D8C2-EC3AEF1F62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75454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904D-7F5F-49CA-A704-9D978F87B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9A3E1F-D01A-5683-57A3-C3228867C7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0851833-8189-62B2-FBA0-A769B7F22399}"/>
              </a:ext>
            </a:extLst>
          </p:cNvPr>
          <p:cNvSpPr>
            <a:spLocks noGrp="1"/>
          </p:cNvSpPr>
          <p:nvPr>
            <p:ph type="body" idx="1"/>
          </p:nvPr>
        </p:nvSpPr>
        <p:spPr/>
        <p:txBody>
          <a:bodyPr/>
          <a:lstStyle/>
          <a:p>
            <a:r>
              <a:rPr lang="en-US" dirty="0"/>
              <a:t>Let's count how many matrices we have here. In the first row, we have three matrix multiplications. In the second row, you have four, and all the way to the end, you have L plus 2 matrix multiplications. Now, the question is, in total, how many matrix multiplications are required for these gradient computations? What's the complexity? Probably L squared, exactly. </a:t>
            </a:r>
          </a:p>
          <a:p>
            <a:r>
              <a:rPr lang="en-US" dirty="0"/>
              <a:t>And how bad is that? How good is it? It's acceptable, I guess. It depends on what your boss is asking for. It is still polynomial, but if you think about the forward process, it was linear, and this is squared. Squared is a lot worse than linear, so we don't like this. We want to do better. That's what we're going to see. We're going to turn that square into a linear computational complexity time. </a:t>
            </a:r>
          </a:p>
          <a:p>
            <a:endParaRPr lang="en-US" dirty="0"/>
          </a:p>
        </p:txBody>
      </p:sp>
    </p:spTree>
    <p:extLst>
      <p:ext uri="{BB962C8B-B14F-4D97-AF65-F5344CB8AC3E}">
        <p14:creationId xmlns:p14="http://schemas.microsoft.com/office/powerpoint/2010/main" val="1459264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atin typeface="Corbel" panose="020B0503020204020204" pitchFamily="34" charset="0"/>
              </a:defRPr>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orbel" panose="020B0503020204020204" pitchFamily="34" charset="0"/>
                <a:cs typeface="Tahoma" panose="020B0604030504040204" pitchFamily="34" charset="0"/>
              </a:defRPr>
            </a:lvl1pPr>
          </a:lstStyle>
          <a:p>
            <a:endParaRPr/>
          </a:p>
        </p:txBody>
      </p:sp>
      <p:sp>
        <p:nvSpPr>
          <p:cNvPr id="3" name="Holder 3"/>
          <p:cNvSpPr>
            <a:spLocks noGrp="1"/>
          </p:cNvSpPr>
          <p:nvPr>
            <p:ph sz="half" idx="2"/>
          </p:nvPr>
        </p:nvSpPr>
        <p:spPr>
          <a:xfrm>
            <a:off x="73026" y="852331"/>
            <a:ext cx="3081655" cy="318549"/>
          </a:xfrm>
          <a:prstGeom prst="rect">
            <a:avLst/>
          </a:prstGeom>
        </p:spPr>
        <p:txBody>
          <a:bodyPr wrap="square" lIns="0" tIns="0" rIns="0" bIns="0">
            <a:spAutoFit/>
          </a:bodyPr>
          <a:lstStyle>
            <a:lvl1pPr>
              <a:defRPr sz="1800" b="0" i="0">
                <a:solidFill>
                  <a:schemeClr val="tx1"/>
                </a:solidFill>
                <a:latin typeface="Corbel" panose="020B0503020204020204" pitchFamily="34" charset="0"/>
                <a:cs typeface="Tahoma" panose="020B0604030504040204" pitchFamily="34" charset="0"/>
              </a:defRPr>
            </a:lvl1pPr>
          </a:lstStyle>
          <a:p>
            <a:endParaRPr/>
          </a:p>
        </p:txBody>
      </p:sp>
      <p:sp>
        <p:nvSpPr>
          <p:cNvPr id="4" name="Holder 4"/>
          <p:cNvSpPr>
            <a:spLocks noGrp="1"/>
          </p:cNvSpPr>
          <p:nvPr>
            <p:ph sz="half" idx="3"/>
          </p:nvPr>
        </p:nvSpPr>
        <p:spPr>
          <a:xfrm>
            <a:off x="4709160" y="1183006"/>
            <a:ext cx="3977640" cy="3231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500" b="0" i="0">
                <a:solidFill>
                  <a:schemeClr val="bg1"/>
                </a:solidFill>
                <a:latin typeface="Arial"/>
                <a:cs typeface="Arial"/>
              </a:defRPr>
            </a:lvl1pPr>
          </a:lstStyle>
          <a:p>
            <a:pPr marL="9525">
              <a:lnSpc>
                <a:spcPts val="1733"/>
              </a:lnSpc>
            </a:pPr>
            <a:r>
              <a:rPr lang="en-US" spc="-4">
                <a:latin typeface="Corbel" panose="020B0503020204020204" pitchFamily="34" charset="0"/>
                <a:ea typeface="Tahoma" panose="020B0604030504040204" pitchFamily="34" charset="0"/>
                <a:cs typeface="Tahoma" panose="020B0604030504040204" pitchFamily="34" charset="0"/>
              </a:rPr>
              <a:t>April 19,</a:t>
            </a:r>
            <a:r>
              <a:rPr lang="en-US" spc="-68">
                <a:latin typeface="Corbel" panose="020B0503020204020204" pitchFamily="34" charset="0"/>
                <a:ea typeface="Tahoma" panose="020B0604030504040204" pitchFamily="34" charset="0"/>
                <a:cs typeface="Tahoma" panose="020B0604030504040204" pitchFamily="34" charset="0"/>
              </a:rPr>
              <a:t> </a:t>
            </a:r>
            <a:r>
              <a:rPr lang="en-US" spc="-4">
                <a:latin typeface="Corbel" panose="020B0503020204020204" pitchFamily="34" charset="0"/>
                <a:ea typeface="Tahoma" panose="020B0604030504040204" pitchFamily="34" charset="0"/>
                <a:cs typeface="Tahoma" panose="020B0604030504040204" pitchFamily="34" charset="0"/>
              </a:rPr>
              <a:t>2018</a:t>
            </a:r>
          </a:p>
        </p:txBody>
      </p:sp>
      <p:sp>
        <p:nvSpPr>
          <p:cNvPr id="6" name="Holder 6"/>
          <p:cNvSpPr>
            <a:spLocks noGrp="1"/>
          </p:cNvSpPr>
          <p:nvPr>
            <p:ph type="dt" sz="half" idx="6"/>
          </p:nvPr>
        </p:nvSpPr>
        <p:spPr/>
        <p:txBody>
          <a:bodyPr lIns="0" tIns="0" rIns="0" bIns="0"/>
          <a:lstStyle>
            <a:lvl1pPr>
              <a:defRPr sz="1350" b="0" i="0">
                <a:solidFill>
                  <a:schemeClr val="bg1"/>
                </a:solidFill>
                <a:latin typeface="Arial"/>
                <a:cs typeface="Arial"/>
              </a:defRPr>
            </a:lvl1pPr>
          </a:lstStyle>
          <a:p>
            <a:pPr marL="9525">
              <a:lnSpc>
                <a:spcPts val="1568"/>
              </a:lnSpc>
            </a:pPr>
            <a:r>
              <a:rPr lang="en-US" spc="-4">
                <a:latin typeface="Corbel" panose="020B0503020204020204" pitchFamily="34" charset="0"/>
                <a:ea typeface="Tahoma" panose="020B0604030504040204" pitchFamily="34" charset="0"/>
                <a:cs typeface="Tahoma" panose="020B0604030504040204" pitchFamily="34" charset="0"/>
              </a:rPr>
              <a:t>Fei-Fei Li </a:t>
            </a:r>
            <a:r>
              <a:rPr lang="en-US">
                <a:latin typeface="Corbel" panose="020B0503020204020204" pitchFamily="34" charset="0"/>
                <a:ea typeface="Tahoma" panose="020B0604030504040204" pitchFamily="34" charset="0"/>
                <a:cs typeface="Tahoma" panose="020B0604030504040204" pitchFamily="34" charset="0"/>
              </a:rPr>
              <a:t>&amp; Justin Johnson &amp; </a:t>
            </a:r>
            <a:r>
              <a:rPr lang="en-US" spc="-4">
                <a:latin typeface="Corbel" panose="020B0503020204020204" pitchFamily="34" charset="0"/>
                <a:ea typeface="Tahoma" panose="020B0604030504040204" pitchFamily="34" charset="0"/>
                <a:cs typeface="Tahoma" panose="020B0604030504040204" pitchFamily="34" charset="0"/>
              </a:rPr>
              <a:t>Serena</a:t>
            </a:r>
            <a:r>
              <a:rPr lang="en-US" spc="-94">
                <a:latin typeface="Corbel" panose="020B0503020204020204" pitchFamily="34" charset="0"/>
                <a:ea typeface="Tahoma" panose="020B0604030504040204" pitchFamily="34" charset="0"/>
                <a:cs typeface="Tahoma" panose="020B0604030504040204" pitchFamily="34" charset="0"/>
              </a:rPr>
              <a:t> </a:t>
            </a:r>
            <a:r>
              <a:rPr lang="en-US" spc="-4">
                <a:latin typeface="Corbel" panose="020B0503020204020204" pitchFamily="34" charset="0"/>
                <a:ea typeface="Tahoma" panose="020B0604030504040204" pitchFamily="34" charset="0"/>
                <a:cs typeface="Tahoma" panose="020B0604030504040204" pitchFamily="34" charset="0"/>
              </a:rPr>
              <a:t>Yeung</a:t>
            </a:r>
          </a:p>
        </p:txBody>
      </p:sp>
      <p:sp>
        <p:nvSpPr>
          <p:cNvPr id="7" name="Holder 7"/>
          <p:cNvSpPr>
            <a:spLocks noGrp="1"/>
          </p:cNvSpPr>
          <p:nvPr>
            <p:ph type="sldNum" sz="quarter" idx="7"/>
          </p:nvPr>
        </p:nvSpPr>
        <p:spPr/>
        <p:txBody>
          <a:bodyPr lIns="0" tIns="0" rIns="0" bIns="0"/>
          <a:lstStyle>
            <a:lvl1pPr>
              <a:defRPr sz="1500" b="0" i="0">
                <a:solidFill>
                  <a:schemeClr val="bg1"/>
                </a:solidFill>
                <a:latin typeface="Arial"/>
                <a:cs typeface="Arial"/>
              </a:defRPr>
            </a:lvl1pPr>
          </a:lstStyle>
          <a:p>
            <a:pPr marL="9525">
              <a:lnSpc>
                <a:spcPts val="1785"/>
              </a:lnSpc>
            </a:pPr>
            <a:r>
              <a:rPr lang="en-US" sz="2250" spc="-5" baseline="1388">
                <a:latin typeface="Corbel" panose="020B0503020204020204" pitchFamily="34" charset="0"/>
                <a:cs typeface="Tahoma" panose="020B0604030504040204" pitchFamily="34" charset="0"/>
              </a:rPr>
              <a:t>Lecture </a:t>
            </a:r>
            <a:r>
              <a:rPr lang="en-US" sz="2250" baseline="1388">
                <a:latin typeface="Corbel" panose="020B0503020204020204" pitchFamily="34" charset="0"/>
                <a:cs typeface="Tahoma" panose="020B0604030504040204" pitchFamily="34" charset="0"/>
              </a:rPr>
              <a:t>6 -</a:t>
            </a:r>
            <a:r>
              <a:rPr lang="en-US" sz="2250" spc="-208" baseline="1388">
                <a:latin typeface="Corbel" panose="020B0503020204020204" pitchFamily="34" charset="0"/>
                <a:cs typeface="Tahoma" panose="020B0604030504040204" pitchFamily="34" charset="0"/>
              </a:rPr>
              <a:t> </a:t>
            </a:r>
            <a:fld id="{81D60167-4931-47E6-BA6A-407CBD079E47}" type="slidenum">
              <a:rPr smtClean="0">
                <a:latin typeface="Corbel" panose="020B0503020204020204" pitchFamily="34" charset="0"/>
                <a:cs typeface="Tahoma" panose="020B0604030504040204" pitchFamily="34" charset="0"/>
              </a:rPr>
              <a:pPr marL="9525">
                <a:lnSpc>
                  <a:spcPts val="1785"/>
                </a:lnSpc>
              </a:pPr>
              <a:t>‹#›</a:t>
            </a:fld>
            <a:endParaRPr>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412534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772400" cy="742950"/>
          </a:xfrm>
        </p:spPr>
        <p:txBody>
          <a:bodyPr/>
          <a:lstStyle/>
          <a:p>
            <a:r>
              <a:rPr lang="en-US"/>
              <a:t>Click to edit Master title style</a:t>
            </a:r>
          </a:p>
        </p:txBody>
      </p:sp>
      <p:sp>
        <p:nvSpPr>
          <p:cNvPr id="3" name="Text Placeholder 2"/>
          <p:cNvSpPr>
            <a:spLocks noGrp="1"/>
          </p:cNvSpPr>
          <p:nvPr>
            <p:ph type="body" sz="half" idx="1"/>
          </p:nvPr>
        </p:nvSpPr>
        <p:spPr>
          <a:xfrm>
            <a:off x="6858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28600" y="4800600"/>
            <a:ext cx="1905000" cy="342900"/>
          </a:xfrm>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11"/>
          </p:nvPr>
        </p:nvSpPr>
        <p:spPr>
          <a:xfrm>
            <a:off x="6934200" y="4800600"/>
            <a:ext cx="1905000" cy="342900"/>
          </a:xfrm>
        </p:spPr>
        <p:txBody>
          <a:bodyPr/>
          <a:lstStyle>
            <a:lvl1pPr>
              <a:defRPr b="0" i="0"/>
            </a:lvl1pPr>
          </a:lstStyle>
          <a:p>
            <a:fld id="{58339569-C54D-41F6-8779-E9FE5F1AC6BA}" type="slidenum">
              <a:rPr lang="en-US" smtClean="0"/>
              <a:pPr/>
              <a:t>‹#›</a:t>
            </a:fld>
            <a:endParaRPr lang="en-US"/>
          </a:p>
        </p:txBody>
      </p:sp>
      <p:sp>
        <p:nvSpPr>
          <p:cNvPr id="7" name="Footer Placeholder 6"/>
          <p:cNvSpPr>
            <a:spLocks noGrp="1"/>
          </p:cNvSpPr>
          <p:nvPr>
            <p:ph type="ftr" sz="quarter" idx="12"/>
          </p:nvPr>
        </p:nvSpPr>
        <p:spPr>
          <a:xfrm>
            <a:off x="3124200" y="4800600"/>
            <a:ext cx="2895600" cy="342900"/>
          </a:xfrm>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Tree>
    <p:extLst>
      <p:ext uri="{BB962C8B-B14F-4D97-AF65-F5344CB8AC3E}">
        <p14:creationId xmlns:p14="http://schemas.microsoft.com/office/powerpoint/2010/main" val="47128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402770"/>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78937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1170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1643230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84367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00287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39055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8666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7802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1451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998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9518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5934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4297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67256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596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36257601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66775466"/>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2163318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orbel" panose="020B0503020204020204" pitchFamily="34" charset="0"/>
                <a:cs typeface="Corbel" panose="020B0503020204020204" pitchFamily="34" charset="0"/>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April</a:t>
            </a:r>
            <a:r>
              <a:rPr lang="en-US" spc="-5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07,</a:t>
            </a:r>
            <a:r>
              <a:rPr lang="en-US" spc="-45">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2022</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Fei-Fei</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Li,</a:t>
            </a:r>
            <a:r>
              <a:rPr lang="en-US" spc="-20">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Jiajun</a:t>
            </a:r>
            <a:r>
              <a:rPr lang="en-US" spc="-20">
                <a:latin typeface="Corbel" panose="020B0503020204020204" pitchFamily="34" charset="0"/>
                <a:ea typeface="Tahoma" panose="020B0604030504040204" pitchFamily="34" charset="0"/>
                <a:cs typeface="Tahoma" panose="020B0604030504040204" pitchFamily="34" charset="0"/>
              </a:rPr>
              <a:t> </a:t>
            </a:r>
            <a:r>
              <a:rPr lang="en-US" spc="-15">
                <a:latin typeface="Corbel" panose="020B0503020204020204" pitchFamily="34" charset="0"/>
                <a:ea typeface="Tahoma" panose="020B0604030504040204" pitchFamily="34" charset="0"/>
                <a:cs typeface="Tahoma" panose="020B0604030504040204" pitchFamily="34" charset="0"/>
              </a:rPr>
              <a:t>Wu,</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Ruohan</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Gao</a:t>
            </a:r>
          </a:p>
        </p:txBody>
      </p:sp>
      <p:sp>
        <p:nvSpPr>
          <p:cNvPr id="5" name="Holder 5"/>
          <p:cNvSpPr>
            <a:spLocks noGrp="1"/>
          </p:cNvSpPr>
          <p:nvPr>
            <p:ph type="sldNum" sz="quarter" idx="7"/>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Lectur</a:t>
            </a:r>
            <a:r>
              <a:rPr lang="en-US">
                <a:latin typeface="Corbel" panose="020B0503020204020204" pitchFamily="34" charset="0"/>
                <a:ea typeface="Tahoma" panose="020B0604030504040204" pitchFamily="34" charset="0"/>
                <a:cs typeface="Tahoma" panose="020B0604030504040204" pitchFamily="34" charset="0"/>
              </a:rPr>
              <a:t>e</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4</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a:t>
            </a:r>
            <a:r>
              <a:rPr lang="en-US" spc="-125">
                <a:latin typeface="Corbel" panose="020B0503020204020204" pitchFamily="34" charset="0"/>
                <a:ea typeface="Tahoma" panose="020B0604030504040204" pitchFamily="34" charset="0"/>
                <a:cs typeface="Tahoma" panose="020B0604030504040204" pitchFamily="34" charset="0"/>
              </a:rPr>
              <a:t> </a:t>
            </a:r>
            <a:fld id="{81D60167-4931-47E6-BA6A-407CBD079E47}" type="slidenum">
              <a:rPr smtClean="0">
                <a:latin typeface="Corbel" panose="020B0503020204020204" pitchFamily="34" charset="0"/>
                <a:ea typeface="Tahoma" panose="020B0604030504040204" pitchFamily="34" charset="0"/>
                <a:cs typeface="Tahoma" panose="020B0604030504040204" pitchFamily="34" charset="0"/>
              </a:rPr>
              <a:pPr marL="12700">
                <a:lnSpc>
                  <a:spcPts val="2090"/>
                </a:lnSpc>
              </a:pPr>
              <a:t>‹#›</a:t>
            </a:fld>
            <a:endParaRPr>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32122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7705" y="232029"/>
            <a:ext cx="7479506" cy="457048"/>
          </a:xfrm>
          <a:prstGeom prst="rect">
            <a:avLst/>
          </a:prstGeom>
        </p:spPr>
        <p:txBody>
          <a:bodyPr wrap="square" lIns="0" tIns="0" rIns="0" bIns="0">
            <a:spAutoFit/>
          </a:bodyPr>
          <a:lstStyle>
            <a:lvl1pPr>
              <a:defRPr sz="33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371600" y="2880360"/>
            <a:ext cx="6400800" cy="290849"/>
          </a:xfrm>
          <a:prstGeom prst="rect">
            <a:avLst/>
          </a:prstGeom>
        </p:spPr>
        <p:txBody>
          <a:bodyPr wrap="square" lIns="0" tIns="0" rIns="0" bIns="0">
            <a:spAutoFit/>
          </a:bodyPr>
          <a:lstStyle>
            <a:lvl1pPr>
              <a:defRPr sz="2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22868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6188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18394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431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52669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7102004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7644499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485136"/>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2756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18022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701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05747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17602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106724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091472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73695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7561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33107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299124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16671798"/>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304967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1310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1935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5427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75350694"/>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96708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95604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79743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66306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66722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42843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3804585411"/>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40045608"/>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7050353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9015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5697284"/>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698115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75206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91425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122161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9978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4401943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0601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5128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28528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16497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855143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2746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15799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3.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5" Type="http://schemas.openxmlformats.org/officeDocument/2006/relationships/slideLayout" Target="../slideLayouts/slideLayout84.xml"/><Relationship Id="rId10" Type="http://schemas.openxmlformats.org/officeDocument/2006/relationships/theme" Target="../theme/theme5.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51" r:id="rId3"/>
    <p:sldLayoutId id="2147483652" r:id="rId4"/>
    <p:sldLayoutId id="2147483653" r:id="rId5"/>
    <p:sldLayoutId id="2147483676" r:id="rId6"/>
    <p:sldLayoutId id="2147483677" r:id="rId7"/>
    <p:sldLayoutId id="2147483678" r:id="rId8"/>
    <p:sldLayoutId id="2147483679" r:id="rId9"/>
    <p:sldLayoutId id="2147483655" r:id="rId10"/>
    <p:sldLayoutId id="2147483656" r:id="rId11"/>
    <p:sldLayoutId id="2147483657" r:id="rId12"/>
    <p:sldLayoutId id="2147483680" r:id="rId13"/>
    <p:sldLayoutId id="2147483681" r:id="rId14"/>
    <p:sldLayoutId id="2147483682" r:id="rId15"/>
    <p:sldLayoutId id="2147483672" r:id="rId16"/>
    <p:sldLayoutId id="2147483690" r:id="rId17"/>
    <p:sldLayoutId id="2147483692" r:id="rId18"/>
    <p:sldLayoutId id="2147483759" r:id="rId19"/>
    <p:sldLayoutId id="2147483763" r:id="rId20"/>
    <p:sldLayoutId id="2147483764"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66251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60" r:id="rId15"/>
    <p:sldLayoutId id="2147483761" r:id="rId16"/>
    <p:sldLayoutId id="2147483762" r:id="rId17"/>
    <p:sldLayoutId id="2147483765" r:id="rId18"/>
    <p:sldLayoutId id="2147483766"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2018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7190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5848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71.png"/><Relationship Id="rId7" Type="http://schemas.openxmlformats.org/officeDocument/2006/relationships/image" Target="../media/image163.png"/><Relationship Id="rId2" Type="http://schemas.openxmlformats.org/officeDocument/2006/relationships/notesSlide" Target="../notesSlides/notesSlide91.xml"/><Relationship Id="rId1" Type="http://schemas.openxmlformats.org/officeDocument/2006/relationships/slideLayout" Target="../slideLayouts/slideLayout2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5.png"/></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2.xml"/><Relationship Id="rId1" Type="http://schemas.openxmlformats.org/officeDocument/2006/relationships/slideLayout" Target="../slideLayouts/slideLayout23.xml"/><Relationship Id="rId4" Type="http://schemas.openxmlformats.org/officeDocument/2006/relationships/image" Target="../media/image173.gif"/></Relationships>
</file>

<file path=ppt/slides/_rels/slide10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93.xml"/><Relationship Id="rId1" Type="http://schemas.openxmlformats.org/officeDocument/2006/relationships/slideLayout" Target="../slideLayouts/slideLayout33.xml"/><Relationship Id="rId6" Type="http://schemas.openxmlformats.org/officeDocument/2006/relationships/image" Target="../media/image177.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103.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94.xml"/><Relationship Id="rId1" Type="http://schemas.openxmlformats.org/officeDocument/2006/relationships/slideLayout" Target="../slideLayouts/slideLayout23.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104.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4.png"/><Relationship Id="rId3" Type="http://schemas.openxmlformats.org/officeDocument/2006/relationships/image" Target="../media/image193.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95.xml"/><Relationship Id="rId1" Type="http://schemas.openxmlformats.org/officeDocument/2006/relationships/slideLayout" Target="../slideLayouts/slideLayout33.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10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95.png"/><Relationship Id="rId7" Type="http://schemas.openxmlformats.org/officeDocument/2006/relationships/image" Target="../media/image185.png"/><Relationship Id="rId12"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23.xml"/><Relationship Id="rId6" Type="http://schemas.openxmlformats.org/officeDocument/2006/relationships/image" Target="../media/image184.png"/><Relationship Id="rId11" Type="http://schemas.openxmlformats.org/officeDocument/2006/relationships/image" Target="../media/image197.png"/><Relationship Id="rId5" Type="http://schemas.openxmlformats.org/officeDocument/2006/relationships/image" Target="../media/image183.png"/><Relationship Id="rId10" Type="http://schemas.openxmlformats.org/officeDocument/2006/relationships/image" Target="../media/image191.png"/><Relationship Id="rId4" Type="http://schemas.openxmlformats.org/officeDocument/2006/relationships/image" Target="../media/image196.png"/><Relationship Id="rId9" Type="http://schemas.openxmlformats.org/officeDocument/2006/relationships/image" Target="../media/image186.png"/></Relationships>
</file>

<file path=ppt/slides/_rels/slide106.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99.png"/><Relationship Id="rId7" Type="http://schemas.openxmlformats.org/officeDocument/2006/relationships/image" Target="../media/image185.png"/><Relationship Id="rId12" Type="http://schemas.openxmlformats.org/officeDocument/2006/relationships/image" Target="../media/image200.png"/><Relationship Id="rId2" Type="http://schemas.openxmlformats.org/officeDocument/2006/relationships/notesSlide" Target="../notesSlides/notesSlide97.xml"/><Relationship Id="rId1" Type="http://schemas.openxmlformats.org/officeDocument/2006/relationships/slideLayout" Target="../slideLayouts/slideLayout23.xml"/><Relationship Id="rId6" Type="http://schemas.openxmlformats.org/officeDocument/2006/relationships/image" Target="../media/image184.png"/><Relationship Id="rId11" Type="http://schemas.openxmlformats.org/officeDocument/2006/relationships/image" Target="../media/image197.png"/><Relationship Id="rId5" Type="http://schemas.openxmlformats.org/officeDocument/2006/relationships/image" Target="../media/image183.png"/><Relationship Id="rId10" Type="http://schemas.openxmlformats.org/officeDocument/2006/relationships/image" Target="../media/image191.png"/><Relationship Id="rId4" Type="http://schemas.openxmlformats.org/officeDocument/2006/relationships/image" Target="../media/image196.png"/><Relationship Id="rId9" Type="http://schemas.openxmlformats.org/officeDocument/2006/relationships/image" Target="../media/image186.png"/></Relationships>
</file>

<file path=ppt/slides/_rels/slide10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01.png"/><Relationship Id="rId7" Type="http://schemas.openxmlformats.org/officeDocument/2006/relationships/image" Target="../media/image185.png"/><Relationship Id="rId12" Type="http://schemas.openxmlformats.org/officeDocument/2006/relationships/image" Target="../media/image202.png"/><Relationship Id="rId2" Type="http://schemas.openxmlformats.org/officeDocument/2006/relationships/notesSlide" Target="../notesSlides/notesSlide98.xml"/><Relationship Id="rId1" Type="http://schemas.openxmlformats.org/officeDocument/2006/relationships/slideLayout" Target="../slideLayouts/slideLayout23.xml"/><Relationship Id="rId6" Type="http://schemas.openxmlformats.org/officeDocument/2006/relationships/image" Target="../media/image184.png"/><Relationship Id="rId11" Type="http://schemas.openxmlformats.org/officeDocument/2006/relationships/image" Target="../media/image197.png"/><Relationship Id="rId5" Type="http://schemas.openxmlformats.org/officeDocument/2006/relationships/image" Target="../media/image183.png"/><Relationship Id="rId10" Type="http://schemas.openxmlformats.org/officeDocument/2006/relationships/image" Target="../media/image191.png"/><Relationship Id="rId4" Type="http://schemas.openxmlformats.org/officeDocument/2006/relationships/image" Target="../media/image196.png"/><Relationship Id="rId9" Type="http://schemas.openxmlformats.org/officeDocument/2006/relationships/image" Target="../media/image186.png"/></Relationships>
</file>

<file path=ppt/slides/_rels/slide10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03.png"/><Relationship Id="rId7" Type="http://schemas.openxmlformats.org/officeDocument/2006/relationships/image" Target="../media/image185.png"/><Relationship Id="rId12" Type="http://schemas.openxmlformats.org/officeDocument/2006/relationships/image" Target="../media/image204.png"/><Relationship Id="rId2" Type="http://schemas.openxmlformats.org/officeDocument/2006/relationships/notesSlide" Target="../notesSlides/notesSlide99.xml"/><Relationship Id="rId1" Type="http://schemas.openxmlformats.org/officeDocument/2006/relationships/slideLayout" Target="../slideLayouts/slideLayout23.xml"/><Relationship Id="rId6" Type="http://schemas.openxmlformats.org/officeDocument/2006/relationships/image" Target="../media/image184.png"/><Relationship Id="rId11" Type="http://schemas.openxmlformats.org/officeDocument/2006/relationships/image" Target="../media/image197.png"/><Relationship Id="rId5" Type="http://schemas.openxmlformats.org/officeDocument/2006/relationships/image" Target="../media/image183.png"/><Relationship Id="rId10" Type="http://schemas.openxmlformats.org/officeDocument/2006/relationships/image" Target="../media/image191.png"/><Relationship Id="rId4" Type="http://schemas.openxmlformats.org/officeDocument/2006/relationships/image" Target="../media/image196.png"/><Relationship Id="rId9" Type="http://schemas.openxmlformats.org/officeDocument/2006/relationships/image" Target="../media/image186.png"/></Relationships>
</file>

<file path=ppt/slides/_rels/slide10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05.png"/><Relationship Id="rId7" Type="http://schemas.openxmlformats.org/officeDocument/2006/relationships/image" Target="../media/image185.png"/><Relationship Id="rId2" Type="http://schemas.openxmlformats.org/officeDocument/2006/relationships/notesSlide" Target="../notesSlides/notesSlide100.xml"/><Relationship Id="rId1" Type="http://schemas.openxmlformats.org/officeDocument/2006/relationships/slideLayout" Target="../slideLayouts/slideLayout23.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191.png"/><Relationship Id="rId4" Type="http://schemas.openxmlformats.org/officeDocument/2006/relationships/image" Target="../media/image206.png"/><Relationship Id="rId9" Type="http://schemas.openxmlformats.org/officeDocument/2006/relationships/image" Target="../media/image186.png"/></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1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190.png"/><Relationship Id="rId12" Type="http://schemas.openxmlformats.org/officeDocument/2006/relationships/image" Target="../media/image209.png"/><Relationship Id="rId2" Type="http://schemas.openxmlformats.org/officeDocument/2006/relationships/notesSlide" Target="../notesSlides/notesSlide101.xml"/><Relationship Id="rId1" Type="http://schemas.openxmlformats.org/officeDocument/2006/relationships/slideLayout" Target="../slideLayouts/slideLayout23.xml"/><Relationship Id="rId6" Type="http://schemas.openxmlformats.org/officeDocument/2006/relationships/image" Target="../media/image185.png"/><Relationship Id="rId11" Type="http://schemas.openxmlformats.org/officeDocument/2006/relationships/image" Target="../media/image208.png"/><Relationship Id="rId5" Type="http://schemas.openxmlformats.org/officeDocument/2006/relationships/image" Target="../media/image184.png"/><Relationship Id="rId15" Type="http://schemas.openxmlformats.org/officeDocument/2006/relationships/image" Target="../media/image212.png"/><Relationship Id="rId10" Type="http://schemas.openxmlformats.org/officeDocument/2006/relationships/image" Target="../media/image207.png"/><Relationship Id="rId4" Type="http://schemas.openxmlformats.org/officeDocument/2006/relationships/image" Target="../media/image183.png"/><Relationship Id="rId9" Type="http://schemas.openxmlformats.org/officeDocument/2006/relationships/image" Target="../media/image191.png"/><Relationship Id="rId14" Type="http://schemas.openxmlformats.org/officeDocument/2006/relationships/image" Target="../media/image211.png"/></Relationships>
</file>

<file path=ppt/slides/_rels/slide111.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3.png"/><Relationship Id="rId7" Type="http://schemas.openxmlformats.org/officeDocument/2006/relationships/image" Target="../media/image186.png"/><Relationship Id="rId2" Type="http://schemas.openxmlformats.org/officeDocument/2006/relationships/notesSlide" Target="../notesSlides/notesSlide102.xml"/><Relationship Id="rId1" Type="http://schemas.openxmlformats.org/officeDocument/2006/relationships/slideLayout" Target="../slideLayouts/slideLayout23.xml"/><Relationship Id="rId6" Type="http://schemas.openxmlformats.org/officeDocument/2006/relationships/image" Target="../media/image190.png"/><Relationship Id="rId5" Type="http://schemas.openxmlformats.org/officeDocument/2006/relationships/image" Target="../media/image185.png"/><Relationship Id="rId10" Type="http://schemas.openxmlformats.org/officeDocument/2006/relationships/image" Target="../media/image214.png"/><Relationship Id="rId4" Type="http://schemas.openxmlformats.org/officeDocument/2006/relationships/image" Target="../media/image184.png"/><Relationship Id="rId9" Type="http://schemas.openxmlformats.org/officeDocument/2006/relationships/image" Target="../media/image213.png"/></Relationships>
</file>

<file path=ppt/slides/_rels/slide11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15.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103.xml"/><Relationship Id="rId1" Type="http://schemas.openxmlformats.org/officeDocument/2006/relationships/slideLayout" Target="../slideLayouts/slideLayout23.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113.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16.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notesSlide" Target="../notesSlides/notesSlide104.xml"/><Relationship Id="rId1" Type="http://schemas.openxmlformats.org/officeDocument/2006/relationships/slideLayout" Target="../slideLayouts/slideLayout23.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teachablemachine.withgoogle.com/" TargetMode="External"/><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08.xml"/><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jpg"/><Relationship Id="rId7" Type="http://schemas.openxmlformats.org/officeDocument/2006/relationships/image" Target="../media/image223.jpg"/><Relationship Id="rId2" Type="http://schemas.openxmlformats.org/officeDocument/2006/relationships/notesSlide" Target="../notesSlides/notesSlide109.xml"/><Relationship Id="rId1" Type="http://schemas.openxmlformats.org/officeDocument/2006/relationships/slideLayout" Target="../slideLayouts/slideLayout23.xml"/><Relationship Id="rId6" Type="http://schemas.openxmlformats.org/officeDocument/2006/relationships/image" Target="../media/image222.jpg"/><Relationship Id="rId5" Type="http://schemas.openxmlformats.org/officeDocument/2006/relationships/image" Target="../media/image221.jpg"/><Relationship Id="rId4" Type="http://schemas.openxmlformats.org/officeDocument/2006/relationships/image" Target="../media/image220.jpg"/><Relationship Id="rId9" Type="http://schemas.openxmlformats.org/officeDocument/2006/relationships/image" Target="../media/image225.pn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20.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jpg"/><Relationship Id="rId7" Type="http://schemas.openxmlformats.org/officeDocument/2006/relationships/image" Target="../media/image223.jpg"/><Relationship Id="rId2" Type="http://schemas.openxmlformats.org/officeDocument/2006/relationships/notesSlide" Target="../notesSlides/notesSlide110.xml"/><Relationship Id="rId1" Type="http://schemas.openxmlformats.org/officeDocument/2006/relationships/slideLayout" Target="../slideLayouts/slideLayout23.xml"/><Relationship Id="rId6" Type="http://schemas.openxmlformats.org/officeDocument/2006/relationships/image" Target="../media/image222.jpg"/><Relationship Id="rId5" Type="http://schemas.openxmlformats.org/officeDocument/2006/relationships/image" Target="../media/image221.jpg"/><Relationship Id="rId4" Type="http://schemas.openxmlformats.org/officeDocument/2006/relationships/image" Target="../media/image220.jpg"/></Relationships>
</file>

<file path=ppt/slides/_rels/slide121.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jpg"/><Relationship Id="rId7" Type="http://schemas.openxmlformats.org/officeDocument/2006/relationships/image" Target="../media/image223.jpg"/><Relationship Id="rId2" Type="http://schemas.openxmlformats.org/officeDocument/2006/relationships/notesSlide" Target="../notesSlides/notesSlide111.xml"/><Relationship Id="rId1" Type="http://schemas.openxmlformats.org/officeDocument/2006/relationships/slideLayout" Target="../slideLayouts/slideLayout23.xml"/><Relationship Id="rId6" Type="http://schemas.openxmlformats.org/officeDocument/2006/relationships/image" Target="../media/image222.jpg"/><Relationship Id="rId5" Type="http://schemas.openxmlformats.org/officeDocument/2006/relationships/image" Target="../media/image221.jpg"/><Relationship Id="rId4" Type="http://schemas.openxmlformats.org/officeDocument/2006/relationships/image" Target="../media/image220.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3.xml.rels><?xml version="1.0" encoding="UTF-8" standalone="yes"?>
<Relationships xmlns="http://schemas.openxmlformats.org/package/2006/relationships"><Relationship Id="rId8" Type="http://schemas.openxmlformats.org/officeDocument/2006/relationships/image" Target="../media/image230.jpg"/><Relationship Id="rId3" Type="http://schemas.microsoft.com/office/2018/10/relationships/comments" Target="../comments/modernComment_142_8AE59B7C.xml"/><Relationship Id="rId7" Type="http://schemas.openxmlformats.org/officeDocument/2006/relationships/image" Target="../media/image229.jpg"/><Relationship Id="rId2" Type="http://schemas.openxmlformats.org/officeDocument/2006/relationships/notesSlide" Target="../notesSlides/notesSlide112.xml"/><Relationship Id="rId1" Type="http://schemas.openxmlformats.org/officeDocument/2006/relationships/slideLayout" Target="../slideLayouts/slideLayout34.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 Id="rId9" Type="http://schemas.openxmlformats.org/officeDocument/2006/relationships/image" Target="../media/image231.jpg"/></Relationships>
</file>

<file path=ppt/slides/_rels/slide124.xml.rels><?xml version="1.0" encoding="UTF-8" standalone="yes"?>
<Relationships xmlns="http://schemas.openxmlformats.org/package/2006/relationships"><Relationship Id="rId8" Type="http://schemas.openxmlformats.org/officeDocument/2006/relationships/image" Target="../media/image231.jpg"/><Relationship Id="rId3" Type="http://schemas.openxmlformats.org/officeDocument/2006/relationships/image" Target="../media/image226.png"/><Relationship Id="rId7" Type="http://schemas.openxmlformats.org/officeDocument/2006/relationships/image" Target="../media/image230.jpg"/><Relationship Id="rId2" Type="http://schemas.openxmlformats.org/officeDocument/2006/relationships/notesSlide" Target="../notesSlides/notesSlide113.xml"/><Relationship Id="rId1" Type="http://schemas.openxmlformats.org/officeDocument/2006/relationships/slideLayout" Target="../slideLayouts/slideLayout34.xml"/><Relationship Id="rId6" Type="http://schemas.openxmlformats.org/officeDocument/2006/relationships/image" Target="../media/image229.jpg"/><Relationship Id="rId5" Type="http://schemas.openxmlformats.org/officeDocument/2006/relationships/image" Target="../media/image228.png"/><Relationship Id="rId10" Type="http://schemas.openxmlformats.org/officeDocument/2006/relationships/image" Target="../media/image233.jpg"/><Relationship Id="rId4" Type="http://schemas.openxmlformats.org/officeDocument/2006/relationships/image" Target="../media/image227.png"/><Relationship Id="rId9" Type="http://schemas.openxmlformats.org/officeDocument/2006/relationships/image" Target="../media/image232.jpg"/></Relationships>
</file>

<file path=ppt/slides/_rels/slide125.xml.rels><?xml version="1.0" encoding="UTF-8" standalone="yes"?>
<Relationships xmlns="http://schemas.openxmlformats.org/package/2006/relationships"><Relationship Id="rId8" Type="http://schemas.openxmlformats.org/officeDocument/2006/relationships/image" Target="../media/image231.jpg"/><Relationship Id="rId3" Type="http://schemas.openxmlformats.org/officeDocument/2006/relationships/image" Target="../media/image226.png"/><Relationship Id="rId7" Type="http://schemas.openxmlformats.org/officeDocument/2006/relationships/image" Target="../media/image230.jpg"/><Relationship Id="rId12" Type="http://schemas.openxmlformats.org/officeDocument/2006/relationships/image" Target="../media/image235.jpg"/><Relationship Id="rId2" Type="http://schemas.openxmlformats.org/officeDocument/2006/relationships/notesSlide" Target="../notesSlides/notesSlide114.xml"/><Relationship Id="rId1" Type="http://schemas.openxmlformats.org/officeDocument/2006/relationships/slideLayout" Target="../slideLayouts/slideLayout34.xml"/><Relationship Id="rId6" Type="http://schemas.openxmlformats.org/officeDocument/2006/relationships/image" Target="../media/image229.jpg"/><Relationship Id="rId11" Type="http://schemas.openxmlformats.org/officeDocument/2006/relationships/image" Target="../media/image234.png"/><Relationship Id="rId5" Type="http://schemas.openxmlformats.org/officeDocument/2006/relationships/image" Target="../media/image228.png"/><Relationship Id="rId10" Type="http://schemas.openxmlformats.org/officeDocument/2006/relationships/image" Target="../media/image233.jpg"/><Relationship Id="rId4" Type="http://schemas.openxmlformats.org/officeDocument/2006/relationships/image" Target="../media/image227.png"/><Relationship Id="rId9" Type="http://schemas.openxmlformats.org/officeDocument/2006/relationships/image" Target="../media/image232.jpg"/></Relationships>
</file>

<file path=ppt/slides/_rels/slide126.xml.rels><?xml version="1.0" encoding="UTF-8" standalone="yes"?>
<Relationships xmlns="http://schemas.openxmlformats.org/package/2006/relationships"><Relationship Id="rId8" Type="http://schemas.openxmlformats.org/officeDocument/2006/relationships/image" Target="../media/image231.jpg"/><Relationship Id="rId13" Type="http://schemas.openxmlformats.org/officeDocument/2006/relationships/image" Target="../media/image236.png"/><Relationship Id="rId3" Type="http://schemas.openxmlformats.org/officeDocument/2006/relationships/image" Target="../media/image226.png"/><Relationship Id="rId7" Type="http://schemas.openxmlformats.org/officeDocument/2006/relationships/image" Target="../media/image230.jpg"/><Relationship Id="rId12" Type="http://schemas.openxmlformats.org/officeDocument/2006/relationships/image" Target="../media/image233.jpg"/><Relationship Id="rId2" Type="http://schemas.openxmlformats.org/officeDocument/2006/relationships/notesSlide" Target="../notesSlides/notesSlide115.xml"/><Relationship Id="rId1" Type="http://schemas.openxmlformats.org/officeDocument/2006/relationships/slideLayout" Target="../slideLayouts/slideLayout34.xml"/><Relationship Id="rId6" Type="http://schemas.openxmlformats.org/officeDocument/2006/relationships/image" Target="../media/image229.jpg"/><Relationship Id="rId11" Type="http://schemas.openxmlformats.org/officeDocument/2006/relationships/image" Target="../media/image232.jpg"/><Relationship Id="rId5" Type="http://schemas.openxmlformats.org/officeDocument/2006/relationships/image" Target="../media/image228.png"/><Relationship Id="rId10" Type="http://schemas.openxmlformats.org/officeDocument/2006/relationships/image" Target="../media/image235.jpg"/><Relationship Id="rId4" Type="http://schemas.openxmlformats.org/officeDocument/2006/relationships/image" Target="../media/image227.png"/><Relationship Id="rId9" Type="http://schemas.openxmlformats.org/officeDocument/2006/relationships/image" Target="../media/image234.png"/><Relationship Id="rId14" Type="http://schemas.openxmlformats.org/officeDocument/2006/relationships/image" Target="../media/image237.png"/></Relationships>
</file>

<file path=ppt/slides/_rels/slide127.xml.rels><?xml version="1.0" encoding="UTF-8" standalone="yes"?>
<Relationships xmlns="http://schemas.openxmlformats.org/package/2006/relationships"><Relationship Id="rId8" Type="http://schemas.openxmlformats.org/officeDocument/2006/relationships/image" Target="../media/image231.jpg"/><Relationship Id="rId13" Type="http://schemas.openxmlformats.org/officeDocument/2006/relationships/image" Target="../media/image236.png"/><Relationship Id="rId3" Type="http://schemas.openxmlformats.org/officeDocument/2006/relationships/image" Target="../media/image226.png"/><Relationship Id="rId7" Type="http://schemas.openxmlformats.org/officeDocument/2006/relationships/image" Target="../media/image230.jpg"/><Relationship Id="rId12" Type="http://schemas.openxmlformats.org/officeDocument/2006/relationships/image" Target="../media/image233.jpg"/><Relationship Id="rId2" Type="http://schemas.openxmlformats.org/officeDocument/2006/relationships/notesSlide" Target="../notesSlides/notesSlide116.xml"/><Relationship Id="rId16" Type="http://schemas.openxmlformats.org/officeDocument/2006/relationships/image" Target="../media/image239.png"/><Relationship Id="rId1" Type="http://schemas.openxmlformats.org/officeDocument/2006/relationships/slideLayout" Target="../slideLayouts/slideLayout34.xml"/><Relationship Id="rId6" Type="http://schemas.openxmlformats.org/officeDocument/2006/relationships/image" Target="../media/image229.jpg"/><Relationship Id="rId11" Type="http://schemas.openxmlformats.org/officeDocument/2006/relationships/image" Target="../media/image232.jpg"/><Relationship Id="rId5" Type="http://schemas.openxmlformats.org/officeDocument/2006/relationships/image" Target="../media/image228.png"/><Relationship Id="rId15" Type="http://schemas.openxmlformats.org/officeDocument/2006/relationships/image" Target="../media/image237.png"/><Relationship Id="rId10" Type="http://schemas.openxmlformats.org/officeDocument/2006/relationships/image" Target="../media/image235.jpg"/><Relationship Id="rId4" Type="http://schemas.openxmlformats.org/officeDocument/2006/relationships/image" Target="../media/image227.png"/><Relationship Id="rId9" Type="http://schemas.openxmlformats.org/officeDocument/2006/relationships/image" Target="../media/image234.png"/><Relationship Id="rId14" Type="http://schemas.openxmlformats.org/officeDocument/2006/relationships/image" Target="../media/image238.png"/></Relationships>
</file>

<file path=ppt/slides/_rels/slide128.xml.rels><?xml version="1.0" encoding="UTF-8" standalone="yes"?>
<Relationships xmlns="http://schemas.openxmlformats.org/package/2006/relationships"><Relationship Id="rId8" Type="http://schemas.openxmlformats.org/officeDocument/2006/relationships/image" Target="../media/image231.jpg"/><Relationship Id="rId13" Type="http://schemas.openxmlformats.org/officeDocument/2006/relationships/image" Target="../media/image236.png"/><Relationship Id="rId3" Type="http://schemas.openxmlformats.org/officeDocument/2006/relationships/image" Target="../media/image226.png"/><Relationship Id="rId7" Type="http://schemas.openxmlformats.org/officeDocument/2006/relationships/image" Target="../media/image230.jpg"/><Relationship Id="rId12" Type="http://schemas.openxmlformats.org/officeDocument/2006/relationships/image" Target="../media/image233.jpg"/><Relationship Id="rId2" Type="http://schemas.openxmlformats.org/officeDocument/2006/relationships/notesSlide" Target="../notesSlides/notesSlide117.xml"/><Relationship Id="rId16" Type="http://schemas.openxmlformats.org/officeDocument/2006/relationships/image" Target="../media/image239.png"/><Relationship Id="rId1" Type="http://schemas.openxmlformats.org/officeDocument/2006/relationships/slideLayout" Target="../slideLayouts/slideLayout34.xml"/><Relationship Id="rId6" Type="http://schemas.openxmlformats.org/officeDocument/2006/relationships/image" Target="../media/image229.jpg"/><Relationship Id="rId11" Type="http://schemas.openxmlformats.org/officeDocument/2006/relationships/image" Target="../media/image232.jpg"/><Relationship Id="rId5" Type="http://schemas.openxmlformats.org/officeDocument/2006/relationships/image" Target="../media/image228.png"/><Relationship Id="rId15" Type="http://schemas.openxmlformats.org/officeDocument/2006/relationships/image" Target="../media/image237.png"/><Relationship Id="rId10" Type="http://schemas.openxmlformats.org/officeDocument/2006/relationships/image" Target="../media/image235.jpg"/><Relationship Id="rId4" Type="http://schemas.openxmlformats.org/officeDocument/2006/relationships/image" Target="../media/image227.png"/><Relationship Id="rId9" Type="http://schemas.openxmlformats.org/officeDocument/2006/relationships/image" Target="../media/image234.png"/><Relationship Id="rId14" Type="http://schemas.openxmlformats.org/officeDocument/2006/relationships/image" Target="../media/image238.png"/></Relationships>
</file>

<file path=ppt/slides/_rels/slide129.xml.rels><?xml version="1.0" encoding="UTF-8" standalone="yes"?>
<Relationships xmlns="http://schemas.openxmlformats.org/package/2006/relationships"><Relationship Id="rId3" Type="http://schemas.microsoft.com/office/2018/10/relationships/comments" Target="../comments/modernComment_70A_78A77388.xml"/><Relationship Id="rId7" Type="http://schemas.openxmlformats.org/officeDocument/2006/relationships/image" Target="../media/image243.png"/><Relationship Id="rId2" Type="http://schemas.openxmlformats.org/officeDocument/2006/relationships/notesSlide" Target="../notesSlides/notesSlide118.xml"/><Relationship Id="rId1" Type="http://schemas.openxmlformats.org/officeDocument/2006/relationships/slideLayout" Target="../slideLayouts/slideLayout23.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30.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3" Type="http://schemas.microsoft.com/office/2018/10/relationships/comments" Target="../comments/modernComment_70B_F9265226.xml"/><Relationship Id="rId7" Type="http://schemas.openxmlformats.org/officeDocument/2006/relationships/image" Target="../media/image244.png"/><Relationship Id="rId12" Type="http://schemas.openxmlformats.org/officeDocument/2006/relationships/image" Target="../media/image249.png"/><Relationship Id="rId2" Type="http://schemas.openxmlformats.org/officeDocument/2006/relationships/notesSlide" Target="../notesSlides/notesSlide119.xml"/><Relationship Id="rId1" Type="http://schemas.openxmlformats.org/officeDocument/2006/relationships/slideLayout" Target="../slideLayouts/slideLayout23.xml"/><Relationship Id="rId6" Type="http://schemas.openxmlformats.org/officeDocument/2006/relationships/image" Target="../media/image240.png"/><Relationship Id="rId11" Type="http://schemas.openxmlformats.org/officeDocument/2006/relationships/image" Target="../media/image248.png"/><Relationship Id="rId5" Type="http://schemas.openxmlformats.org/officeDocument/2006/relationships/image" Target="../media/image242.png"/><Relationship Id="rId10" Type="http://schemas.openxmlformats.org/officeDocument/2006/relationships/image" Target="../media/image247.png"/><Relationship Id="rId4" Type="http://schemas.openxmlformats.org/officeDocument/2006/relationships/image" Target="../media/image243.png"/><Relationship Id="rId9" Type="http://schemas.openxmlformats.org/officeDocument/2006/relationships/image" Target="../media/image246.png"/><Relationship Id="rId14" Type="http://schemas.openxmlformats.org/officeDocument/2006/relationships/image" Target="../media/image251.png"/></Relationships>
</file>

<file path=ppt/slides/_rels/slide131.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microsoft.com/office/2018/10/relationships/comments" Target="../comments/modernComment_70C_36ABC209.xml"/><Relationship Id="rId7" Type="http://schemas.openxmlformats.org/officeDocument/2006/relationships/image" Target="../media/image243.png"/><Relationship Id="rId12" Type="http://schemas.openxmlformats.org/officeDocument/2006/relationships/image" Target="../media/image248.png"/><Relationship Id="rId2" Type="http://schemas.openxmlformats.org/officeDocument/2006/relationships/notesSlide" Target="../notesSlides/notesSlide120.xml"/><Relationship Id="rId1" Type="http://schemas.openxmlformats.org/officeDocument/2006/relationships/slideLayout" Target="../slideLayouts/slideLayout23.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52.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s>
</file>

<file path=ppt/slides/_rels/slide132.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microsoft.com/office/2018/10/relationships/comments" Target="../comments/modernComment_70D_E0B4655A.xml"/><Relationship Id="rId7" Type="http://schemas.openxmlformats.org/officeDocument/2006/relationships/image" Target="../media/image243.png"/><Relationship Id="rId12" Type="http://schemas.openxmlformats.org/officeDocument/2006/relationships/image" Target="../media/image248.png"/><Relationship Id="rId2" Type="http://schemas.openxmlformats.org/officeDocument/2006/relationships/notesSlide" Target="../notesSlides/notesSlide121.xml"/><Relationship Id="rId1" Type="http://schemas.openxmlformats.org/officeDocument/2006/relationships/slideLayout" Target="../slideLayouts/slideLayout23.xml"/><Relationship Id="rId6" Type="http://schemas.openxmlformats.org/officeDocument/2006/relationships/image" Target="../media/image251.png"/><Relationship Id="rId11" Type="http://schemas.openxmlformats.org/officeDocument/2006/relationships/image" Target="../media/image247.png"/><Relationship Id="rId5" Type="http://schemas.openxmlformats.org/officeDocument/2006/relationships/image" Target="../media/image242.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s>
</file>

<file path=ppt/slides/_rels/slide133.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microsoft.com/office/2018/10/relationships/comments" Target="../comments/modernComment_727_A157A1CC.xml"/><Relationship Id="rId7" Type="http://schemas.openxmlformats.org/officeDocument/2006/relationships/image" Target="../media/image243.png"/><Relationship Id="rId12" Type="http://schemas.openxmlformats.org/officeDocument/2006/relationships/image" Target="../media/image254.png"/><Relationship Id="rId2" Type="http://schemas.openxmlformats.org/officeDocument/2006/relationships/notesSlide" Target="../notesSlides/notesSlide122.xml"/><Relationship Id="rId1" Type="http://schemas.openxmlformats.org/officeDocument/2006/relationships/slideLayout" Target="../slideLayouts/slideLayout23.xml"/><Relationship Id="rId6" Type="http://schemas.openxmlformats.org/officeDocument/2006/relationships/image" Target="../media/image251.png"/><Relationship Id="rId11" Type="http://schemas.openxmlformats.org/officeDocument/2006/relationships/image" Target="../media/image247.png"/><Relationship Id="rId5" Type="http://schemas.openxmlformats.org/officeDocument/2006/relationships/image" Target="../media/image242.png"/><Relationship Id="rId15" Type="http://schemas.openxmlformats.org/officeDocument/2006/relationships/image" Target="../media/image255.png"/><Relationship Id="rId10" Type="http://schemas.openxmlformats.org/officeDocument/2006/relationships/image" Target="../media/image253.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s>
</file>

<file path=ppt/slides/_rels/slide134.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microsoft.com/office/2018/10/relationships/comments" Target="../comments/modernComment_713_76706308.xml"/><Relationship Id="rId7" Type="http://schemas.openxmlformats.org/officeDocument/2006/relationships/image" Target="../media/image243.png"/><Relationship Id="rId12" Type="http://schemas.openxmlformats.org/officeDocument/2006/relationships/image" Target="../media/image254.png"/><Relationship Id="rId2" Type="http://schemas.openxmlformats.org/officeDocument/2006/relationships/notesSlide" Target="../notesSlides/notesSlide123.xml"/><Relationship Id="rId1" Type="http://schemas.openxmlformats.org/officeDocument/2006/relationships/slideLayout" Target="../slideLayouts/slideLayout23.xml"/><Relationship Id="rId6" Type="http://schemas.openxmlformats.org/officeDocument/2006/relationships/image" Target="../media/image251.png"/><Relationship Id="rId11" Type="http://schemas.openxmlformats.org/officeDocument/2006/relationships/image" Target="../media/image247.png"/><Relationship Id="rId5" Type="http://schemas.openxmlformats.org/officeDocument/2006/relationships/image" Target="../media/image242.png"/><Relationship Id="rId15" Type="http://schemas.openxmlformats.org/officeDocument/2006/relationships/image" Target="../media/image255.png"/><Relationship Id="rId10" Type="http://schemas.openxmlformats.org/officeDocument/2006/relationships/image" Target="../media/image253.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s>
</file>

<file path=ppt/slides/_rels/slide135.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60.png"/><Relationship Id="rId3" Type="http://schemas.microsoft.com/office/2018/10/relationships/comments" Target="../comments/modernComment_714_26DA61B1.xml"/><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59.png"/><Relationship Id="rId2" Type="http://schemas.openxmlformats.org/officeDocument/2006/relationships/notesSlide" Target="../notesSlides/notesSlide124.xml"/><Relationship Id="rId16" Type="http://schemas.openxmlformats.org/officeDocument/2006/relationships/image" Target="../media/image258.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5" Type="http://schemas.openxmlformats.org/officeDocument/2006/relationships/image" Target="../media/image242.png"/><Relationship Id="rId15" Type="http://schemas.openxmlformats.org/officeDocument/2006/relationships/image" Target="../media/image257.png"/><Relationship Id="rId10" Type="http://schemas.openxmlformats.org/officeDocument/2006/relationships/image" Target="../media/image247.png"/><Relationship Id="rId19" Type="http://schemas.openxmlformats.org/officeDocument/2006/relationships/image" Target="../media/image255.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6.png"/></Relationships>
</file>

<file path=ppt/slides/_rels/slide136.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63.png"/><Relationship Id="rId3" Type="http://schemas.microsoft.com/office/2018/10/relationships/comments" Target="../comments/modernComment_715_9EA259A.xml"/><Relationship Id="rId21" Type="http://schemas.openxmlformats.org/officeDocument/2006/relationships/image" Target="../media/image255.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62.png"/><Relationship Id="rId2" Type="http://schemas.openxmlformats.org/officeDocument/2006/relationships/notesSlide" Target="../notesSlides/notesSlide125.xml"/><Relationship Id="rId16" Type="http://schemas.openxmlformats.org/officeDocument/2006/relationships/image" Target="../media/image261.png"/><Relationship Id="rId20" Type="http://schemas.openxmlformats.org/officeDocument/2006/relationships/image" Target="../media/image264.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5" Type="http://schemas.openxmlformats.org/officeDocument/2006/relationships/image" Target="../media/image242.png"/><Relationship Id="rId15" Type="http://schemas.openxmlformats.org/officeDocument/2006/relationships/image" Target="../media/image257.png"/><Relationship Id="rId10" Type="http://schemas.openxmlformats.org/officeDocument/2006/relationships/image" Target="../media/image247.png"/><Relationship Id="rId19" Type="http://schemas.openxmlformats.org/officeDocument/2006/relationships/image" Target="../media/image259.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6.png"/></Relationships>
</file>

<file path=ppt/slides/_rels/slide137.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66.png"/><Relationship Id="rId3" Type="http://schemas.microsoft.com/office/2018/10/relationships/comments" Target="../comments/modernComment_716_93919F8B.xml"/><Relationship Id="rId21" Type="http://schemas.openxmlformats.org/officeDocument/2006/relationships/image" Target="../media/image255.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65.png"/><Relationship Id="rId2" Type="http://schemas.openxmlformats.org/officeDocument/2006/relationships/notesSlide" Target="../notesSlides/notesSlide126.xml"/><Relationship Id="rId16" Type="http://schemas.openxmlformats.org/officeDocument/2006/relationships/image" Target="../media/image261.png"/><Relationship Id="rId20" Type="http://schemas.openxmlformats.org/officeDocument/2006/relationships/image" Target="../media/image268.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5" Type="http://schemas.openxmlformats.org/officeDocument/2006/relationships/image" Target="../media/image242.png"/><Relationship Id="rId15" Type="http://schemas.openxmlformats.org/officeDocument/2006/relationships/image" Target="../media/image257.png"/><Relationship Id="rId10" Type="http://schemas.openxmlformats.org/officeDocument/2006/relationships/image" Target="../media/image247.png"/><Relationship Id="rId19" Type="http://schemas.openxmlformats.org/officeDocument/2006/relationships/image" Target="../media/image267.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6.png"/></Relationships>
</file>

<file path=ppt/slides/_rels/slide138.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69.png"/><Relationship Id="rId3" Type="http://schemas.microsoft.com/office/2018/10/relationships/comments" Target="../comments/modernComment_717_2672E1CE.xml"/><Relationship Id="rId21" Type="http://schemas.openxmlformats.org/officeDocument/2006/relationships/image" Target="../media/image267.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65.png"/><Relationship Id="rId2" Type="http://schemas.openxmlformats.org/officeDocument/2006/relationships/notesSlide" Target="../notesSlides/notesSlide127.xml"/><Relationship Id="rId16" Type="http://schemas.openxmlformats.org/officeDocument/2006/relationships/image" Target="../media/image261.png"/><Relationship Id="rId20" Type="http://schemas.openxmlformats.org/officeDocument/2006/relationships/image" Target="../media/image270.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24" Type="http://schemas.openxmlformats.org/officeDocument/2006/relationships/image" Target="../media/image255.png"/><Relationship Id="rId5" Type="http://schemas.openxmlformats.org/officeDocument/2006/relationships/image" Target="../media/image242.png"/><Relationship Id="rId15" Type="http://schemas.openxmlformats.org/officeDocument/2006/relationships/image" Target="../media/image257.png"/><Relationship Id="rId23" Type="http://schemas.openxmlformats.org/officeDocument/2006/relationships/image" Target="../media/image271.png"/><Relationship Id="rId10" Type="http://schemas.openxmlformats.org/officeDocument/2006/relationships/image" Target="../media/image247.png"/><Relationship Id="rId19" Type="http://schemas.openxmlformats.org/officeDocument/2006/relationships/image" Target="../media/image266.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6.png"/><Relationship Id="rId22" Type="http://schemas.openxmlformats.org/officeDocument/2006/relationships/image" Target="../media/image268.png"/></Relationships>
</file>

<file path=ppt/slides/_rels/slide139.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73.png"/><Relationship Id="rId3" Type="http://schemas.microsoft.com/office/2018/10/relationships/comments" Target="../comments/modernComment_718_1272E596.xml"/><Relationship Id="rId21" Type="http://schemas.openxmlformats.org/officeDocument/2006/relationships/image" Target="../media/image271.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72.png"/><Relationship Id="rId2" Type="http://schemas.openxmlformats.org/officeDocument/2006/relationships/notesSlide" Target="../notesSlides/notesSlide128.xml"/><Relationship Id="rId16" Type="http://schemas.openxmlformats.org/officeDocument/2006/relationships/image" Target="../media/image261.png"/><Relationship Id="rId20" Type="http://schemas.openxmlformats.org/officeDocument/2006/relationships/image" Target="../media/image268.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5" Type="http://schemas.openxmlformats.org/officeDocument/2006/relationships/image" Target="../media/image242.png"/><Relationship Id="rId15" Type="http://schemas.openxmlformats.org/officeDocument/2006/relationships/image" Target="../media/image257.png"/><Relationship Id="rId23" Type="http://schemas.openxmlformats.org/officeDocument/2006/relationships/image" Target="../media/image255.png"/><Relationship Id="rId10" Type="http://schemas.openxmlformats.org/officeDocument/2006/relationships/image" Target="../media/image247.png"/><Relationship Id="rId19" Type="http://schemas.openxmlformats.org/officeDocument/2006/relationships/image" Target="../media/image274.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6.png"/><Relationship Id="rId22" Type="http://schemas.openxmlformats.org/officeDocument/2006/relationships/image" Target="../media/image275.png"/></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40.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76.png"/><Relationship Id="rId3" Type="http://schemas.microsoft.com/office/2018/10/relationships/comments" Target="../comments/modernComment_719_D0860B68.xml"/><Relationship Id="rId21" Type="http://schemas.openxmlformats.org/officeDocument/2006/relationships/image" Target="../media/image278.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72.png"/><Relationship Id="rId25" Type="http://schemas.openxmlformats.org/officeDocument/2006/relationships/image" Target="../media/image255.png"/><Relationship Id="rId2" Type="http://schemas.openxmlformats.org/officeDocument/2006/relationships/notesSlide" Target="../notesSlides/notesSlide129.xml"/><Relationship Id="rId16" Type="http://schemas.openxmlformats.org/officeDocument/2006/relationships/image" Target="../media/image261.png"/><Relationship Id="rId20" Type="http://schemas.openxmlformats.org/officeDocument/2006/relationships/image" Target="../media/image277.png"/><Relationship Id="rId1" Type="http://schemas.openxmlformats.org/officeDocument/2006/relationships/slideLayout" Target="../slideLayouts/slideLayout23.xml"/><Relationship Id="rId6" Type="http://schemas.openxmlformats.org/officeDocument/2006/relationships/image" Target="../media/image243.png"/><Relationship Id="rId11" Type="http://schemas.openxmlformats.org/officeDocument/2006/relationships/image" Target="../media/image254.png"/><Relationship Id="rId24" Type="http://schemas.openxmlformats.org/officeDocument/2006/relationships/image" Target="../media/image279.png"/><Relationship Id="rId5" Type="http://schemas.openxmlformats.org/officeDocument/2006/relationships/image" Target="../media/image242.png"/><Relationship Id="rId15" Type="http://schemas.openxmlformats.org/officeDocument/2006/relationships/image" Target="../media/image257.png"/><Relationship Id="rId23" Type="http://schemas.openxmlformats.org/officeDocument/2006/relationships/image" Target="../media/image271.png"/><Relationship Id="rId10" Type="http://schemas.openxmlformats.org/officeDocument/2006/relationships/image" Target="../media/image247.png"/><Relationship Id="rId19" Type="http://schemas.openxmlformats.org/officeDocument/2006/relationships/image" Target="../media/image273.png"/><Relationship Id="rId4" Type="http://schemas.openxmlformats.org/officeDocument/2006/relationships/image" Target="../media/image240.png"/><Relationship Id="rId9" Type="http://schemas.openxmlformats.org/officeDocument/2006/relationships/image" Target="../media/image253.png"/><Relationship Id="rId14" Type="http://schemas.openxmlformats.org/officeDocument/2006/relationships/image" Target="../media/image256.png"/><Relationship Id="rId22" Type="http://schemas.openxmlformats.org/officeDocument/2006/relationships/image" Target="../media/image268.png"/></Relationships>
</file>

<file path=ppt/slides/_rels/slide141.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jpg"/><Relationship Id="rId7" Type="http://schemas.openxmlformats.org/officeDocument/2006/relationships/image" Target="../media/image223.jpg"/><Relationship Id="rId2" Type="http://schemas.openxmlformats.org/officeDocument/2006/relationships/notesSlide" Target="../notesSlides/notesSlide130.xml"/><Relationship Id="rId1" Type="http://schemas.openxmlformats.org/officeDocument/2006/relationships/slideLayout" Target="../slideLayouts/slideLayout23.xml"/><Relationship Id="rId6" Type="http://schemas.openxmlformats.org/officeDocument/2006/relationships/image" Target="../media/image222.jpg"/><Relationship Id="rId5" Type="http://schemas.openxmlformats.org/officeDocument/2006/relationships/image" Target="../media/image221.jpg"/><Relationship Id="rId4" Type="http://schemas.openxmlformats.org/officeDocument/2006/relationships/image" Target="../media/image220.jpg"/></Relationships>
</file>

<file path=ppt/slides/_rels/slide142.xml.rels><?xml version="1.0" encoding="UTF-8" standalone="yes"?>
<Relationships xmlns="http://schemas.openxmlformats.org/package/2006/relationships"><Relationship Id="rId3" Type="http://schemas.openxmlformats.org/officeDocument/2006/relationships/image" Target="../media/image280.gif"/><Relationship Id="rId2" Type="http://schemas.openxmlformats.org/officeDocument/2006/relationships/notesSlide" Target="../notesSlides/notesSlide131.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6.xml"/></Relationships>
</file>

<file path=ppt/slides/_rels/slide14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33.xml"/><Relationship Id="rId1" Type="http://schemas.openxmlformats.org/officeDocument/2006/relationships/slideLayout" Target="../slideLayouts/slideLayout23.xml"/></Relationships>
</file>

<file path=ppt/slides/_rels/slide14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34.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35.xml"/><Relationship Id="rId1" Type="http://schemas.openxmlformats.org/officeDocument/2006/relationships/slideLayout" Target="../slideLayouts/slideLayout23.xml"/><Relationship Id="rId4" Type="http://schemas.openxmlformats.org/officeDocument/2006/relationships/image" Target="../media/image281.png"/></Relationships>
</file>

<file path=ppt/slides/_rels/slide14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36.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37.xml"/><Relationship Id="rId1" Type="http://schemas.openxmlformats.org/officeDocument/2006/relationships/slideLayout" Target="../slideLayouts/slideLayout23.xml"/><Relationship Id="rId5" Type="http://schemas.openxmlformats.org/officeDocument/2006/relationships/image" Target="../media/image284.png"/><Relationship Id="rId4" Type="http://schemas.openxmlformats.org/officeDocument/2006/relationships/image" Target="../media/image255.png"/></Relationships>
</file>

<file path=ppt/slides/_rels/slide14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38.xml"/><Relationship Id="rId1" Type="http://schemas.openxmlformats.org/officeDocument/2006/relationships/slideLayout" Target="../slideLayouts/slideLayout23.xml"/><Relationship Id="rId4" Type="http://schemas.openxmlformats.org/officeDocument/2006/relationships/image" Target="../media/image285.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5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39.xml"/><Relationship Id="rId1" Type="http://schemas.openxmlformats.org/officeDocument/2006/relationships/slideLayout" Target="../slideLayouts/slideLayout23.xml"/><Relationship Id="rId4" Type="http://schemas.openxmlformats.org/officeDocument/2006/relationships/image" Target="../media/image255.png"/></Relationships>
</file>

<file path=ppt/slides/_rels/slide15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87.png"/><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0.xml"/></Relationships>
</file>

<file path=ppt/slides/_rels/slide155.xml.rels><?xml version="1.0" encoding="UTF-8" standalone="yes"?>
<Relationships xmlns="http://schemas.openxmlformats.org/package/2006/relationships"><Relationship Id="rId3" Type="http://schemas.openxmlformats.org/officeDocument/2006/relationships/image" Target="../media/image290.jpg"/><Relationship Id="rId2" Type="http://schemas.openxmlformats.org/officeDocument/2006/relationships/image" Target="../media/image289.png"/><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41.xml"/><Relationship Id="rId1" Type="http://schemas.openxmlformats.org/officeDocument/2006/relationships/slideLayout" Target="../slideLayouts/slideLayout23.xml"/><Relationship Id="rId4" Type="http://schemas.openxmlformats.org/officeDocument/2006/relationships/image" Target="../media/image292.png"/></Relationships>
</file>

<file path=ppt/slides/_rels/slide15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42.xml"/><Relationship Id="rId1" Type="http://schemas.openxmlformats.org/officeDocument/2006/relationships/slideLayout" Target="../slideLayouts/slideLayout23.xml"/><Relationship Id="rId4" Type="http://schemas.openxmlformats.org/officeDocument/2006/relationships/image" Target="../media/image294.png"/></Relationships>
</file>

<file path=ppt/slides/_rels/slide158.xml.rels><?xml version="1.0" encoding="UTF-8" standalone="yes"?>
<Relationships xmlns="http://schemas.openxmlformats.org/package/2006/relationships"><Relationship Id="rId3" Type="http://schemas.openxmlformats.org/officeDocument/2006/relationships/hyperlink" Target="https://pytorch.org/docs/stable/index.html" TargetMode="External"/><Relationship Id="rId2" Type="http://schemas.openxmlformats.org/officeDocument/2006/relationships/image" Target="../media/image295.png"/><Relationship Id="rId1" Type="http://schemas.openxmlformats.org/officeDocument/2006/relationships/slideLayout" Target="../slideLayouts/slideLayout23.xml"/></Relationships>
</file>

<file path=ppt/slides/_rels/slide159.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notesSlide" Target="../notesSlides/notesSlide143.xml"/><Relationship Id="rId1" Type="http://schemas.openxmlformats.org/officeDocument/2006/relationships/slideLayout" Target="../slideLayouts/slideLayout23.xml"/><Relationship Id="rId6" Type="http://schemas.openxmlformats.org/officeDocument/2006/relationships/image" Target="../media/image299.png"/><Relationship Id="rId5" Type="http://schemas.openxmlformats.org/officeDocument/2006/relationships/image" Target="../media/image298.jpg"/><Relationship Id="rId4" Type="http://schemas.openxmlformats.org/officeDocument/2006/relationships/image" Target="../media/image297.jp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46.xml"/><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8" Type="http://schemas.openxmlformats.org/officeDocument/2006/relationships/image" Target="../media/image306.png"/><Relationship Id="rId3" Type="http://schemas.openxmlformats.org/officeDocument/2006/relationships/image" Target="../media/image301.png"/><Relationship Id="rId7" Type="http://schemas.openxmlformats.org/officeDocument/2006/relationships/image" Target="../media/image305.png"/><Relationship Id="rId2" Type="http://schemas.openxmlformats.org/officeDocument/2006/relationships/notesSlide" Target="../notesSlides/notesSlide147.xml"/><Relationship Id="rId1" Type="http://schemas.openxmlformats.org/officeDocument/2006/relationships/slideLayout" Target="../slideLayouts/slideLayout23.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16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48.xml"/><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50.xml"/><Relationship Id="rId1" Type="http://schemas.openxmlformats.org/officeDocument/2006/relationships/slideLayout" Target="../slideLayouts/slideLayout23.xml"/></Relationships>
</file>

<file path=ppt/slides/_rels/slide168.xml.rels><?xml version="1.0" encoding="UTF-8" standalone="yes"?>
<Relationships xmlns="http://schemas.openxmlformats.org/package/2006/relationships"><Relationship Id="rId3" Type="http://schemas.openxmlformats.org/officeDocument/2006/relationships/hyperlink" Target="https://developers.google.com/machine-learning/clustering/prepare-data" TargetMode="External"/><Relationship Id="rId2" Type="http://schemas.openxmlformats.org/officeDocument/2006/relationships/image" Target="../media/image309.png"/><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51.xml"/><Relationship Id="rId1" Type="http://schemas.openxmlformats.org/officeDocument/2006/relationships/slideLayout" Target="../slideLayouts/slideLayout23.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7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52.xml"/><Relationship Id="rId1" Type="http://schemas.openxmlformats.org/officeDocument/2006/relationships/slideLayout" Target="../slideLayouts/slideLayout23.xml"/><Relationship Id="rId6" Type="http://schemas.openxmlformats.org/officeDocument/2006/relationships/image" Target="../media/image316.png"/><Relationship Id="rId5" Type="http://schemas.openxmlformats.org/officeDocument/2006/relationships/hyperlink" Target="https://pytorch.org/docs/stable/nn.html#normalization-layers" TargetMode="External"/><Relationship Id="rId4" Type="http://schemas.openxmlformats.org/officeDocument/2006/relationships/image" Target="../media/image315.png"/></Relationships>
</file>

<file path=ppt/slides/_rels/slide17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153.xml"/><Relationship Id="rId1" Type="http://schemas.openxmlformats.org/officeDocument/2006/relationships/slideLayout" Target="../slideLayouts/slideLayout23.xml"/></Relationships>
</file>

<file path=ppt/slides/_rels/slide172.xml.rels><?xml version="1.0" encoding="UTF-8" standalone="yes"?>
<Relationships xmlns="http://schemas.openxmlformats.org/package/2006/relationships"><Relationship Id="rId8" Type="http://schemas.openxmlformats.org/officeDocument/2006/relationships/image" Target="../media/image321.jpg"/><Relationship Id="rId3" Type="http://schemas.openxmlformats.org/officeDocument/2006/relationships/image" Target="../media/image318.png"/><Relationship Id="rId7" Type="http://schemas.openxmlformats.org/officeDocument/2006/relationships/image" Target="../media/image320.png"/><Relationship Id="rId12" Type="http://schemas.openxmlformats.org/officeDocument/2006/relationships/hyperlink" Target="https://www.imaginary.org/gallery/maths-dance-moves" TargetMode="External"/><Relationship Id="rId2" Type="http://schemas.openxmlformats.org/officeDocument/2006/relationships/notesSlide" Target="../notesSlides/notesSlide154.xml"/><Relationship Id="rId1" Type="http://schemas.openxmlformats.org/officeDocument/2006/relationships/slideLayout" Target="../slideLayouts/slideLayout23.xml"/><Relationship Id="rId6" Type="http://schemas.openxmlformats.org/officeDocument/2006/relationships/image" Target="../media/image319.jpg"/><Relationship Id="rId11" Type="http://schemas.openxmlformats.org/officeDocument/2006/relationships/image" Target="../media/image324.jpeg"/><Relationship Id="rId5" Type="http://schemas.openxmlformats.org/officeDocument/2006/relationships/image" Target="../media/image228.png"/><Relationship Id="rId10" Type="http://schemas.openxmlformats.org/officeDocument/2006/relationships/image" Target="../media/image323.jpg"/><Relationship Id="rId4" Type="http://schemas.openxmlformats.org/officeDocument/2006/relationships/image" Target="../media/image20.jpg"/><Relationship Id="rId9" Type="http://schemas.openxmlformats.org/officeDocument/2006/relationships/image" Target="../media/image322.jpg"/></Relationships>
</file>

<file path=ppt/slides/_rels/slide173.xml.rels><?xml version="1.0" encoding="UTF-8" standalone="yes"?>
<Relationships xmlns="http://schemas.openxmlformats.org/package/2006/relationships"><Relationship Id="rId3" Type="http://schemas.openxmlformats.org/officeDocument/2006/relationships/image" Target="../media/image324.jpeg"/><Relationship Id="rId2" Type="http://schemas.microsoft.com/office/2018/10/relationships/comments" Target="../comments/modernComment_592_3124DBC4.xml"/><Relationship Id="rId1" Type="http://schemas.openxmlformats.org/officeDocument/2006/relationships/slideLayout" Target="../slideLayouts/slideLayout23.xml"/><Relationship Id="rId5" Type="http://schemas.openxmlformats.org/officeDocument/2006/relationships/image" Target="../media/image325.png"/><Relationship Id="rId4" Type="http://schemas.openxmlformats.org/officeDocument/2006/relationships/hyperlink" Target="https://www.imaginary.org/gallery/maths-dance-moves"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www.imaginary.org/gallery/maths-dance-moves" TargetMode="External"/><Relationship Id="rId2" Type="http://schemas.openxmlformats.org/officeDocument/2006/relationships/notesSlide" Target="../notesSlides/notesSlide155.xml"/><Relationship Id="rId1" Type="http://schemas.openxmlformats.org/officeDocument/2006/relationships/slideLayout" Target="../slideLayouts/slideLayout23.xml"/><Relationship Id="rId5" Type="http://schemas.openxmlformats.org/officeDocument/2006/relationships/image" Target="../media/image326.png"/><Relationship Id="rId4" Type="http://schemas.openxmlformats.org/officeDocument/2006/relationships/image" Target="../media/image28.jpg"/></Relationships>
</file>

<file path=ppt/slides/_rels/slide175.xml.rels><?xml version="1.0" encoding="UTF-8" standalone="yes"?>
<Relationships xmlns="http://schemas.openxmlformats.org/package/2006/relationships"><Relationship Id="rId3" Type="http://schemas.openxmlformats.org/officeDocument/2006/relationships/image" Target="../media/image326.png"/><Relationship Id="rId7" Type="http://schemas.openxmlformats.org/officeDocument/2006/relationships/image" Target="../media/image329.jpg"/><Relationship Id="rId2" Type="http://schemas.openxmlformats.org/officeDocument/2006/relationships/hyperlink" Target="https://www.imaginary.org/gallery/maths-dance-moves" TargetMode="External"/><Relationship Id="rId1" Type="http://schemas.openxmlformats.org/officeDocument/2006/relationships/slideLayout" Target="../slideLayouts/slideLayout23.xml"/><Relationship Id="rId6" Type="http://schemas.openxmlformats.org/officeDocument/2006/relationships/image" Target="../media/image328.jpg"/><Relationship Id="rId5" Type="http://schemas.openxmlformats.org/officeDocument/2006/relationships/image" Target="../media/image327.jpg"/><Relationship Id="rId4" Type="http://schemas.openxmlformats.org/officeDocument/2006/relationships/image" Target="../media/image29.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7.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notesSlide" Target="../notesSlides/notesSlide156.xml"/><Relationship Id="rId1" Type="http://schemas.openxmlformats.org/officeDocument/2006/relationships/slideLayout" Target="../slideLayouts/slideLayout23.xml"/></Relationships>
</file>

<file path=ppt/slides/_rels/slide178.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3" Type="http://schemas.openxmlformats.org/officeDocument/2006/relationships/image" Target="../media/image331.png"/><Relationship Id="rId7" Type="http://schemas.openxmlformats.org/officeDocument/2006/relationships/image" Target="../media/image185.png"/><Relationship Id="rId12" Type="http://schemas.openxmlformats.org/officeDocument/2006/relationships/image" Target="../media/image190.png"/><Relationship Id="rId2" Type="http://schemas.openxmlformats.org/officeDocument/2006/relationships/notesSlide" Target="../notesSlides/notesSlide157.xml"/><Relationship Id="rId1" Type="http://schemas.openxmlformats.org/officeDocument/2006/relationships/slideLayout" Target="../slideLayouts/slideLayout23.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332.png"/><Relationship Id="rId9" Type="http://schemas.openxmlformats.org/officeDocument/2006/relationships/image" Target="../media/image187.png"/></Relationships>
</file>

<file path=ppt/slides/_rels/slide179.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notesSlide" Target="../notesSlides/notesSlide158.xml"/><Relationship Id="rId1" Type="http://schemas.openxmlformats.org/officeDocument/2006/relationships/slideLayout" Target="../slideLayouts/slideLayout23.xml"/><Relationship Id="rId5" Type="http://schemas.openxmlformats.org/officeDocument/2006/relationships/image" Target="../media/image334.png"/><Relationship Id="rId4" Type="http://schemas.openxmlformats.org/officeDocument/2006/relationships/image" Target="../media/image333.png"/></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80.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23.xml"/></Relationships>
</file>

<file path=ppt/slides/_rels/slide1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9.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82.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3.xml"/></Relationships>
</file>

<file path=ppt/slides/_rels/slide183.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60.xml"/><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161.xml"/><Relationship Id="rId1" Type="http://schemas.openxmlformats.org/officeDocument/2006/relationships/slideLayout" Target="../slideLayouts/slideLayout23.xml"/><Relationship Id="rId4" Type="http://schemas.openxmlformats.org/officeDocument/2006/relationships/image" Target="../media/image338.png"/></Relationships>
</file>

<file path=ppt/slides/_rels/slide185.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162.xml"/><Relationship Id="rId1" Type="http://schemas.openxmlformats.org/officeDocument/2006/relationships/slideLayout" Target="../slideLayouts/slideLayout23.xml"/></Relationships>
</file>

<file path=ppt/slides/_rels/slide18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3.xml"/><Relationship Id="rId4" Type="http://schemas.openxmlformats.org/officeDocument/2006/relationships/image" Target="../media/image341.png"/></Relationships>
</file>

<file path=ppt/slides/_rels/slide187.xml.rels><?xml version="1.0" encoding="UTF-8" standalone="yes"?>
<Relationships xmlns="http://schemas.openxmlformats.org/package/2006/relationships"><Relationship Id="rId2" Type="http://schemas.openxmlformats.org/officeDocument/2006/relationships/hyperlink" Target="https://pytorch.org/docs/stable/generated/torch.nn.Dropout.html" TargetMode="External"/><Relationship Id="rId1" Type="http://schemas.openxmlformats.org/officeDocument/2006/relationships/slideLayout" Target="../slideLayouts/slideLayout2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3" Type="http://schemas.openxmlformats.org/officeDocument/2006/relationships/image" Target="../media/image342.jpeg"/><Relationship Id="rId2" Type="http://schemas.openxmlformats.org/officeDocument/2006/relationships/notesSlide" Target="../notesSlides/notesSlide164.xml"/><Relationship Id="rId1" Type="http://schemas.openxmlformats.org/officeDocument/2006/relationships/slideLayout" Target="../slideLayouts/slideLayout23.xml"/></Relationships>
</file>

<file path=ppt/slides/_rels/slide191.xml.rels><?xml version="1.0" encoding="UTF-8" standalone="yes"?>
<Relationships xmlns="http://schemas.openxmlformats.org/package/2006/relationships"><Relationship Id="rId3" Type="http://schemas.openxmlformats.org/officeDocument/2006/relationships/hyperlink" Target="https://arxiv.org/pdf/1311.2901.pdf" TargetMode="External"/><Relationship Id="rId2" Type="http://schemas.openxmlformats.org/officeDocument/2006/relationships/image" Target="../media/image343.png"/><Relationship Id="rId1" Type="http://schemas.openxmlformats.org/officeDocument/2006/relationships/slideLayout" Target="../slideLayouts/slideLayout23.xml"/><Relationship Id="rId4" Type="http://schemas.openxmlformats.org/officeDocument/2006/relationships/hyperlink" Target="https://arxiv.org/abs/1506.06579"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jp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4.png"/><Relationship Id="rId11" Type="http://schemas.openxmlformats.org/officeDocument/2006/relationships/image" Target="../media/image28.jpg"/><Relationship Id="rId5" Type="http://schemas.openxmlformats.org/officeDocument/2006/relationships/image" Target="../media/image23.png"/><Relationship Id="rId10"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en.wikipedia.org/wiki/Universal_approximation_theorem" TargetMode="External"/><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www.cs.cmu.edu/~./epxing/Class/10715/reading/McCulloch.and.Pitts.pdf"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ling.upenn.edu/courses/Fall_2007/cogs501/Rosenblatt1958.pdf" TargetMode="External"/><Relationship Id="rId3" Type="http://schemas.openxmlformats.org/officeDocument/2006/relationships/oleObject" Target="../embeddings/oleObject1.bin"/><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wmf"/></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6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hyperlink" Target="http://people.idsia.ch/~juergen/who-invented-backpropagation.html" TargetMode="External"/><Relationship Id="rId5" Type="http://schemas.openxmlformats.org/officeDocument/2006/relationships/hyperlink" Target="https://www.nature.com/articles/323533a0.pdf"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64.jpe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hyperlink" Target="https://twitter.com/MarioKrenn6240/status/131462299513926451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68.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23.xml"/><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3.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23.xml"/><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3.xml"/><Relationship Id="rId5" Type="http://schemas.openxmlformats.org/officeDocument/2006/relationships/image" Target="../media/image83.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23.xml"/><Relationship Id="rId5" Type="http://schemas.openxmlformats.org/officeDocument/2006/relationships/image" Target="../media/image83.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5.png"/><Relationship Id="rId7"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3.xml"/><Relationship Id="rId6" Type="http://schemas.openxmlformats.org/officeDocument/2006/relationships/image" Target="../media/image82.png"/><Relationship Id="rId5" Type="http://schemas.microsoft.com/office/2007/relationships/hdphoto" Target="../media/hdphoto3.wdp"/><Relationship Id="rId10" Type="http://schemas.openxmlformats.org/officeDocument/2006/relationships/image" Target="../media/image89.png"/><Relationship Id="rId4" Type="http://schemas.openxmlformats.org/officeDocument/2006/relationships/image" Target="../media/image86.png"/><Relationship Id="rId9"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92.jpg"/></Relationships>
</file>

<file path=ppt/slides/_rels/slide7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5.xml"/><Relationship Id="rId1" Type="http://schemas.openxmlformats.org/officeDocument/2006/relationships/slideLayout" Target="../slideLayouts/slideLayout23.xml"/><Relationship Id="rId4" Type="http://schemas.openxmlformats.org/officeDocument/2006/relationships/image" Target="../media/image94.jp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3.xml"/><Relationship Id="rId5" Type="http://schemas.openxmlformats.org/officeDocument/2006/relationships/image" Target="../media/image97.png"/><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8" Type="http://schemas.openxmlformats.org/officeDocument/2006/relationships/image" Target="../media/image102.png"/><Relationship Id="rId3" Type="http://schemas.microsoft.com/office/2018/10/relationships/comments" Target="../comments/modernComment_686_124B0B7A.xml"/><Relationship Id="rId7"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100.png"/><Relationship Id="rId5" Type="http://schemas.openxmlformats.org/officeDocument/2006/relationships/image" Target="../media/image99.jpg"/><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notesSlide" Target="../notesSlides/notesSlide68.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23.xml"/><Relationship Id="rId5" Type="http://schemas.openxmlformats.org/officeDocument/2006/relationships/hyperlink" Target="https://www.jeremyjordan.me/nn-learning-rate/" TargetMode="Externa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3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3.xml"/><Relationship Id="rId1" Type="http://schemas.openxmlformats.org/officeDocument/2006/relationships/slideLayout" Target="../slideLayouts/slideLayout2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23.xml"/><Relationship Id="rId5" Type="http://schemas.openxmlformats.org/officeDocument/2006/relationships/image" Target="../media/image119.png"/><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2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23.xml"/><Relationship Id="rId5" Type="http://schemas.openxmlformats.org/officeDocument/2006/relationships/image" Target="../media/image119.png"/><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77.xml"/><Relationship Id="rId1" Type="http://schemas.openxmlformats.org/officeDocument/2006/relationships/slideLayout" Target="../slideLayouts/slideLayout2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8.xml"/><Relationship Id="rId1" Type="http://schemas.openxmlformats.org/officeDocument/2006/relationships/slideLayout" Target="../slideLayouts/slideLayout23.xml"/><Relationship Id="rId5" Type="http://schemas.openxmlformats.org/officeDocument/2006/relationships/image" Target="../media/image134.png"/><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23.xml"/><Relationship Id="rId5" Type="http://schemas.openxmlformats.org/officeDocument/2006/relationships/image" Target="../media/image135.png"/><Relationship Id="rId4" Type="http://schemas.openxmlformats.org/officeDocument/2006/relationships/image" Target="../media/image133.png"/></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0.xml"/><Relationship Id="rId1" Type="http://schemas.openxmlformats.org/officeDocument/2006/relationships/slideLayout" Target="../slideLayouts/slideLayout23.xml"/><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1.xml"/><Relationship Id="rId1" Type="http://schemas.openxmlformats.org/officeDocument/2006/relationships/slideLayout" Target="../slideLayouts/slideLayout16.xml"/><Relationship Id="rId5" Type="http://schemas.openxmlformats.org/officeDocument/2006/relationships/image" Target="../media/image139.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82.xml"/><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9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83.xml"/><Relationship Id="rId1" Type="http://schemas.openxmlformats.org/officeDocument/2006/relationships/slideLayout" Target="../slideLayouts/slideLayout2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notesSlide" Target="../notesSlides/notesSlide84.xml"/><Relationship Id="rId1" Type="http://schemas.openxmlformats.org/officeDocument/2006/relationships/slideLayout" Target="../slideLayouts/slideLayout23.xml"/><Relationship Id="rId6" Type="http://schemas.openxmlformats.org/officeDocument/2006/relationships/image" Target="../media/image143.png"/><Relationship Id="rId5" Type="http://schemas.openxmlformats.org/officeDocument/2006/relationships/image" Target="../media/image155.png"/><Relationship Id="rId4" Type="http://schemas.openxmlformats.org/officeDocument/2006/relationships/image" Target="../media/image154.png"/><Relationship Id="rId9" Type="http://schemas.openxmlformats.org/officeDocument/2006/relationships/image" Target="../media/image15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7.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9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9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88.xml"/><Relationship Id="rId1" Type="http://schemas.openxmlformats.org/officeDocument/2006/relationships/slideLayout" Target="../slideLayouts/slideLayout2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5.png"/></Relationships>
</file>

<file path=ppt/slides/_rels/slide98.xml.rels><?xml version="1.0" encoding="UTF-8" standalone="yes"?>
<Relationships xmlns="http://schemas.openxmlformats.org/package/2006/relationships"><Relationship Id="rId8" Type="http://schemas.openxmlformats.org/officeDocument/2006/relationships/image" Target="../media/image1570.png"/><Relationship Id="rId13" Type="http://schemas.openxmlformats.org/officeDocument/2006/relationships/image" Target="../media/image1620.png"/><Relationship Id="rId3" Type="http://schemas.openxmlformats.org/officeDocument/2006/relationships/image" Target="../media/image1520.png"/><Relationship Id="rId7" Type="http://schemas.openxmlformats.org/officeDocument/2006/relationships/image" Target="../media/image1560.png"/><Relationship Id="rId12" Type="http://schemas.openxmlformats.org/officeDocument/2006/relationships/image" Target="../media/image1610.png"/><Relationship Id="rId2" Type="http://schemas.openxmlformats.org/officeDocument/2006/relationships/notesSlide" Target="../notesSlides/notesSlide89.xml"/><Relationship Id="rId1" Type="http://schemas.openxmlformats.org/officeDocument/2006/relationships/slideLayout" Target="../slideLayouts/slideLayout23.xml"/><Relationship Id="rId6" Type="http://schemas.openxmlformats.org/officeDocument/2006/relationships/image" Target="../media/image1550.png"/><Relationship Id="rId11" Type="http://schemas.openxmlformats.org/officeDocument/2006/relationships/image" Target="../media/image1600.png"/><Relationship Id="rId5" Type="http://schemas.openxmlformats.org/officeDocument/2006/relationships/image" Target="../media/image1540.png"/><Relationship Id="rId10" Type="http://schemas.openxmlformats.org/officeDocument/2006/relationships/image" Target="../media/image1590.png"/><Relationship Id="rId4" Type="http://schemas.openxmlformats.org/officeDocument/2006/relationships/image" Target="../media/image1530.png"/><Relationship Id="rId9" Type="http://schemas.openxmlformats.org/officeDocument/2006/relationships/image" Target="../media/image1580.png"/><Relationship Id="rId14" Type="http://schemas.openxmlformats.org/officeDocument/2006/relationships/image" Target="../media/image1380.png"/></Relationships>
</file>

<file path=ppt/slides/_rels/slide99.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70.png"/><Relationship Id="rId3" Type="http://schemas.openxmlformats.org/officeDocument/2006/relationships/image" Target="../media/image166.png"/><Relationship Id="rId7" Type="http://schemas.openxmlformats.org/officeDocument/2006/relationships/image" Target="../media/image163.png"/><Relationship Id="rId12" Type="http://schemas.openxmlformats.org/officeDocument/2006/relationships/image" Target="../media/image169.png"/><Relationship Id="rId2" Type="http://schemas.openxmlformats.org/officeDocument/2006/relationships/notesSlide" Target="../notesSlides/notesSlide90.xml"/><Relationship Id="rId1" Type="http://schemas.openxmlformats.org/officeDocument/2006/relationships/slideLayout" Target="../slideLayouts/slideLayout23.xml"/><Relationship Id="rId6" Type="http://schemas.openxmlformats.org/officeDocument/2006/relationships/image" Target="../media/image162.png"/><Relationship Id="rId11" Type="http://schemas.openxmlformats.org/officeDocument/2006/relationships/image" Target="../media/image168.png"/><Relationship Id="rId5" Type="http://schemas.openxmlformats.org/officeDocument/2006/relationships/image" Target="../media/image161.png"/><Relationship Id="rId10" Type="http://schemas.openxmlformats.org/officeDocument/2006/relationships/image" Target="../media/image167.png"/><Relationship Id="rId4" Type="http://schemas.openxmlformats.org/officeDocument/2006/relationships/image" Target="../media/image160.png"/><Relationship Id="rId9" Type="http://schemas.openxmlformats.org/officeDocument/2006/relationships/image" Target="../media/image1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208498" cy="544124"/>
          </a:xfrm>
        </p:spPr>
        <p:txBody>
          <a:bodyPr>
            <a:normAutofit fontScale="90000"/>
          </a:bodyPr>
          <a:lstStyle/>
          <a:p>
            <a:r>
              <a:rPr lang="en-US"/>
              <a:t>Neural </a:t>
            </a:r>
            <a:r>
              <a:rPr lang="en-US" dirty="0"/>
              <a:t>Networks </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ea typeface="Tahoma"/>
                <a:cs typeface="Consolas" panose="020B0609020204030204" pitchFamily="49" charset="0"/>
              </a:rPr>
              <a:t>https://self-supervised.cs.jhu.edu/sp2025/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9E5F-6A3F-8B33-90CF-F51E1FC766B8}"/>
              </a:ext>
            </a:extLst>
          </p:cNvPr>
          <p:cNvSpPr>
            <a:spLocks noGrp="1"/>
          </p:cNvSpPr>
          <p:nvPr>
            <p:ph type="title"/>
          </p:nvPr>
        </p:nvSpPr>
        <p:spPr/>
        <p:txBody>
          <a:bodyPr>
            <a:normAutofit/>
          </a:bodyPr>
          <a:lstStyle/>
          <a:p>
            <a:r>
              <a:rPr lang="en-US" dirty="0"/>
              <a:t>What’s Inside Neural Nets?</a:t>
            </a:r>
          </a:p>
        </p:txBody>
      </p:sp>
      <p:pic>
        <p:nvPicPr>
          <p:cNvPr id="4" name="Picture 4">
            <a:extLst>
              <a:ext uri="{FF2B5EF4-FFF2-40B4-BE49-F238E27FC236}">
                <a16:creationId xmlns:a16="http://schemas.microsoft.com/office/drawing/2014/main" id="{04F9D156-4B25-65F2-5B38-54022167CCA8}"/>
              </a:ext>
            </a:extLst>
          </p:cNvPr>
          <p:cNvPicPr>
            <a:picLocks noGrp="1" noChangeAspect="1"/>
          </p:cNvPicPr>
          <p:nvPr>
            <p:ph idx="4294967295"/>
          </p:nvPr>
        </p:nvPicPr>
        <p:blipFill>
          <a:blip r:embed="rId3"/>
          <a:srcRect t="18782"/>
          <a:stretch/>
        </p:blipFill>
        <p:spPr>
          <a:xfrm>
            <a:off x="1935162" y="1140278"/>
            <a:ext cx="5273675" cy="3702947"/>
          </a:xfrm>
          <a:prstGeom prst="rect">
            <a:avLst/>
          </a:prstGeom>
        </p:spPr>
      </p:pic>
    </p:spTree>
    <p:extLst>
      <p:ext uri="{BB962C8B-B14F-4D97-AF65-F5344CB8AC3E}">
        <p14:creationId xmlns:p14="http://schemas.microsoft.com/office/powerpoint/2010/main" val="17839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Computing the Gradients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r>
                  <a:rPr lang="en-US" dirty="0"/>
                  <a:t>How do you </a:t>
                </a:r>
                <a:r>
                  <a:rPr lang="en-US" dirty="0">
                    <a:solidFill>
                      <a:srgbClr val="C00000"/>
                    </a:solidFill>
                  </a:rPr>
                  <a:t>efficiently</a:t>
                </a:r>
                <a:r>
                  <a:rPr lang="en-US" dirty="0"/>
                  <a:t> compute </a:t>
                </a:r>
                <a14:m>
                  <m:oMath xmlns:m="http://schemas.openxmlformats.org/officeDocument/2006/math">
                    <m:f>
                      <m:fPr>
                        <m:ctrlPr>
                          <a:rPr lang="en-US" sz="1800" i="1" smtClean="0">
                            <a:latin typeface="Cambria Math" panose="02040503050406030204" pitchFamily="18" charset="0"/>
                          </a:rPr>
                        </m:ctrlPr>
                      </m:fPr>
                      <m:num>
                        <m:r>
                          <a:rPr lang="en-US" sz="1800"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ℒ</m:t>
                        </m:r>
                      </m:num>
                      <m:den>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smtClean="0">
                                <a:latin typeface="Cambria Math" panose="02040503050406030204" pitchFamily="18" charset="0"/>
                              </a:rPr>
                              <m:t>𝑖</m:t>
                            </m:r>
                          </m:sub>
                        </m:sSub>
                      </m:den>
                    </m:f>
                  </m:oMath>
                </a14:m>
                <a:r>
                  <a:rPr lang="en-US" dirty="0"/>
                  <a:t> for all parameters? </a:t>
                </a:r>
              </a:p>
              <a:p>
                <a:r>
                  <a:rPr lang="en-US" dirty="0"/>
                  <a:t>It’s easy to learn the final layer – it’s just a linear unit. </a:t>
                </a:r>
              </a:p>
              <a:p>
                <a:r>
                  <a:rPr lang="en-US" dirty="0"/>
                  <a:t>How about the weights in the earlier layers (i.e., before the final layer)?</a:t>
                </a:r>
              </a:p>
              <a:p>
                <a:endParaRPr lang="en-US" dirty="0"/>
              </a:p>
            </p:txBody>
          </p:sp>
        </mc:Choice>
        <mc:Fallback>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4"/>
                <a:stretch>
                  <a:fillRect l="-11765"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5"/>
                <a:stretch>
                  <a:fillRect l="-11111" r="-5556"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6"/>
                <a:stretch>
                  <a:fillRect l="-17647" r="-11765"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7"/>
                <a:stretch>
                  <a:fillRect l="-11111" r="-5556"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8"/>
                <a:stretch>
                  <a:fillRect l="-7500" r="-750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920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F650-4A31-6865-42F6-A62BDA670CC3}"/>
              </a:ext>
            </a:extLst>
          </p:cNvPr>
          <p:cNvSpPr>
            <a:spLocks noGrp="1"/>
          </p:cNvSpPr>
          <p:nvPr>
            <p:ph type="title"/>
          </p:nvPr>
        </p:nvSpPr>
        <p:spPr/>
        <p:txBody>
          <a:bodyPr>
            <a:normAutofit fontScale="90000"/>
          </a:bodyPr>
          <a:lstStyle/>
          <a:p>
            <a:r>
              <a:rPr lang="en-US"/>
              <a:t>Necessity of a Principled Algorithm for Gradient Computation</a:t>
            </a:r>
          </a:p>
        </p:txBody>
      </p:sp>
      <p:sp>
        <p:nvSpPr>
          <p:cNvPr id="3" name="Content Placeholder 2">
            <a:extLst>
              <a:ext uri="{FF2B5EF4-FFF2-40B4-BE49-F238E27FC236}">
                <a16:creationId xmlns:a16="http://schemas.microsoft.com/office/drawing/2014/main" id="{9BD082DE-31A9-9B30-3ACC-C1B2C1229AD6}"/>
              </a:ext>
            </a:extLst>
          </p:cNvPr>
          <p:cNvSpPr>
            <a:spLocks noGrp="1"/>
          </p:cNvSpPr>
          <p:nvPr>
            <p:ph type="body" sz="quarter" idx="16"/>
          </p:nvPr>
        </p:nvSpPr>
        <p:spPr/>
        <p:txBody>
          <a:bodyPr>
            <a:normAutofit/>
          </a:bodyPr>
          <a:lstStyle/>
          <a:p>
            <a:r>
              <a:rPr lang="en-US" dirty="0">
                <a:solidFill>
                  <a:srgbClr val="C00000"/>
                </a:solidFill>
              </a:rPr>
              <a:t>Depth</a:t>
            </a:r>
            <a:r>
              <a:rPr lang="en-US" dirty="0"/>
              <a:t> gives more representational capacity </a:t>
            </a:r>
            <a:br>
              <a:rPr lang="en-US" dirty="0"/>
            </a:br>
            <a:r>
              <a:rPr lang="en-US" dirty="0"/>
              <a:t>to neural networks. </a:t>
            </a:r>
            <a:br>
              <a:rPr lang="en-US" dirty="0"/>
            </a:br>
            <a:endParaRPr lang="en-US" dirty="0"/>
          </a:p>
          <a:p>
            <a:r>
              <a:rPr lang="en-US" dirty="0"/>
              <a:t>However, computing gradients for deeper </a:t>
            </a:r>
            <a:br>
              <a:rPr lang="en-US" dirty="0"/>
            </a:br>
            <a:r>
              <a:rPr lang="en-US" dirty="0"/>
              <a:t>layers is </a:t>
            </a:r>
            <a:r>
              <a:rPr lang="en-US" dirty="0">
                <a:solidFill>
                  <a:srgbClr val="C00000"/>
                </a:solidFill>
              </a:rPr>
              <a:t>not trivial and tedious. </a:t>
            </a:r>
            <a:br>
              <a:rPr lang="en-US" dirty="0"/>
            </a:br>
            <a:endParaRPr lang="en-US" dirty="0"/>
          </a:p>
          <a:p>
            <a:r>
              <a:rPr lang="en-US" dirty="0"/>
              <a:t>Even if we have analytical formula for gradient, </a:t>
            </a:r>
            <a:br>
              <a:rPr lang="en-US" dirty="0"/>
            </a:br>
            <a:r>
              <a:rPr lang="en-US" dirty="0"/>
              <a:t>if they’re architecture-specific, they </a:t>
            </a:r>
            <a:r>
              <a:rPr lang="en-US" dirty="0">
                <a:solidFill>
                  <a:srgbClr val="C00000"/>
                </a:solidFill>
              </a:rPr>
              <a:t>must be </a:t>
            </a:r>
            <a:br>
              <a:rPr lang="en-US" dirty="0">
                <a:solidFill>
                  <a:srgbClr val="C00000"/>
                </a:solidFill>
              </a:rPr>
            </a:br>
            <a:r>
              <a:rPr lang="en-US" dirty="0">
                <a:solidFill>
                  <a:srgbClr val="C00000"/>
                </a:solidFill>
              </a:rPr>
              <a:t>repeated for each new architecture</a:t>
            </a:r>
            <a:r>
              <a:rPr lang="en-US" dirty="0"/>
              <a:t>.  </a:t>
            </a:r>
          </a:p>
          <a:p>
            <a:endParaRPr lang="en-US" dirty="0"/>
          </a:p>
          <a:p>
            <a:r>
              <a:rPr lang="en-US" dirty="0"/>
              <a:t>The solution is “Backpropagation” algorithm! </a:t>
            </a:r>
          </a:p>
          <a:p>
            <a:pPr lvl="1"/>
            <a:endParaRPr lang="en-US" dirty="0"/>
          </a:p>
          <a:p>
            <a:pPr lvl="1"/>
            <a:endParaRPr lang="en-US" dirty="0"/>
          </a:p>
        </p:txBody>
      </p:sp>
      <p:pic>
        <p:nvPicPr>
          <p:cNvPr id="32772" name="Picture 4" descr="14.2. How it works, step-by-step - Deep Learning Bible - 3. Natural  Language Processing - 한글">
            <a:extLst>
              <a:ext uri="{FF2B5EF4-FFF2-40B4-BE49-F238E27FC236}">
                <a16:creationId xmlns:a16="http://schemas.microsoft.com/office/drawing/2014/main" id="{0E2FBB73-9420-40E6-93B1-6AD6D7B28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941" y="1231664"/>
            <a:ext cx="3670302" cy="325802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6A786203-140C-59C3-6543-5E6DE96DAB10}"/>
              </a:ext>
            </a:extLst>
          </p:cNvPr>
          <p:cNvSpPr/>
          <p:nvPr/>
        </p:nvSpPr>
        <p:spPr>
          <a:xfrm>
            <a:off x="4814986" y="4622487"/>
            <a:ext cx="4290648" cy="483212"/>
          </a:xfrm>
          <a:prstGeom prst="wedgeRoundRectCallout">
            <a:avLst>
              <a:gd name="adj1" fmla="val 25501"/>
              <a:gd name="adj2" fmla="val -6831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latin typeface="Corbel" panose="020B0503020204020204" pitchFamily="34" charset="0"/>
              </a:rPr>
              <a:t>Architecture of the BERT model with over 24 layers and millions of parameters — we will study get to this model in a few weeks! </a:t>
            </a:r>
          </a:p>
        </p:txBody>
      </p:sp>
      <p:pic>
        <p:nvPicPr>
          <p:cNvPr id="1026" name="Picture 2" descr="Ahh GIF - Ahh - Discover &amp; Share GIFs">
            <a:extLst>
              <a:ext uri="{FF2B5EF4-FFF2-40B4-BE49-F238E27FC236}">
                <a16:creationId xmlns:a16="http://schemas.microsoft.com/office/drawing/2014/main" id="{09848C92-2DCC-EA21-2D38-5734D06E0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524" y="4605051"/>
            <a:ext cx="483212" cy="48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9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6054-8BDA-0981-EB47-FE10B7221B34}"/>
              </a:ext>
            </a:extLst>
          </p:cNvPr>
          <p:cNvSpPr>
            <a:spLocks noGrp="1"/>
          </p:cNvSpPr>
          <p:nvPr>
            <p:ph type="title"/>
          </p:nvPr>
        </p:nvSpPr>
        <p:spPr/>
        <p:txBody>
          <a:bodyPr>
            <a:normAutofit/>
          </a:bodyPr>
          <a:lstStyle/>
          <a:p>
            <a:r>
              <a:rPr lang="en-US"/>
              <a:t>BP: Required Intuitions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5D8049-B6A9-EE91-4E00-010EF2BC1E84}"/>
                  </a:ext>
                </a:extLst>
              </p:cNvPr>
              <p:cNvSpPr>
                <a:spLocks noGrp="1"/>
              </p:cNvSpPr>
              <p:nvPr>
                <p:ph idx="4294967295"/>
              </p:nvPr>
            </p:nvSpPr>
            <p:spPr>
              <a:xfrm>
                <a:off x="444570" y="1232450"/>
                <a:ext cx="5105905" cy="3416300"/>
              </a:xfrm>
            </p:spPr>
            <p:txBody>
              <a:bodyPr>
                <a:normAutofit/>
              </a:bodyPr>
              <a:lstStyle/>
              <a:p>
                <a:pPr marL="571500" indent="-457200">
                  <a:buFont typeface="+mj-lt"/>
                  <a:buAutoNum type="arabicPeriod"/>
                </a:pPr>
                <a:r>
                  <a:rPr lang="en-US" sz="2000"/>
                  <a:t>Gradient Descent </a:t>
                </a:r>
              </a:p>
              <a:p>
                <a:pPr lvl="1"/>
                <a:r>
                  <a:rPr lang="en-US" sz="1600"/>
                  <a:t>Change the weights </a:t>
                </a:r>
                <a14:m>
                  <m:oMath xmlns:m="http://schemas.openxmlformats.org/officeDocument/2006/math">
                    <m:r>
                      <a:rPr lang="en-US" sz="1600" b="1" i="0" smtClean="0">
                        <a:solidFill>
                          <a:srgbClr val="C00000"/>
                        </a:solidFill>
                        <a:latin typeface="Cambria Math" panose="02040503050406030204" pitchFamily="18" charset="0"/>
                      </a:rPr>
                      <m:t>𝐖</m:t>
                    </m:r>
                    <m:r>
                      <a:rPr lang="en-US" sz="1600" b="1" i="1" smtClean="0">
                        <a:solidFill>
                          <a:srgbClr val="C00000"/>
                        </a:solidFill>
                        <a:latin typeface="Cambria Math" panose="02040503050406030204" pitchFamily="18" charset="0"/>
                      </a:rPr>
                      <m:t> </m:t>
                    </m:r>
                  </m:oMath>
                </a14:m>
                <a:r>
                  <a:rPr lang="en-US" sz="1600"/>
                  <a:t>in the direction of gradient to minimize the error function. </a:t>
                </a:r>
              </a:p>
              <a:p>
                <a:pPr marL="571500" indent="-457200">
                  <a:buFont typeface="+mj-lt"/>
                  <a:buAutoNum type="arabicPeriod"/>
                </a:pPr>
                <a:endParaRPr lang="en-US" sz="2000"/>
              </a:p>
              <a:p>
                <a:pPr marL="571500" indent="-457200">
                  <a:buFont typeface="+mj-lt"/>
                  <a:buAutoNum type="arabicPeriod"/>
                </a:pPr>
                <a:r>
                  <a:rPr lang="en-US" sz="2000"/>
                  <a:t>Chain Rule </a:t>
                </a:r>
              </a:p>
              <a:p>
                <a:pPr lvl="1"/>
                <a:r>
                  <a:rPr lang="en-US" sz="1600"/>
                  <a:t>Use the chain rule to calculate the weights of the intermediate weights </a:t>
                </a:r>
              </a:p>
              <a:p>
                <a:pPr marL="939800" lvl="1" indent="-342900">
                  <a:buFont typeface="+mj-lt"/>
                  <a:buAutoNum type="arabicPeriod"/>
                </a:pPr>
                <a:endParaRPr lang="en-US" sz="1600"/>
              </a:p>
              <a:p>
                <a:pPr marL="571500" indent="-457200">
                  <a:buFont typeface="+mj-lt"/>
                  <a:buAutoNum type="arabicPeriod"/>
                </a:pPr>
                <a:r>
                  <a:rPr lang="en-US" sz="2000"/>
                  <a:t>Dynamic Programming (</a:t>
                </a:r>
                <a:r>
                  <a:rPr lang="en-US" sz="2000" err="1"/>
                  <a:t>Memoization</a:t>
                </a:r>
                <a:r>
                  <a:rPr lang="en-US" sz="2000"/>
                  <a:t>)</a:t>
                </a:r>
              </a:p>
              <a:p>
                <a:pPr lvl="1"/>
                <a:r>
                  <a:rPr lang="en-US" sz="1600" err="1"/>
                  <a:t>Memoize</a:t>
                </a:r>
                <a:r>
                  <a:rPr lang="en-US" sz="1600"/>
                  <a:t> the weight updates to make the updates faster.</a:t>
                </a:r>
              </a:p>
              <a:p>
                <a:endParaRPr lang="en-US" sz="2000"/>
              </a:p>
            </p:txBody>
          </p:sp>
        </mc:Choice>
        <mc:Fallback>
          <p:sp>
            <p:nvSpPr>
              <p:cNvPr id="3" name="Content Placeholder 2">
                <a:extLst>
                  <a:ext uri="{FF2B5EF4-FFF2-40B4-BE49-F238E27FC236}">
                    <a16:creationId xmlns:a16="http://schemas.microsoft.com/office/drawing/2014/main" id="{475D8049-B6A9-EE91-4E00-010EF2BC1E84}"/>
                  </a:ext>
                </a:extLst>
              </p:cNvPr>
              <p:cNvSpPr>
                <a:spLocks noGrp="1" noRot="1" noChangeAspect="1" noMove="1" noResize="1" noEditPoints="1" noAdjustHandles="1" noChangeArrowheads="1" noChangeShapeType="1" noTextEdit="1"/>
              </p:cNvSpPr>
              <p:nvPr>
                <p:ph idx="4294967295"/>
              </p:nvPr>
            </p:nvSpPr>
            <p:spPr>
              <a:xfrm>
                <a:off x="444570" y="1232450"/>
                <a:ext cx="5105905" cy="3416300"/>
              </a:xfrm>
              <a:blipFill>
                <a:blip r:embed="rId3"/>
                <a:stretch>
                  <a:fillRect/>
                </a:stretch>
              </a:blipFill>
            </p:spPr>
            <p:txBody>
              <a:bodyPr/>
              <a:lstStyle/>
              <a:p>
                <a:r>
                  <a:rPr lang="en-US">
                    <a:noFill/>
                  </a:rPr>
                  <a:t> </a:t>
                </a:r>
              </a:p>
            </p:txBody>
          </p:sp>
        </mc:Fallback>
      </mc:AlternateContent>
      <p:sp>
        <p:nvSpPr>
          <p:cNvPr id="4" name="Line 57">
            <a:extLst>
              <a:ext uri="{FF2B5EF4-FFF2-40B4-BE49-F238E27FC236}">
                <a16:creationId xmlns:a16="http://schemas.microsoft.com/office/drawing/2014/main" id="{4E11397F-717B-FD9E-5788-8D895F8C330F}"/>
              </a:ext>
            </a:extLst>
          </p:cNvPr>
          <p:cNvSpPr>
            <a:spLocks noChangeShapeType="1"/>
          </p:cNvSpPr>
          <p:nvPr/>
        </p:nvSpPr>
        <p:spPr bwMode="auto">
          <a:xfrm rot="720175" flipH="1">
            <a:off x="6108935" y="1690255"/>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 name="Line 57">
            <a:extLst>
              <a:ext uri="{FF2B5EF4-FFF2-40B4-BE49-F238E27FC236}">
                <a16:creationId xmlns:a16="http://schemas.microsoft.com/office/drawing/2014/main" id="{EA7BFF4F-B866-F16C-606A-C57E978D6739}"/>
              </a:ext>
            </a:extLst>
          </p:cNvPr>
          <p:cNvSpPr>
            <a:spLocks noChangeShapeType="1"/>
          </p:cNvSpPr>
          <p:nvPr/>
        </p:nvSpPr>
        <p:spPr bwMode="auto">
          <a:xfrm rot="720175" flipH="1">
            <a:off x="6375498" y="1359493"/>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 name="Line 51">
            <a:extLst>
              <a:ext uri="{FF2B5EF4-FFF2-40B4-BE49-F238E27FC236}">
                <a16:creationId xmlns:a16="http://schemas.microsoft.com/office/drawing/2014/main" id="{325F0119-2848-2C5E-EE02-34AD28B075DE}"/>
              </a:ext>
            </a:extLst>
          </p:cNvPr>
          <p:cNvSpPr>
            <a:spLocks noChangeShapeType="1"/>
          </p:cNvSpPr>
          <p:nvPr/>
        </p:nvSpPr>
        <p:spPr bwMode="auto">
          <a:xfrm>
            <a:off x="5806248" y="588183"/>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7" name="Line 52">
            <a:extLst>
              <a:ext uri="{FF2B5EF4-FFF2-40B4-BE49-F238E27FC236}">
                <a16:creationId xmlns:a16="http://schemas.microsoft.com/office/drawing/2014/main" id="{D933FFD1-FAB9-23B2-8677-102BB06B2B68}"/>
              </a:ext>
            </a:extLst>
          </p:cNvPr>
          <p:cNvSpPr>
            <a:spLocks noChangeShapeType="1"/>
          </p:cNvSpPr>
          <p:nvPr/>
        </p:nvSpPr>
        <p:spPr bwMode="auto">
          <a:xfrm>
            <a:off x="5806248" y="2275687"/>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8" name="Text Box 54">
                <a:extLst>
                  <a:ext uri="{FF2B5EF4-FFF2-40B4-BE49-F238E27FC236}">
                    <a16:creationId xmlns:a16="http://schemas.microsoft.com/office/drawing/2014/main" id="{22919142-B5F2-B2CC-8BCB-D7534A8C8433}"/>
                  </a:ext>
                </a:extLst>
              </p:cNvPr>
              <p:cNvSpPr txBox="1">
                <a:spLocks noChangeArrowheads="1"/>
              </p:cNvSpPr>
              <p:nvPr/>
            </p:nvSpPr>
            <p:spPr bwMode="auto">
              <a:xfrm>
                <a:off x="5263609" y="257277"/>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8" name="Text Box 54">
                <a:extLst>
                  <a:ext uri="{FF2B5EF4-FFF2-40B4-BE49-F238E27FC236}">
                    <a16:creationId xmlns:a16="http://schemas.microsoft.com/office/drawing/2014/main" id="{22919142-B5F2-B2CC-8BCB-D7534A8C8433}"/>
                  </a:ext>
                </a:extLst>
              </p:cNvPr>
              <p:cNvSpPr txBox="1">
                <a:spLocks noRot="1" noChangeAspect="1" noMove="1" noResize="1" noEditPoints="1" noAdjustHandles="1" noChangeArrowheads="1" noChangeShapeType="1" noTextEdit="1"/>
              </p:cNvSpPr>
              <p:nvPr/>
            </p:nvSpPr>
            <p:spPr bwMode="auto">
              <a:xfrm>
                <a:off x="5263609" y="257277"/>
                <a:ext cx="967573" cy="338554"/>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Freeform 8">
            <a:extLst>
              <a:ext uri="{FF2B5EF4-FFF2-40B4-BE49-F238E27FC236}">
                <a16:creationId xmlns:a16="http://schemas.microsoft.com/office/drawing/2014/main" id="{8A650BA5-9D20-A154-2103-AC12176DE3EC}"/>
              </a:ext>
            </a:extLst>
          </p:cNvPr>
          <p:cNvSpPr>
            <a:spLocks/>
          </p:cNvSpPr>
          <p:nvPr/>
        </p:nvSpPr>
        <p:spPr bwMode="auto">
          <a:xfrm>
            <a:off x="5869305" y="796208"/>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0" name="Line 56">
            <a:extLst>
              <a:ext uri="{FF2B5EF4-FFF2-40B4-BE49-F238E27FC236}">
                <a16:creationId xmlns:a16="http://schemas.microsoft.com/office/drawing/2014/main" id="{A39F89A8-DAA5-B1CC-4298-0EBC63096D63}"/>
              </a:ext>
            </a:extLst>
          </p:cNvPr>
          <p:cNvSpPr>
            <a:spLocks noChangeShapeType="1"/>
          </p:cNvSpPr>
          <p:nvPr/>
        </p:nvSpPr>
        <p:spPr bwMode="auto">
          <a:xfrm flipH="1">
            <a:off x="6974306" y="933097"/>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1" name="Line 57">
            <a:extLst>
              <a:ext uri="{FF2B5EF4-FFF2-40B4-BE49-F238E27FC236}">
                <a16:creationId xmlns:a16="http://schemas.microsoft.com/office/drawing/2014/main" id="{8AAB059B-624A-8C53-70BB-DBC7FE6ABB32}"/>
              </a:ext>
            </a:extLst>
          </p:cNvPr>
          <p:cNvSpPr>
            <a:spLocks noChangeShapeType="1"/>
          </p:cNvSpPr>
          <p:nvPr/>
        </p:nvSpPr>
        <p:spPr bwMode="auto">
          <a:xfrm rot="720175" flipH="1">
            <a:off x="6644436" y="1172254"/>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2" name="Line 60">
            <a:extLst>
              <a:ext uri="{FF2B5EF4-FFF2-40B4-BE49-F238E27FC236}">
                <a16:creationId xmlns:a16="http://schemas.microsoft.com/office/drawing/2014/main" id="{2885BB4E-F221-A8A9-2188-CB7C42BE5270}"/>
              </a:ext>
            </a:extLst>
          </p:cNvPr>
          <p:cNvSpPr>
            <a:spLocks noChangeShapeType="1"/>
          </p:cNvSpPr>
          <p:nvPr/>
        </p:nvSpPr>
        <p:spPr bwMode="auto">
          <a:xfrm flipH="1">
            <a:off x="6541914" y="2214398"/>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3" name="Oval 61">
            <a:extLst>
              <a:ext uri="{FF2B5EF4-FFF2-40B4-BE49-F238E27FC236}">
                <a16:creationId xmlns:a16="http://schemas.microsoft.com/office/drawing/2014/main" id="{35C3D169-7B7E-A256-BAE7-258CF8DA10E8}"/>
              </a:ext>
            </a:extLst>
          </p:cNvPr>
          <p:cNvSpPr>
            <a:spLocks noChangeArrowheads="1"/>
          </p:cNvSpPr>
          <p:nvPr/>
        </p:nvSpPr>
        <p:spPr bwMode="auto">
          <a:xfrm>
            <a:off x="7598873"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4" name="Oval 62">
            <a:extLst>
              <a:ext uri="{FF2B5EF4-FFF2-40B4-BE49-F238E27FC236}">
                <a16:creationId xmlns:a16="http://schemas.microsoft.com/office/drawing/2014/main" id="{48402F1A-5CD9-43B3-A486-DFC080B54C6A}"/>
              </a:ext>
            </a:extLst>
          </p:cNvPr>
          <p:cNvSpPr>
            <a:spLocks noChangeArrowheads="1"/>
          </p:cNvSpPr>
          <p:nvPr/>
        </p:nvSpPr>
        <p:spPr bwMode="auto">
          <a:xfrm>
            <a:off x="7262567"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5" name="Oval 63">
            <a:extLst>
              <a:ext uri="{FF2B5EF4-FFF2-40B4-BE49-F238E27FC236}">
                <a16:creationId xmlns:a16="http://schemas.microsoft.com/office/drawing/2014/main" id="{1FB2AE95-1815-1AFD-3BBC-874CCC93AFE7}"/>
              </a:ext>
            </a:extLst>
          </p:cNvPr>
          <p:cNvSpPr>
            <a:spLocks noChangeArrowheads="1"/>
          </p:cNvSpPr>
          <p:nvPr/>
        </p:nvSpPr>
        <p:spPr bwMode="auto">
          <a:xfrm>
            <a:off x="7022350"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6" name="Oval 64">
            <a:extLst>
              <a:ext uri="{FF2B5EF4-FFF2-40B4-BE49-F238E27FC236}">
                <a16:creationId xmlns:a16="http://schemas.microsoft.com/office/drawing/2014/main" id="{69CCA7D9-7535-6B3C-2B51-3A2AF707078B}"/>
              </a:ext>
            </a:extLst>
          </p:cNvPr>
          <p:cNvSpPr>
            <a:spLocks noChangeArrowheads="1"/>
          </p:cNvSpPr>
          <p:nvPr/>
        </p:nvSpPr>
        <p:spPr bwMode="auto">
          <a:xfrm>
            <a:off x="6686046"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17" name="Text Box 65">
                <a:extLst>
                  <a:ext uri="{FF2B5EF4-FFF2-40B4-BE49-F238E27FC236}">
                    <a16:creationId xmlns:a16="http://schemas.microsoft.com/office/drawing/2014/main" id="{DF659B48-CBC2-EA5B-614E-E1807AC664F4}"/>
                  </a:ext>
                </a:extLst>
              </p:cNvPr>
              <p:cNvSpPr txBox="1">
                <a:spLocks noChangeArrowheads="1"/>
              </p:cNvSpPr>
              <p:nvPr/>
            </p:nvSpPr>
            <p:spPr bwMode="auto">
              <a:xfrm>
                <a:off x="8253978" y="2098373"/>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7" name="Text Box 65">
                <a:extLst>
                  <a:ext uri="{FF2B5EF4-FFF2-40B4-BE49-F238E27FC236}">
                    <a16:creationId xmlns:a16="http://schemas.microsoft.com/office/drawing/2014/main" id="{DF659B48-CBC2-EA5B-614E-E1807AC664F4}"/>
                  </a:ext>
                </a:extLst>
              </p:cNvPr>
              <p:cNvSpPr txBox="1">
                <a:spLocks noRot="1" noChangeAspect="1" noMove="1" noResize="1" noEditPoints="1" noAdjustHandles="1" noChangeArrowheads="1" noChangeShapeType="1" noTextEdit="1"/>
              </p:cNvSpPr>
              <p:nvPr/>
            </p:nvSpPr>
            <p:spPr bwMode="auto">
              <a:xfrm>
                <a:off x="8253978" y="2098373"/>
                <a:ext cx="417101" cy="323165"/>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Box 68">
                <a:extLst>
                  <a:ext uri="{FF2B5EF4-FFF2-40B4-BE49-F238E27FC236}">
                    <a16:creationId xmlns:a16="http://schemas.microsoft.com/office/drawing/2014/main" id="{2BC430A3-3CF5-C547-42D8-126681CDAA1A}"/>
                  </a:ext>
                </a:extLst>
              </p:cNvPr>
              <p:cNvSpPr txBox="1">
                <a:spLocks noChangeArrowheads="1"/>
              </p:cNvSpPr>
              <p:nvPr/>
            </p:nvSpPr>
            <p:spPr bwMode="auto">
              <a:xfrm>
                <a:off x="6387126" y="2283141"/>
                <a:ext cx="1555747"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100">
                        <a:solidFill>
                          <a:srgbClr val="C00000"/>
                        </a:solidFill>
                        <a:latin typeface="Cambria Math"/>
                      </a:rPr>
                      <m:t> </m:t>
                    </m:r>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 Box 68">
                <a:extLst>
                  <a:ext uri="{FF2B5EF4-FFF2-40B4-BE49-F238E27FC236}">
                    <a16:creationId xmlns:a16="http://schemas.microsoft.com/office/drawing/2014/main" id="{2BC430A3-3CF5-C547-42D8-126681CDAA1A}"/>
                  </a:ext>
                </a:extLst>
              </p:cNvPr>
              <p:cNvSpPr txBox="1">
                <a:spLocks noRot="1" noChangeAspect="1" noMove="1" noResize="1" noEditPoints="1" noAdjustHandles="1" noChangeArrowheads="1" noChangeShapeType="1" noTextEdit="1"/>
              </p:cNvSpPr>
              <p:nvPr/>
            </p:nvSpPr>
            <p:spPr bwMode="auto">
              <a:xfrm>
                <a:off x="6387126" y="2283141"/>
                <a:ext cx="1555747" cy="311432"/>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22CFBEDB-8AE6-2A28-E9CB-9AC7BF5D1DA7}"/>
              </a:ext>
            </a:extLst>
          </p:cNvPr>
          <p:cNvCxnSpPr/>
          <p:nvPr/>
        </p:nvCxnSpPr>
        <p:spPr>
          <a:xfrm flipV="1">
            <a:off x="7617241" y="1512747"/>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ADCB7C-0CA1-A4FD-E9F7-D25B488B4250}"/>
              </a:ext>
            </a:extLst>
          </p:cNvPr>
          <p:cNvCxnSpPr/>
          <p:nvPr/>
        </p:nvCxnSpPr>
        <p:spPr>
          <a:xfrm flipV="1">
            <a:off x="7280936" y="1756748"/>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6C0555-D7D0-B547-5DB8-DB1556C2C90F}"/>
              </a:ext>
            </a:extLst>
          </p:cNvPr>
          <p:cNvCxnSpPr/>
          <p:nvPr/>
        </p:nvCxnSpPr>
        <p:spPr>
          <a:xfrm flipV="1">
            <a:off x="7041244" y="1877975"/>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F6C011-C361-366F-14A5-DFE68E296556}"/>
              </a:ext>
            </a:extLst>
          </p:cNvPr>
          <p:cNvCxnSpPr/>
          <p:nvPr/>
        </p:nvCxnSpPr>
        <p:spPr>
          <a:xfrm flipH="1" flipV="1">
            <a:off x="6704414" y="1999202"/>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0B24391-AC12-67F6-326D-BDF42B20488A}"/>
              </a:ext>
            </a:extLst>
          </p:cNvPr>
          <p:cNvSpPr/>
          <p:nvPr/>
        </p:nvSpPr>
        <p:spPr>
          <a:xfrm>
            <a:off x="6680393" y="1948544"/>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4" name="Oval 23">
            <a:extLst>
              <a:ext uri="{FF2B5EF4-FFF2-40B4-BE49-F238E27FC236}">
                <a16:creationId xmlns:a16="http://schemas.microsoft.com/office/drawing/2014/main" id="{7A54FE4A-6091-1664-A152-E5B8F4F5EDBC}"/>
              </a:ext>
            </a:extLst>
          </p:cNvPr>
          <p:cNvSpPr/>
          <p:nvPr/>
        </p:nvSpPr>
        <p:spPr>
          <a:xfrm>
            <a:off x="7018210" y="1832080"/>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5" name="Oval 24">
            <a:extLst>
              <a:ext uri="{FF2B5EF4-FFF2-40B4-BE49-F238E27FC236}">
                <a16:creationId xmlns:a16="http://schemas.microsoft.com/office/drawing/2014/main" id="{4AFC7536-F822-0D3A-FF62-845DB8EC75BE}"/>
              </a:ext>
            </a:extLst>
          </p:cNvPr>
          <p:cNvSpPr/>
          <p:nvPr/>
        </p:nvSpPr>
        <p:spPr>
          <a:xfrm>
            <a:off x="7263789" y="1700470"/>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6" name="Oval 25">
            <a:extLst>
              <a:ext uri="{FF2B5EF4-FFF2-40B4-BE49-F238E27FC236}">
                <a16:creationId xmlns:a16="http://schemas.microsoft.com/office/drawing/2014/main" id="{16E39AAB-B732-53E9-9B15-633D9F7D22CD}"/>
              </a:ext>
            </a:extLst>
          </p:cNvPr>
          <p:cNvSpPr/>
          <p:nvPr/>
        </p:nvSpPr>
        <p:spPr>
          <a:xfrm>
            <a:off x="7595870" y="1480525"/>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p:nvGrpSpPr>
          <p:cNvPr id="74" name="Group 73">
            <a:extLst>
              <a:ext uri="{FF2B5EF4-FFF2-40B4-BE49-F238E27FC236}">
                <a16:creationId xmlns:a16="http://schemas.microsoft.com/office/drawing/2014/main" id="{483C941A-65BA-CDEB-A3BB-F044D0B11355}"/>
              </a:ext>
            </a:extLst>
          </p:cNvPr>
          <p:cNvGrpSpPr/>
          <p:nvPr/>
        </p:nvGrpSpPr>
        <p:grpSpPr>
          <a:xfrm>
            <a:off x="5585818" y="3133213"/>
            <a:ext cx="3282207" cy="1374985"/>
            <a:chOff x="5191697" y="3091217"/>
            <a:chExt cx="5045500" cy="2036777"/>
          </a:xfrm>
        </p:grpSpPr>
        <p:sp>
          <p:nvSpPr>
            <p:cNvPr id="27" name="Oval 26">
              <a:extLst>
                <a:ext uri="{FF2B5EF4-FFF2-40B4-BE49-F238E27FC236}">
                  <a16:creationId xmlns:a16="http://schemas.microsoft.com/office/drawing/2014/main" id="{68A06F2C-1F0A-B5A3-664E-E03866A8B7C4}"/>
                </a:ext>
              </a:extLst>
            </p:cNvPr>
            <p:cNvSpPr/>
            <p:nvPr/>
          </p:nvSpPr>
          <p:spPr>
            <a:xfrm>
              <a:off x="6666433" y="3091217"/>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28" name="Curved Connector 27">
              <a:extLst>
                <a:ext uri="{FF2B5EF4-FFF2-40B4-BE49-F238E27FC236}">
                  <a16:creationId xmlns:a16="http://schemas.microsoft.com/office/drawing/2014/main" id="{9F6F124B-06AB-C29F-21A7-2D3A05B5E638}"/>
                </a:ext>
              </a:extLst>
            </p:cNvPr>
            <p:cNvCxnSpPr/>
            <p:nvPr/>
          </p:nvCxnSpPr>
          <p:spPr>
            <a:xfrm flipV="1">
              <a:off x="6733108" y="3205517"/>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29" name="Oval 28">
              <a:extLst>
                <a:ext uri="{FF2B5EF4-FFF2-40B4-BE49-F238E27FC236}">
                  <a16:creationId xmlns:a16="http://schemas.microsoft.com/office/drawing/2014/main" id="{856B8D1D-7FE5-AE48-E358-FF5E8E586A7D}"/>
                </a:ext>
              </a:extLst>
            </p:cNvPr>
            <p:cNvSpPr/>
            <p:nvPr/>
          </p:nvSpPr>
          <p:spPr>
            <a:xfrm>
              <a:off x="6666433"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CE4E10DB-ED69-EA2D-BEF4-073C6F93AFC7}"/>
                </a:ext>
              </a:extLst>
            </p:cNvPr>
            <p:cNvCxnSpPr/>
            <p:nvPr/>
          </p:nvCxnSpPr>
          <p:spPr>
            <a:xfrm flipV="1">
              <a:off x="6733108"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1" name="Oval 30">
              <a:extLst>
                <a:ext uri="{FF2B5EF4-FFF2-40B4-BE49-F238E27FC236}">
                  <a16:creationId xmlns:a16="http://schemas.microsoft.com/office/drawing/2014/main" id="{E23F6B55-9987-BB92-796A-E8F3D80482DF}"/>
                </a:ext>
              </a:extLst>
            </p:cNvPr>
            <p:cNvSpPr/>
            <p:nvPr/>
          </p:nvSpPr>
          <p:spPr>
            <a:xfrm>
              <a:off x="6666433" y="4635356"/>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2" name="Curved Connector 31">
              <a:extLst>
                <a:ext uri="{FF2B5EF4-FFF2-40B4-BE49-F238E27FC236}">
                  <a16:creationId xmlns:a16="http://schemas.microsoft.com/office/drawing/2014/main" id="{A012004A-6221-2D42-D7E5-A6C982FB4F7E}"/>
                </a:ext>
              </a:extLst>
            </p:cNvPr>
            <p:cNvCxnSpPr/>
            <p:nvPr/>
          </p:nvCxnSpPr>
          <p:spPr>
            <a:xfrm flipV="1">
              <a:off x="6733108" y="4749656"/>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3" name="Oval 32">
              <a:extLst>
                <a:ext uri="{FF2B5EF4-FFF2-40B4-BE49-F238E27FC236}">
                  <a16:creationId xmlns:a16="http://schemas.microsoft.com/office/drawing/2014/main" id="{D75C5866-4175-904D-61B1-6D9DF8542E89}"/>
                </a:ext>
              </a:extLst>
            </p:cNvPr>
            <p:cNvSpPr/>
            <p:nvPr/>
          </p:nvSpPr>
          <p:spPr>
            <a:xfrm>
              <a:off x="8341610" y="3091217"/>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4" name="Curved Connector 33">
              <a:extLst>
                <a:ext uri="{FF2B5EF4-FFF2-40B4-BE49-F238E27FC236}">
                  <a16:creationId xmlns:a16="http://schemas.microsoft.com/office/drawing/2014/main" id="{E1C614FE-AB54-5A73-8CEE-5C9ED76C8982}"/>
                </a:ext>
              </a:extLst>
            </p:cNvPr>
            <p:cNvCxnSpPr/>
            <p:nvPr/>
          </p:nvCxnSpPr>
          <p:spPr>
            <a:xfrm flipV="1">
              <a:off x="8408285" y="3205517"/>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5" name="Oval 34">
              <a:extLst>
                <a:ext uri="{FF2B5EF4-FFF2-40B4-BE49-F238E27FC236}">
                  <a16:creationId xmlns:a16="http://schemas.microsoft.com/office/drawing/2014/main" id="{49D361FC-1D5D-305E-254A-2A6495C99C27}"/>
                </a:ext>
              </a:extLst>
            </p:cNvPr>
            <p:cNvSpPr/>
            <p:nvPr/>
          </p:nvSpPr>
          <p:spPr>
            <a:xfrm>
              <a:off x="8341610"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6" name="Curved Connector 35">
              <a:extLst>
                <a:ext uri="{FF2B5EF4-FFF2-40B4-BE49-F238E27FC236}">
                  <a16:creationId xmlns:a16="http://schemas.microsoft.com/office/drawing/2014/main" id="{F0E7796E-828E-2573-A785-43284D62973A}"/>
                </a:ext>
              </a:extLst>
            </p:cNvPr>
            <p:cNvCxnSpPr/>
            <p:nvPr/>
          </p:nvCxnSpPr>
          <p:spPr>
            <a:xfrm flipV="1">
              <a:off x="8408285"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7" name="Oval 36">
              <a:extLst>
                <a:ext uri="{FF2B5EF4-FFF2-40B4-BE49-F238E27FC236}">
                  <a16:creationId xmlns:a16="http://schemas.microsoft.com/office/drawing/2014/main" id="{BBB00593-196D-B610-46FE-75B0A32B0CFC}"/>
                </a:ext>
              </a:extLst>
            </p:cNvPr>
            <p:cNvSpPr/>
            <p:nvPr/>
          </p:nvSpPr>
          <p:spPr>
            <a:xfrm>
              <a:off x="8341610" y="4635356"/>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8" name="Curved Connector 37">
              <a:extLst>
                <a:ext uri="{FF2B5EF4-FFF2-40B4-BE49-F238E27FC236}">
                  <a16:creationId xmlns:a16="http://schemas.microsoft.com/office/drawing/2014/main" id="{EBD33740-F1AC-43D6-9880-89F000439A4C}"/>
                </a:ext>
              </a:extLst>
            </p:cNvPr>
            <p:cNvCxnSpPr/>
            <p:nvPr/>
          </p:nvCxnSpPr>
          <p:spPr>
            <a:xfrm flipV="1">
              <a:off x="8408285" y="4749656"/>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9" name="Oval 38">
              <a:extLst>
                <a:ext uri="{FF2B5EF4-FFF2-40B4-BE49-F238E27FC236}">
                  <a16:creationId xmlns:a16="http://schemas.microsoft.com/office/drawing/2014/main" id="{126E7513-BB28-47B3-08BE-7B7EB21F5A10}"/>
                </a:ext>
              </a:extLst>
            </p:cNvPr>
            <p:cNvSpPr/>
            <p:nvPr/>
          </p:nvSpPr>
          <p:spPr>
            <a:xfrm>
              <a:off x="9569529"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40" name="Curved Connector 39">
              <a:extLst>
                <a:ext uri="{FF2B5EF4-FFF2-40B4-BE49-F238E27FC236}">
                  <a16:creationId xmlns:a16="http://schemas.microsoft.com/office/drawing/2014/main" id="{F7225F8B-3B54-7DC0-D554-835A0D244887}"/>
                </a:ext>
              </a:extLst>
            </p:cNvPr>
            <p:cNvCxnSpPr/>
            <p:nvPr/>
          </p:nvCxnSpPr>
          <p:spPr>
            <a:xfrm flipV="1">
              <a:off x="9636204"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0BB17A1C-9A7B-7206-B61D-1ABA16AFAA6B}"/>
                </a:ext>
              </a:extLst>
            </p:cNvPr>
            <p:cNvCxnSpPr>
              <a:stCxn id="27" idx="6"/>
              <a:endCxn id="33" idx="2"/>
            </p:cNvCxnSpPr>
            <p:nvPr/>
          </p:nvCxnSpPr>
          <p:spPr>
            <a:xfrm>
              <a:off x="7107001" y="3311501"/>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E373EE67-225F-DA91-634D-86B7D512C8BC}"/>
                </a:ext>
              </a:extLst>
            </p:cNvPr>
            <p:cNvCxnSpPr>
              <a:stCxn id="27" idx="6"/>
              <a:endCxn id="35" idx="1"/>
            </p:cNvCxnSpPr>
            <p:nvPr/>
          </p:nvCxnSpPr>
          <p:spPr>
            <a:xfrm>
              <a:off x="7107001" y="3311501"/>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67D13AF7-B5C2-312A-169A-3D7B40F8056F}"/>
                </a:ext>
              </a:extLst>
            </p:cNvPr>
            <p:cNvCxnSpPr>
              <a:stCxn id="27" idx="6"/>
              <a:endCxn id="37" idx="1"/>
            </p:cNvCxnSpPr>
            <p:nvPr/>
          </p:nvCxnSpPr>
          <p:spPr>
            <a:xfrm>
              <a:off x="7107001" y="331150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715F5E81-EB8D-9ED1-E5F8-7D0AE0B8E364}"/>
                </a:ext>
              </a:extLst>
            </p:cNvPr>
            <p:cNvCxnSpPr>
              <a:stCxn id="29" idx="6"/>
              <a:endCxn id="33" idx="2"/>
            </p:cNvCxnSpPr>
            <p:nvPr/>
          </p:nvCxnSpPr>
          <p:spPr>
            <a:xfrm flipV="1">
              <a:off x="7107001" y="3311501"/>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0ECDAD5A-F368-8987-5123-2D2ADCF19652}"/>
                </a:ext>
              </a:extLst>
            </p:cNvPr>
            <p:cNvCxnSpPr>
              <a:stCxn id="29" idx="6"/>
              <a:endCxn id="35" idx="2"/>
            </p:cNvCxnSpPr>
            <p:nvPr/>
          </p:nvCxnSpPr>
          <p:spPr>
            <a:xfrm>
              <a:off x="7107001" y="4080623"/>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60725BC4-FA83-576B-65D6-C0B9E8D010AE}"/>
                </a:ext>
              </a:extLst>
            </p:cNvPr>
            <p:cNvCxnSpPr>
              <a:cxnSpLocks/>
              <a:stCxn id="31" idx="6"/>
              <a:endCxn id="37" idx="2"/>
            </p:cNvCxnSpPr>
            <p:nvPr/>
          </p:nvCxnSpPr>
          <p:spPr>
            <a:xfrm>
              <a:off x="7107001" y="4855640"/>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7" name="Straight Arrow Connector 46">
              <a:extLst>
                <a:ext uri="{FF2B5EF4-FFF2-40B4-BE49-F238E27FC236}">
                  <a16:creationId xmlns:a16="http://schemas.microsoft.com/office/drawing/2014/main" id="{C327C228-1674-4266-B82F-60CD61477D3E}"/>
                </a:ext>
              </a:extLst>
            </p:cNvPr>
            <p:cNvCxnSpPr>
              <a:stCxn id="31" idx="6"/>
              <a:endCxn id="33" idx="3"/>
            </p:cNvCxnSpPr>
            <p:nvPr/>
          </p:nvCxnSpPr>
          <p:spPr>
            <a:xfrm flipV="1">
              <a:off x="7107001" y="3467265"/>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8" name="Straight Arrow Connector 47">
              <a:extLst>
                <a:ext uri="{FF2B5EF4-FFF2-40B4-BE49-F238E27FC236}">
                  <a16:creationId xmlns:a16="http://schemas.microsoft.com/office/drawing/2014/main" id="{C893B789-8762-04AA-7AF4-DF63EC218321}"/>
                </a:ext>
              </a:extLst>
            </p:cNvPr>
            <p:cNvCxnSpPr>
              <a:cxnSpLocks/>
              <a:stCxn id="69" idx="3"/>
              <a:endCxn id="27" idx="2"/>
            </p:cNvCxnSpPr>
            <p:nvPr/>
          </p:nvCxnSpPr>
          <p:spPr>
            <a:xfrm>
              <a:off x="5524287" y="3283088"/>
              <a:ext cx="1142146" cy="2841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9" name="Straight Arrow Connector 48">
              <a:extLst>
                <a:ext uri="{FF2B5EF4-FFF2-40B4-BE49-F238E27FC236}">
                  <a16:creationId xmlns:a16="http://schemas.microsoft.com/office/drawing/2014/main" id="{077AE954-C318-4AD7-3C0E-65B5F4AC8165}"/>
                </a:ext>
              </a:extLst>
            </p:cNvPr>
            <p:cNvCxnSpPr>
              <a:cxnSpLocks/>
              <a:stCxn id="69" idx="3"/>
              <a:endCxn id="29" idx="1"/>
            </p:cNvCxnSpPr>
            <p:nvPr/>
          </p:nvCxnSpPr>
          <p:spPr>
            <a:xfrm>
              <a:off x="5524287" y="3283088"/>
              <a:ext cx="1206665" cy="64177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0" name="Straight Arrow Connector 49">
              <a:extLst>
                <a:ext uri="{FF2B5EF4-FFF2-40B4-BE49-F238E27FC236}">
                  <a16:creationId xmlns:a16="http://schemas.microsoft.com/office/drawing/2014/main" id="{22959956-AB31-966B-B63E-3FA1ED829138}"/>
                </a:ext>
              </a:extLst>
            </p:cNvPr>
            <p:cNvCxnSpPr>
              <a:cxnSpLocks/>
              <a:stCxn id="69" idx="3"/>
              <a:endCxn id="31" idx="1"/>
            </p:cNvCxnSpPr>
            <p:nvPr/>
          </p:nvCxnSpPr>
          <p:spPr>
            <a:xfrm>
              <a:off x="5524287" y="3283088"/>
              <a:ext cx="1206665" cy="141678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1" name="Straight Arrow Connector 50">
              <a:extLst>
                <a:ext uri="{FF2B5EF4-FFF2-40B4-BE49-F238E27FC236}">
                  <a16:creationId xmlns:a16="http://schemas.microsoft.com/office/drawing/2014/main" id="{F33BB3B1-68E6-58C6-EB85-D5E2B54C24CB}"/>
                </a:ext>
              </a:extLst>
            </p:cNvPr>
            <p:cNvCxnSpPr>
              <a:cxnSpLocks/>
              <a:stCxn id="70" idx="3"/>
              <a:endCxn id="27" idx="2"/>
            </p:cNvCxnSpPr>
            <p:nvPr/>
          </p:nvCxnSpPr>
          <p:spPr>
            <a:xfrm flipV="1">
              <a:off x="5521983" y="3311501"/>
              <a:ext cx="1144451" cy="49676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2" name="Straight Arrow Connector 51">
              <a:extLst>
                <a:ext uri="{FF2B5EF4-FFF2-40B4-BE49-F238E27FC236}">
                  <a16:creationId xmlns:a16="http://schemas.microsoft.com/office/drawing/2014/main" id="{1F627655-9656-A69C-2BB6-FB0CE8AFD7B9}"/>
                </a:ext>
              </a:extLst>
            </p:cNvPr>
            <p:cNvCxnSpPr>
              <a:cxnSpLocks/>
              <a:stCxn id="70" idx="3"/>
              <a:endCxn id="29" idx="2"/>
            </p:cNvCxnSpPr>
            <p:nvPr/>
          </p:nvCxnSpPr>
          <p:spPr>
            <a:xfrm>
              <a:off x="5521983" y="3808263"/>
              <a:ext cx="1144451" cy="27235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3" name="Straight Arrow Connector 52">
              <a:extLst>
                <a:ext uri="{FF2B5EF4-FFF2-40B4-BE49-F238E27FC236}">
                  <a16:creationId xmlns:a16="http://schemas.microsoft.com/office/drawing/2014/main" id="{BFD4F066-939F-8132-9410-9F1EF2F49B6E}"/>
                </a:ext>
              </a:extLst>
            </p:cNvPr>
            <p:cNvCxnSpPr>
              <a:cxnSpLocks/>
              <a:stCxn id="70" idx="3"/>
              <a:endCxn id="31" idx="2"/>
            </p:cNvCxnSpPr>
            <p:nvPr/>
          </p:nvCxnSpPr>
          <p:spPr>
            <a:xfrm>
              <a:off x="5521983" y="3808263"/>
              <a:ext cx="1144451" cy="104737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4" name="Straight Arrow Connector 53">
              <a:extLst>
                <a:ext uri="{FF2B5EF4-FFF2-40B4-BE49-F238E27FC236}">
                  <a16:creationId xmlns:a16="http://schemas.microsoft.com/office/drawing/2014/main" id="{4E349A82-314F-F741-EB29-B83EC8A61750}"/>
                </a:ext>
              </a:extLst>
            </p:cNvPr>
            <p:cNvCxnSpPr>
              <a:cxnSpLocks/>
              <a:stCxn id="71" idx="3"/>
              <a:endCxn id="27" idx="3"/>
            </p:cNvCxnSpPr>
            <p:nvPr/>
          </p:nvCxnSpPr>
          <p:spPr>
            <a:xfrm flipV="1">
              <a:off x="5518349" y="3467265"/>
              <a:ext cx="1212604" cy="90462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5" name="Straight Arrow Connector 54">
              <a:extLst>
                <a:ext uri="{FF2B5EF4-FFF2-40B4-BE49-F238E27FC236}">
                  <a16:creationId xmlns:a16="http://schemas.microsoft.com/office/drawing/2014/main" id="{91954C66-6164-7059-D36B-114B382F9D26}"/>
                </a:ext>
              </a:extLst>
            </p:cNvPr>
            <p:cNvCxnSpPr>
              <a:cxnSpLocks/>
              <a:stCxn id="71" idx="3"/>
              <a:endCxn id="29" idx="2"/>
            </p:cNvCxnSpPr>
            <p:nvPr/>
          </p:nvCxnSpPr>
          <p:spPr>
            <a:xfrm flipV="1">
              <a:off x="5518349" y="4080623"/>
              <a:ext cx="1148085" cy="29127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F6BBF22B-97AA-A78F-2A0E-5EDF1953AF39}"/>
                </a:ext>
              </a:extLst>
            </p:cNvPr>
            <p:cNvCxnSpPr>
              <a:cxnSpLocks/>
              <a:stCxn id="72" idx="3"/>
              <a:endCxn id="31" idx="2"/>
            </p:cNvCxnSpPr>
            <p:nvPr/>
          </p:nvCxnSpPr>
          <p:spPr>
            <a:xfrm flipV="1">
              <a:off x="5520771" y="4855641"/>
              <a:ext cx="1145662" cy="11278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F1079A52-FD32-6E69-7A38-8C577830F2A5}"/>
                </a:ext>
              </a:extLst>
            </p:cNvPr>
            <p:cNvCxnSpPr>
              <a:cxnSpLocks/>
              <a:stCxn id="72" idx="3"/>
              <a:endCxn id="29" idx="3"/>
            </p:cNvCxnSpPr>
            <p:nvPr/>
          </p:nvCxnSpPr>
          <p:spPr>
            <a:xfrm flipV="1">
              <a:off x="5520771" y="4236387"/>
              <a:ext cx="1210181" cy="73203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8" name="Straight Arrow Connector 57">
              <a:extLst>
                <a:ext uri="{FF2B5EF4-FFF2-40B4-BE49-F238E27FC236}">
                  <a16:creationId xmlns:a16="http://schemas.microsoft.com/office/drawing/2014/main" id="{77002153-1933-C7AE-1766-18DCDDBE5F6E}"/>
                </a:ext>
              </a:extLst>
            </p:cNvPr>
            <p:cNvCxnSpPr>
              <a:cxnSpLocks/>
              <a:stCxn id="71" idx="3"/>
              <a:endCxn id="31" idx="2"/>
            </p:cNvCxnSpPr>
            <p:nvPr/>
          </p:nvCxnSpPr>
          <p:spPr>
            <a:xfrm>
              <a:off x="5518349" y="4371894"/>
              <a:ext cx="1148085" cy="48374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9" name="Straight Arrow Connector 58">
              <a:extLst>
                <a:ext uri="{FF2B5EF4-FFF2-40B4-BE49-F238E27FC236}">
                  <a16:creationId xmlns:a16="http://schemas.microsoft.com/office/drawing/2014/main" id="{E86813AC-1618-1EC1-7E46-C7A6B10C1507}"/>
                </a:ext>
              </a:extLst>
            </p:cNvPr>
            <p:cNvCxnSpPr>
              <a:cxnSpLocks/>
              <a:stCxn id="72" idx="3"/>
              <a:endCxn id="27" idx="3"/>
            </p:cNvCxnSpPr>
            <p:nvPr/>
          </p:nvCxnSpPr>
          <p:spPr>
            <a:xfrm flipV="1">
              <a:off x="5520771" y="3467265"/>
              <a:ext cx="1210181" cy="15011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0" name="Straight Arrow Connector 59">
              <a:extLst>
                <a:ext uri="{FF2B5EF4-FFF2-40B4-BE49-F238E27FC236}">
                  <a16:creationId xmlns:a16="http://schemas.microsoft.com/office/drawing/2014/main" id="{6A9E87E1-9DAB-D4EB-77D4-A4A6DBC3A918}"/>
                </a:ext>
              </a:extLst>
            </p:cNvPr>
            <p:cNvCxnSpPr>
              <a:cxnSpLocks/>
              <a:stCxn id="37" idx="6"/>
              <a:endCxn id="39" idx="3"/>
            </p:cNvCxnSpPr>
            <p:nvPr/>
          </p:nvCxnSpPr>
          <p:spPr>
            <a:xfrm flipV="1">
              <a:off x="8782178" y="4236387"/>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1" name="Straight Arrow Connector 60">
              <a:extLst>
                <a:ext uri="{FF2B5EF4-FFF2-40B4-BE49-F238E27FC236}">
                  <a16:creationId xmlns:a16="http://schemas.microsoft.com/office/drawing/2014/main" id="{B9BBB2E0-B717-5BAC-10C2-2CDD137B8B9B}"/>
                </a:ext>
              </a:extLst>
            </p:cNvPr>
            <p:cNvCxnSpPr>
              <a:stCxn id="35" idx="6"/>
              <a:endCxn id="39" idx="2"/>
            </p:cNvCxnSpPr>
            <p:nvPr/>
          </p:nvCxnSpPr>
          <p:spPr>
            <a:xfrm>
              <a:off x="8782178" y="4080623"/>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2" name="Straight Arrow Connector 61">
              <a:extLst>
                <a:ext uri="{FF2B5EF4-FFF2-40B4-BE49-F238E27FC236}">
                  <a16:creationId xmlns:a16="http://schemas.microsoft.com/office/drawing/2014/main" id="{357A18C6-31F6-6AE9-D9EC-C511236BCCFF}"/>
                </a:ext>
              </a:extLst>
            </p:cNvPr>
            <p:cNvCxnSpPr>
              <a:stCxn id="33" idx="6"/>
              <a:endCxn id="39" idx="1"/>
            </p:cNvCxnSpPr>
            <p:nvPr/>
          </p:nvCxnSpPr>
          <p:spPr>
            <a:xfrm>
              <a:off x="8782178" y="3311501"/>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3" name="Straight Arrow Connector 62">
              <a:extLst>
                <a:ext uri="{FF2B5EF4-FFF2-40B4-BE49-F238E27FC236}">
                  <a16:creationId xmlns:a16="http://schemas.microsoft.com/office/drawing/2014/main" id="{66976820-D9AE-B8E1-26B7-B1337811EED3}"/>
                </a:ext>
              </a:extLst>
            </p:cNvPr>
            <p:cNvCxnSpPr>
              <a:stCxn id="39" idx="6"/>
            </p:cNvCxnSpPr>
            <p:nvPr/>
          </p:nvCxnSpPr>
          <p:spPr>
            <a:xfrm>
              <a:off x="10010097" y="4080623"/>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4" name="Straight Arrow Connector 63">
              <a:extLst>
                <a:ext uri="{FF2B5EF4-FFF2-40B4-BE49-F238E27FC236}">
                  <a16:creationId xmlns:a16="http://schemas.microsoft.com/office/drawing/2014/main" id="{B164E9DC-8586-B3CE-EA0A-FF4337B2981A}"/>
                </a:ext>
              </a:extLst>
            </p:cNvPr>
            <p:cNvCxnSpPr>
              <a:cxnSpLocks/>
              <a:stCxn id="29" idx="6"/>
              <a:endCxn id="37" idx="2"/>
            </p:cNvCxnSpPr>
            <p:nvPr/>
          </p:nvCxnSpPr>
          <p:spPr>
            <a:xfrm>
              <a:off x="7107001" y="4080623"/>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5" name="Straight Arrow Connector 64">
              <a:extLst>
                <a:ext uri="{FF2B5EF4-FFF2-40B4-BE49-F238E27FC236}">
                  <a16:creationId xmlns:a16="http://schemas.microsoft.com/office/drawing/2014/main" id="{F1CC74B1-3E14-7CA0-4869-44C05D09DF7B}"/>
                </a:ext>
              </a:extLst>
            </p:cNvPr>
            <p:cNvCxnSpPr>
              <a:cxnSpLocks/>
              <a:stCxn id="31" idx="6"/>
            </p:cNvCxnSpPr>
            <p:nvPr/>
          </p:nvCxnSpPr>
          <p:spPr>
            <a:xfrm flipV="1">
              <a:off x="7107001" y="4236387"/>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C80BB270-97C6-1E76-71F5-F71FC1EB9231}"/>
                    </a:ext>
                  </a:extLst>
                </p:cNvPr>
                <p:cNvSpPr txBox="1"/>
                <p:nvPr/>
              </p:nvSpPr>
              <p:spPr>
                <a:xfrm>
                  <a:off x="5204041" y="3123518"/>
                  <a:ext cx="320246"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69" name="TextBox 68">
                  <a:extLst>
                    <a:ext uri="{FF2B5EF4-FFF2-40B4-BE49-F238E27FC236}">
                      <a16:creationId xmlns:a16="http://schemas.microsoft.com/office/drawing/2014/main" id="{C80BB270-97C6-1E76-71F5-F71FC1EB9231}"/>
                    </a:ext>
                  </a:extLst>
                </p:cNvPr>
                <p:cNvSpPr txBox="1">
                  <a:spLocks noRot="1" noChangeAspect="1" noMove="1" noResize="1" noEditPoints="1" noAdjustHandles="1" noChangeArrowheads="1" noChangeShapeType="1" noTextEdit="1"/>
                </p:cNvSpPr>
                <p:nvPr/>
              </p:nvSpPr>
              <p:spPr>
                <a:xfrm>
                  <a:off x="5204041" y="3123518"/>
                  <a:ext cx="320246" cy="319139"/>
                </a:xfrm>
                <a:prstGeom prst="rect">
                  <a:avLst/>
                </a:prstGeom>
                <a:blipFill>
                  <a:blip r:embed="rId7"/>
                  <a:stretch>
                    <a:fillRect l="-11765"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A822832C-2F9A-EE34-C14A-E6AECCDE735F}"/>
                    </a:ext>
                  </a:extLst>
                </p:cNvPr>
                <p:cNvSpPr txBox="1"/>
                <p:nvPr/>
              </p:nvSpPr>
              <p:spPr>
                <a:xfrm>
                  <a:off x="5195331" y="3648694"/>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0" name="TextBox 69">
                  <a:extLst>
                    <a:ext uri="{FF2B5EF4-FFF2-40B4-BE49-F238E27FC236}">
                      <a16:creationId xmlns:a16="http://schemas.microsoft.com/office/drawing/2014/main" id="{A822832C-2F9A-EE34-C14A-E6AECCDE735F}"/>
                    </a:ext>
                  </a:extLst>
                </p:cNvPr>
                <p:cNvSpPr txBox="1">
                  <a:spLocks noRot="1" noChangeAspect="1" noMove="1" noResize="1" noEditPoints="1" noAdjustHandles="1" noChangeArrowheads="1" noChangeShapeType="1" noTextEdit="1"/>
                </p:cNvSpPr>
                <p:nvPr/>
              </p:nvSpPr>
              <p:spPr>
                <a:xfrm>
                  <a:off x="5195331" y="3648694"/>
                  <a:ext cx="326652" cy="319139"/>
                </a:xfrm>
                <a:prstGeom prst="rect">
                  <a:avLst/>
                </a:prstGeom>
                <a:blipFill>
                  <a:blip r:embed="rId8"/>
                  <a:stretch>
                    <a:fillRect l="-17647"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15EFD8CE-0CDA-CBBC-5C1C-0E340B4D1FEA}"/>
                    </a:ext>
                  </a:extLst>
                </p:cNvPr>
                <p:cNvSpPr txBox="1"/>
                <p:nvPr/>
              </p:nvSpPr>
              <p:spPr>
                <a:xfrm>
                  <a:off x="5191697" y="4212324"/>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1" name="TextBox 70">
                  <a:extLst>
                    <a:ext uri="{FF2B5EF4-FFF2-40B4-BE49-F238E27FC236}">
                      <a16:creationId xmlns:a16="http://schemas.microsoft.com/office/drawing/2014/main" id="{15EFD8CE-0CDA-CBBC-5C1C-0E340B4D1FEA}"/>
                    </a:ext>
                  </a:extLst>
                </p:cNvPr>
                <p:cNvSpPr txBox="1">
                  <a:spLocks noRot="1" noChangeAspect="1" noMove="1" noResize="1" noEditPoints="1" noAdjustHandles="1" noChangeArrowheads="1" noChangeShapeType="1" noTextEdit="1"/>
                </p:cNvSpPr>
                <p:nvPr/>
              </p:nvSpPr>
              <p:spPr>
                <a:xfrm>
                  <a:off x="5191697" y="4212324"/>
                  <a:ext cx="326652" cy="319139"/>
                </a:xfrm>
                <a:prstGeom prst="rect">
                  <a:avLst/>
                </a:prstGeom>
                <a:blipFill>
                  <a:blip r:embed="rId9"/>
                  <a:stretch>
                    <a:fillRect l="-11111" r="-5556"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DEF20492-4DA9-2D3D-FD87-2B2F549BA93C}"/>
                    </a:ext>
                  </a:extLst>
                </p:cNvPr>
                <p:cNvSpPr txBox="1"/>
                <p:nvPr/>
              </p:nvSpPr>
              <p:spPr>
                <a:xfrm>
                  <a:off x="5194120" y="4808855"/>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2" name="TextBox 71">
                  <a:extLst>
                    <a:ext uri="{FF2B5EF4-FFF2-40B4-BE49-F238E27FC236}">
                      <a16:creationId xmlns:a16="http://schemas.microsoft.com/office/drawing/2014/main" id="{DEF20492-4DA9-2D3D-FD87-2B2F549BA93C}"/>
                    </a:ext>
                  </a:extLst>
                </p:cNvPr>
                <p:cNvSpPr txBox="1">
                  <a:spLocks noRot="1" noChangeAspect="1" noMove="1" noResize="1" noEditPoints="1" noAdjustHandles="1" noChangeArrowheads="1" noChangeShapeType="1" noTextEdit="1"/>
                </p:cNvSpPr>
                <p:nvPr/>
              </p:nvSpPr>
              <p:spPr>
                <a:xfrm>
                  <a:off x="5194120" y="4808855"/>
                  <a:ext cx="326652" cy="319139"/>
                </a:xfrm>
                <a:prstGeom prst="rect">
                  <a:avLst/>
                </a:prstGeom>
                <a:blipFill>
                  <a:blip r:embed="rId10"/>
                  <a:stretch>
                    <a:fillRect l="-17647" r="-5882" b="-10526"/>
                  </a:stretch>
                </a:blipFill>
              </p:spPr>
              <p:txBody>
                <a:bodyPr/>
                <a:lstStyle/>
                <a:p>
                  <a:r>
                    <a:rPr lang="en-US">
                      <a:noFill/>
                    </a:rPr>
                    <a:t> </a:t>
                  </a:r>
                </a:p>
              </p:txBody>
            </p:sp>
          </mc:Fallback>
        </mc:AlternateContent>
      </p:grpSp>
    </p:spTree>
    <p:extLst>
      <p:ext uri="{BB962C8B-B14F-4D97-AF65-F5344CB8AC3E}">
        <p14:creationId xmlns:p14="http://schemas.microsoft.com/office/powerpoint/2010/main" val="372839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AEE4-4477-1C74-C0B0-99CAED800F95}"/>
              </a:ext>
            </a:extLst>
          </p:cNvPr>
          <p:cNvSpPr>
            <a:spLocks noGrp="1"/>
          </p:cNvSpPr>
          <p:nvPr>
            <p:ph type="title"/>
          </p:nvPr>
        </p:nvSpPr>
        <p:spPr/>
        <p:txBody>
          <a:bodyPr/>
          <a:lstStyle/>
          <a:p>
            <a:r>
              <a:rPr lang="en-US"/>
              <a:t>A Generic Multi-Layer Perceptron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EB8C4C4-F807-2909-997F-F1177105F2FF}"/>
                  </a:ext>
                </a:extLst>
              </p:cNvPr>
              <p:cNvSpPr>
                <a:spLocks noGrp="1"/>
              </p:cNvSpPr>
              <p:nvPr>
                <p:ph type="body" sz="quarter" idx="16"/>
              </p:nvPr>
            </p:nvSpPr>
            <p:spPr/>
            <p:txBody>
              <a:bodyPr/>
              <a:lstStyle/>
              <a:p>
                <a:r>
                  <a:rPr lang="en-US" dirty="0"/>
                  <a:t>Given the following definition: </a:t>
                </a:r>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r>
                  <a:rPr lang="en-US" dirty="0"/>
                  <a:t>Trainable parameters:  </a:t>
                </a:r>
                <a14:m>
                  <m:oMath xmlns:m="http://schemas.openxmlformats.org/officeDocument/2006/math">
                    <m:r>
                      <a:rPr lang="en-US" b="1">
                        <a:solidFill>
                          <a:srgbClr val="C00000"/>
                        </a:solidFill>
                        <a:latin typeface="Cambria Math" panose="02040503050406030204" pitchFamily="18" charset="0"/>
                      </a:rPr>
                      <m:t>𝐖</m:t>
                    </m:r>
                    <m:r>
                      <a:rPr lang="en-US" b="1">
                        <a:latin typeface="Cambria Math" panose="02040503050406030204" pitchFamily="18" charset="0"/>
                      </a:rPr>
                      <m:t>=</m:t>
                    </m:r>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1</m:t>
                            </m:r>
                          </m:sub>
                        </m:sSub>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𝐿</m:t>
                            </m:r>
                          </m:sub>
                        </m:sSub>
                        <m:r>
                          <a:rPr lang="en-US" b="1" i="1" smtClean="0">
                            <a:latin typeface="Cambria Math" panose="02040503050406030204" pitchFamily="18" charset="0"/>
                          </a:rPr>
                          <m:t>,</m:t>
                        </m:r>
                        <m:r>
                          <a:rPr lang="en-US" b="0" i="1" smtClean="0">
                            <a:latin typeface="Cambria Math" panose="02040503050406030204" pitchFamily="18" charset="0"/>
                          </a:rPr>
                          <m:t> </m:t>
                        </m:r>
                        <m:r>
                          <a:rPr lang="en-US" b="1">
                            <a:latin typeface="Cambria Math" panose="02040503050406030204" pitchFamily="18" charset="0"/>
                          </a:rPr>
                          <m:t>𝐮</m:t>
                        </m:r>
                      </m:e>
                    </m:d>
                  </m:oMath>
                </a14:m>
                <a:endParaRPr lang="en-US" b="1" dirty="0"/>
              </a:p>
              <a:p>
                <a:endParaRPr lang="en-US" dirty="0"/>
              </a:p>
            </p:txBody>
          </p:sp>
        </mc:Choice>
        <mc:Fallback>
          <p:sp>
            <p:nvSpPr>
              <p:cNvPr id="3" name="Text Placeholder 2">
                <a:extLst>
                  <a:ext uri="{FF2B5EF4-FFF2-40B4-BE49-F238E27FC236}">
                    <a16:creationId xmlns:a16="http://schemas.microsoft.com/office/drawing/2014/main" id="{DEB8C4C4-F807-2909-997F-F1177105F2FF}"/>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429D05A-0817-6ECB-6284-417229620D1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D56ED5DD-D7CD-B6A4-4583-289E4CCB7079}"/>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38F1111F-115B-633E-6DDE-2D12FC51990F}"/>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DF243BCA-1AFC-EE1C-46B2-57FC1D86C999}"/>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883594CC-3136-1405-EC6D-06E0238D6242}"/>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2BA31973-1A8C-ED32-33A1-2C95AD6F3692}"/>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10" name="Straight Arrow Connector 9">
            <a:extLst>
              <a:ext uri="{FF2B5EF4-FFF2-40B4-BE49-F238E27FC236}">
                <a16:creationId xmlns:a16="http://schemas.microsoft.com/office/drawing/2014/main" id="{8CD756F0-FE59-E390-DD2A-ECDBB077E540}"/>
              </a:ext>
            </a:extLst>
          </p:cNvPr>
          <p:cNvCxnSpPr>
            <a:cxnSpLocks/>
            <a:endCxn id="4"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1" name="Straight Arrow Connector 10">
            <a:extLst>
              <a:ext uri="{FF2B5EF4-FFF2-40B4-BE49-F238E27FC236}">
                <a16:creationId xmlns:a16="http://schemas.microsoft.com/office/drawing/2014/main" id="{2A44BD3C-CD0B-7C22-F106-CFA2EE5B975D}"/>
              </a:ext>
            </a:extLst>
          </p:cNvPr>
          <p:cNvCxnSpPr>
            <a:cxnSpLocks/>
            <a:endCxn id="6"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2" name="Straight Arrow Connector 11">
            <a:extLst>
              <a:ext uri="{FF2B5EF4-FFF2-40B4-BE49-F238E27FC236}">
                <a16:creationId xmlns:a16="http://schemas.microsoft.com/office/drawing/2014/main" id="{320DF0F9-3C05-63C3-DC19-D3175C8F844C}"/>
              </a:ext>
            </a:extLst>
          </p:cNvPr>
          <p:cNvCxnSpPr>
            <a:cxnSpLocks/>
            <a:endCxn id="8"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3" name="Straight Arrow Connector 12">
            <a:extLst>
              <a:ext uri="{FF2B5EF4-FFF2-40B4-BE49-F238E27FC236}">
                <a16:creationId xmlns:a16="http://schemas.microsoft.com/office/drawing/2014/main" id="{7D2062E4-C65F-1D3C-FDA3-91B1BAA3FE04}"/>
              </a:ext>
            </a:extLst>
          </p:cNvPr>
          <p:cNvCxnSpPr>
            <a:cxnSpLocks/>
            <a:endCxn id="4"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4" name="Straight Arrow Connector 13">
            <a:extLst>
              <a:ext uri="{FF2B5EF4-FFF2-40B4-BE49-F238E27FC236}">
                <a16:creationId xmlns:a16="http://schemas.microsoft.com/office/drawing/2014/main" id="{E5A39781-3970-8306-7CEE-F94308A04DCA}"/>
              </a:ext>
            </a:extLst>
          </p:cNvPr>
          <p:cNvCxnSpPr>
            <a:cxnSpLocks/>
            <a:endCxn id="6"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5" name="Straight Arrow Connector 14">
            <a:extLst>
              <a:ext uri="{FF2B5EF4-FFF2-40B4-BE49-F238E27FC236}">
                <a16:creationId xmlns:a16="http://schemas.microsoft.com/office/drawing/2014/main" id="{9FAB225A-7D37-CE34-091B-2881295A3D55}"/>
              </a:ext>
            </a:extLst>
          </p:cNvPr>
          <p:cNvCxnSpPr>
            <a:cxnSpLocks/>
            <a:endCxn id="8"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788A47EF-D900-ABE0-B66C-4397D4626A30}"/>
              </a:ext>
            </a:extLst>
          </p:cNvPr>
          <p:cNvCxnSpPr>
            <a:cxnSpLocks/>
            <a:endCxn id="4"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7" name="Straight Arrow Connector 16">
            <a:extLst>
              <a:ext uri="{FF2B5EF4-FFF2-40B4-BE49-F238E27FC236}">
                <a16:creationId xmlns:a16="http://schemas.microsoft.com/office/drawing/2014/main" id="{D672A924-2052-16D4-677B-C7A4B0F76C09}"/>
              </a:ext>
            </a:extLst>
          </p:cNvPr>
          <p:cNvCxnSpPr>
            <a:cxnSpLocks/>
            <a:endCxn id="6"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8" name="Straight Arrow Connector 17">
            <a:extLst>
              <a:ext uri="{FF2B5EF4-FFF2-40B4-BE49-F238E27FC236}">
                <a16:creationId xmlns:a16="http://schemas.microsoft.com/office/drawing/2014/main" id="{D1EC5953-C52B-132D-9EE4-24A789514D8E}"/>
              </a:ext>
            </a:extLst>
          </p:cNvPr>
          <p:cNvCxnSpPr>
            <a:cxnSpLocks/>
            <a:endCxn id="8"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9" name="Straight Arrow Connector 18">
            <a:extLst>
              <a:ext uri="{FF2B5EF4-FFF2-40B4-BE49-F238E27FC236}">
                <a16:creationId xmlns:a16="http://schemas.microsoft.com/office/drawing/2014/main" id="{3E466AD0-3022-79DA-6089-B5E26876D016}"/>
              </a:ext>
            </a:extLst>
          </p:cNvPr>
          <p:cNvCxnSpPr>
            <a:cxnSpLocks/>
            <a:endCxn id="6"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E99F1BBA-A850-CEE5-8769-D758448A1318}"/>
              </a:ext>
            </a:extLst>
          </p:cNvPr>
          <p:cNvCxnSpPr>
            <a:cxnSpLocks/>
            <a:endCxn id="8"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BFA8D05E-B833-A8A9-AEF5-9DC972030243}"/>
              </a:ext>
            </a:extLst>
          </p:cNvPr>
          <p:cNvCxnSpPr>
            <a:cxnSpLocks/>
            <a:endCxn id="4"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22" name="Group 21">
            <a:extLst>
              <a:ext uri="{FF2B5EF4-FFF2-40B4-BE49-F238E27FC236}">
                <a16:creationId xmlns:a16="http://schemas.microsoft.com/office/drawing/2014/main" id="{9BE61414-8040-48AF-B4C8-B5B6A305184B}"/>
              </a:ext>
            </a:extLst>
          </p:cNvPr>
          <p:cNvGrpSpPr/>
          <p:nvPr/>
        </p:nvGrpSpPr>
        <p:grpSpPr>
          <a:xfrm>
            <a:off x="7700902" y="2871335"/>
            <a:ext cx="1042417" cy="803141"/>
            <a:chOff x="7700902" y="2871335"/>
            <a:chExt cx="1042417" cy="803141"/>
          </a:xfrm>
        </p:grpSpPr>
        <p:cxnSp>
          <p:nvCxnSpPr>
            <p:cNvPr id="23" name="Straight Arrow Connector 22">
              <a:extLst>
                <a:ext uri="{FF2B5EF4-FFF2-40B4-BE49-F238E27FC236}">
                  <a16:creationId xmlns:a16="http://schemas.microsoft.com/office/drawing/2014/main" id="{3E27A538-ADFB-DEAE-43A2-B1363822D9F5}"/>
                </a:ext>
              </a:extLst>
            </p:cNvPr>
            <p:cNvCxnSpPr>
              <a:cxnSpLocks/>
              <a:stCxn id="4"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42AEE10B-C7AF-1328-1A35-661E897B3210}"/>
                </a:ext>
              </a:extLst>
            </p:cNvPr>
            <p:cNvCxnSpPr>
              <a:cxnSpLocks/>
              <a:stCxn id="4"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555C8FDB-B1B6-D136-F7EA-8CE20655B777}"/>
                </a:ext>
              </a:extLst>
            </p:cNvPr>
            <p:cNvCxnSpPr>
              <a:cxnSpLocks/>
              <a:stCxn id="4"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93EF8986-4265-075E-60CF-1A6EEC351D7D}"/>
                </a:ext>
              </a:extLst>
            </p:cNvPr>
            <p:cNvCxnSpPr>
              <a:cxnSpLocks/>
              <a:stCxn id="6"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97F894DC-5559-F5CE-72AE-08CF6DB6BA59}"/>
                </a:ext>
              </a:extLst>
            </p:cNvPr>
            <p:cNvCxnSpPr>
              <a:cxnSpLocks/>
              <a:stCxn id="6"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CCF49EAE-E1B8-99BF-FB2C-04DA31A8508B}"/>
                </a:ext>
              </a:extLst>
            </p:cNvPr>
            <p:cNvCxnSpPr>
              <a:cxnSpLocks/>
              <a:stCxn id="8"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5F270809-4C91-F09C-21AD-C8352E736F1E}"/>
                </a:ext>
              </a:extLst>
            </p:cNvPr>
            <p:cNvCxnSpPr>
              <a:cxnSpLocks/>
              <a:stCxn id="8"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01F38D9F-C094-AC5D-8A2F-7C3795C1BE19}"/>
                </a:ext>
              </a:extLst>
            </p:cNvPr>
            <p:cNvCxnSpPr>
              <a:cxnSpLocks/>
              <a:stCxn id="6"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17E4250E-803B-1AB2-A25C-80883B3419C3}"/>
                </a:ext>
              </a:extLst>
            </p:cNvPr>
            <p:cNvCxnSpPr>
              <a:cxnSpLocks/>
              <a:stCxn id="8"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98B05DAE-E96A-241D-27E7-5B64D64433B3}"/>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2" name="TextBox 31">
                <a:extLst>
                  <a:ext uri="{FF2B5EF4-FFF2-40B4-BE49-F238E27FC236}">
                    <a16:creationId xmlns:a16="http://schemas.microsoft.com/office/drawing/2014/main" id="{98B05DAE-E96A-241D-27E7-5B64D64433B3}"/>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C868FB62-573E-21C7-6AE6-A418A590F91B}"/>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4" name="Curved Connector 33">
            <a:extLst>
              <a:ext uri="{FF2B5EF4-FFF2-40B4-BE49-F238E27FC236}">
                <a16:creationId xmlns:a16="http://schemas.microsoft.com/office/drawing/2014/main" id="{2605ACEB-DEFF-A631-6C0A-306B1AA61128}"/>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5" name="Oval 34">
            <a:extLst>
              <a:ext uri="{FF2B5EF4-FFF2-40B4-BE49-F238E27FC236}">
                <a16:creationId xmlns:a16="http://schemas.microsoft.com/office/drawing/2014/main" id="{43035801-583D-21D4-82EA-0BA40624D520}"/>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6" name="Curved Connector 35">
            <a:extLst>
              <a:ext uri="{FF2B5EF4-FFF2-40B4-BE49-F238E27FC236}">
                <a16:creationId xmlns:a16="http://schemas.microsoft.com/office/drawing/2014/main" id="{06CC993B-193F-726E-B52E-D2408FE8015D}"/>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7" name="Oval 36">
            <a:extLst>
              <a:ext uri="{FF2B5EF4-FFF2-40B4-BE49-F238E27FC236}">
                <a16:creationId xmlns:a16="http://schemas.microsoft.com/office/drawing/2014/main" id="{E6249714-4311-FC82-054C-9CD1D50E67F7}"/>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8" name="Curved Connector 37">
            <a:extLst>
              <a:ext uri="{FF2B5EF4-FFF2-40B4-BE49-F238E27FC236}">
                <a16:creationId xmlns:a16="http://schemas.microsoft.com/office/drawing/2014/main" id="{DE5A3723-7DAC-9075-EC70-64704F719E27}"/>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9" name="Oval 38">
            <a:extLst>
              <a:ext uri="{FF2B5EF4-FFF2-40B4-BE49-F238E27FC236}">
                <a16:creationId xmlns:a16="http://schemas.microsoft.com/office/drawing/2014/main" id="{010AA2AD-4115-15F1-3291-73A7B09DC8A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40" name="Straight Arrow Connector 39">
            <a:extLst>
              <a:ext uri="{FF2B5EF4-FFF2-40B4-BE49-F238E27FC236}">
                <a16:creationId xmlns:a16="http://schemas.microsoft.com/office/drawing/2014/main" id="{4EAAA5F1-47E2-D58A-7CC8-FE9B6B2F50C1}"/>
              </a:ext>
            </a:extLst>
          </p:cNvPr>
          <p:cNvCxnSpPr>
            <a:endCxn id="33"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E56BCD52-ED8B-83A6-2991-A0AFDEA116B4}"/>
              </a:ext>
            </a:extLst>
          </p:cNvPr>
          <p:cNvCxnSpPr>
            <a:endCxn id="35"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BDA48681-AC57-3EAD-4925-E83540B0C2A4}"/>
              </a:ext>
            </a:extLst>
          </p:cNvPr>
          <p:cNvCxnSpPr>
            <a:endCxn id="37"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6EC25B15-EBB4-CE11-1312-3852D9DA1CA9}"/>
              </a:ext>
            </a:extLst>
          </p:cNvPr>
          <p:cNvCxnSpPr>
            <a:endCxn id="33"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3DB21D8D-2544-08E6-0610-87473E59B7A5}"/>
              </a:ext>
            </a:extLst>
          </p:cNvPr>
          <p:cNvCxnSpPr>
            <a:endCxn id="35"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410CF19B-943B-2439-B006-343BD5FB5116}"/>
              </a:ext>
            </a:extLst>
          </p:cNvPr>
          <p:cNvCxnSpPr>
            <a:cxnSpLocks/>
            <a:endCxn id="37"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AFD480D3-6ECD-5A00-A293-001FBCECE83A}"/>
              </a:ext>
            </a:extLst>
          </p:cNvPr>
          <p:cNvCxnSpPr>
            <a:endCxn id="33"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7" name="Straight Arrow Connector 46">
            <a:extLst>
              <a:ext uri="{FF2B5EF4-FFF2-40B4-BE49-F238E27FC236}">
                <a16:creationId xmlns:a16="http://schemas.microsoft.com/office/drawing/2014/main" id="{D9759B6D-1D3C-232D-1367-9BF6CE55DA96}"/>
              </a:ext>
            </a:extLst>
          </p:cNvPr>
          <p:cNvCxnSpPr>
            <a:cxnSpLocks/>
            <a:stCxn id="37" idx="6"/>
            <a:endCxn id="39"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8" name="Straight Arrow Connector 47">
            <a:extLst>
              <a:ext uri="{FF2B5EF4-FFF2-40B4-BE49-F238E27FC236}">
                <a16:creationId xmlns:a16="http://schemas.microsoft.com/office/drawing/2014/main" id="{EDBC2D00-5E29-B411-13BD-E1E12CBF9326}"/>
              </a:ext>
            </a:extLst>
          </p:cNvPr>
          <p:cNvCxnSpPr>
            <a:stCxn id="35" idx="6"/>
            <a:endCxn id="39"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9" name="Straight Arrow Connector 48">
            <a:extLst>
              <a:ext uri="{FF2B5EF4-FFF2-40B4-BE49-F238E27FC236}">
                <a16:creationId xmlns:a16="http://schemas.microsoft.com/office/drawing/2014/main" id="{95346FE1-22A1-A867-6EAC-B85B031B44E3}"/>
              </a:ext>
            </a:extLst>
          </p:cNvPr>
          <p:cNvCxnSpPr>
            <a:stCxn id="33" idx="6"/>
            <a:endCxn id="39"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50" name="Straight Arrow Connector 49">
            <a:extLst>
              <a:ext uri="{FF2B5EF4-FFF2-40B4-BE49-F238E27FC236}">
                <a16:creationId xmlns:a16="http://schemas.microsoft.com/office/drawing/2014/main" id="{6190D92D-46DB-92FD-D7D7-11665506D83D}"/>
              </a:ext>
            </a:extLst>
          </p:cNvPr>
          <p:cNvCxnSpPr>
            <a:cxnSpLocks/>
            <a:stCxn id="39"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51" name="Straight Arrow Connector 50">
            <a:extLst>
              <a:ext uri="{FF2B5EF4-FFF2-40B4-BE49-F238E27FC236}">
                <a16:creationId xmlns:a16="http://schemas.microsoft.com/office/drawing/2014/main" id="{78ECAE5F-EA73-81AC-4DE7-2515FF6A6763}"/>
              </a:ext>
            </a:extLst>
          </p:cNvPr>
          <p:cNvCxnSpPr>
            <a:cxnSpLocks/>
            <a:endCxn id="37"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52" name="Straight Arrow Connector 51">
            <a:extLst>
              <a:ext uri="{FF2B5EF4-FFF2-40B4-BE49-F238E27FC236}">
                <a16:creationId xmlns:a16="http://schemas.microsoft.com/office/drawing/2014/main" id="{2B87C8CB-B466-8A9F-8754-8F30439B63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68EBCE92-7BE1-755E-381A-F9C0A7A63193}"/>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3" name="TextBox 52">
                <a:extLst>
                  <a:ext uri="{FF2B5EF4-FFF2-40B4-BE49-F238E27FC236}">
                    <a16:creationId xmlns:a16="http://schemas.microsoft.com/office/drawing/2014/main" id="{68EBCE92-7BE1-755E-381A-F9C0A7A63193}"/>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F773133-F29B-3335-457F-9F76110C46D6}"/>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F773133-F29B-3335-457F-9F76110C46D6}"/>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2FF741F-45B9-27D2-A910-6C1922C85CBA}"/>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5" name="TextBox 54">
                <a:extLst>
                  <a:ext uri="{FF2B5EF4-FFF2-40B4-BE49-F238E27FC236}">
                    <a16:creationId xmlns:a16="http://schemas.microsoft.com/office/drawing/2014/main" id="{A2FF741F-45B9-27D2-A910-6C1922C85CBA}"/>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51A24F65-663E-D448-28B6-79B57E7F25DA}"/>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6" name="TextBox 55">
                <a:extLst>
                  <a:ext uri="{FF2B5EF4-FFF2-40B4-BE49-F238E27FC236}">
                    <a16:creationId xmlns:a16="http://schemas.microsoft.com/office/drawing/2014/main" id="{51A24F65-663E-D448-28B6-79B57E7F25DA}"/>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31BE8D5D-E4D2-000A-2F8C-697C9D3A3385}"/>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7" name="TextBox 56">
                <a:extLst>
                  <a:ext uri="{FF2B5EF4-FFF2-40B4-BE49-F238E27FC236}">
                    <a16:creationId xmlns:a16="http://schemas.microsoft.com/office/drawing/2014/main" id="{31BE8D5D-E4D2-000A-2F8C-697C9D3A3385}"/>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FE03C0D-5C9A-4B06-C30C-08738BD7D6AB}"/>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8" name="TextBox 57">
                <a:extLst>
                  <a:ext uri="{FF2B5EF4-FFF2-40B4-BE49-F238E27FC236}">
                    <a16:creationId xmlns:a16="http://schemas.microsoft.com/office/drawing/2014/main" id="{9FE03C0D-5C9A-4B06-C30C-08738BD7D6AB}"/>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BB583DC3-C71B-F74B-8842-C31D239D3315}"/>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9" name="TextBox 58">
                <a:extLst>
                  <a:ext uri="{FF2B5EF4-FFF2-40B4-BE49-F238E27FC236}">
                    <a16:creationId xmlns:a16="http://schemas.microsoft.com/office/drawing/2014/main" id="{BB583DC3-C71B-F74B-8842-C31D239D3315}"/>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3D9A42DF-4C60-217E-B534-E6C7AB119BA4}"/>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60" name="TextBox 59">
                <a:extLst>
                  <a:ext uri="{FF2B5EF4-FFF2-40B4-BE49-F238E27FC236}">
                    <a16:creationId xmlns:a16="http://schemas.microsoft.com/office/drawing/2014/main" id="{3D9A42DF-4C60-217E-B534-E6C7AB119BA4}"/>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sp>
        <p:nvSpPr>
          <p:cNvPr id="61" name="Rounded Rectangle 60">
            <a:extLst>
              <a:ext uri="{FF2B5EF4-FFF2-40B4-BE49-F238E27FC236}">
                <a16:creationId xmlns:a16="http://schemas.microsoft.com/office/drawing/2014/main" id="{3CE3D2B8-40F7-462E-95BD-253794D9099D}"/>
              </a:ext>
            </a:extLst>
          </p:cNvPr>
          <p:cNvSpPr/>
          <p:nvPr/>
        </p:nvSpPr>
        <p:spPr>
          <a:xfrm>
            <a:off x="581250" y="1835650"/>
            <a:ext cx="5672968" cy="1847385"/>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815AFB8E-CA0E-2DB4-A4A2-68579F0757C7}"/>
                  </a:ext>
                </a:extLst>
              </p:cNvPr>
              <p:cNvSpPr txBox="1"/>
              <p:nvPr/>
            </p:nvSpPr>
            <p:spPr>
              <a:xfrm>
                <a:off x="775149" y="1855043"/>
                <a:ext cx="6056980" cy="1732975"/>
              </a:xfrm>
              <a:prstGeom prst="rect">
                <a:avLst/>
              </a:prstGeom>
              <a:noFill/>
            </p:spPr>
            <p:txBody>
              <a:bodyPr wrap="square">
                <a:spAutoFit/>
              </a:bodyPr>
              <a:lstStyle/>
              <a:p>
                <a:pPr>
                  <a:lnSpc>
                    <a:spcPct val="150000"/>
                  </a:lnSpc>
                </a:pPr>
                <a14:m>
                  <m:oMath xmlns:m="http://schemas.openxmlformats.org/officeDocument/2006/math">
                    <m:r>
                      <a:rPr lang="en-US" sz="1800" smtClean="0">
                        <a:latin typeface="Cambria Math" panose="02040503050406030204" pitchFamily="18" charset="0"/>
                      </a:rPr>
                      <m:t>𝐱</m:t>
                    </m:r>
                    <m:r>
                      <a:rPr lang="en-US" sz="1800"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𝐡</m:t>
                        </m:r>
                      </m:e>
                      <m:sub>
                        <m:r>
                          <a:rPr lang="en-US" sz="1800">
                            <a:latin typeface="Cambria Math" panose="02040503050406030204" pitchFamily="18" charset="0"/>
                          </a:rPr>
                          <m:t>0</m:t>
                        </m:r>
                      </m:sub>
                    </m:sSub>
                    <m:r>
                      <a:rPr lang="en-US" sz="180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sSub>
                          <m:sSubPr>
                            <m:ctrlPr>
                              <a:rPr lang="en-US" sz="1800" i="1" smtClean="0">
                                <a:latin typeface="Cambria Math" panose="02040503050406030204" pitchFamily="18" charset="0"/>
                                <a:ea typeface="Cambria Math" panose="02040503050406030204" pitchFamily="18" charset="0"/>
                              </a:rPr>
                            </m:ctrlPr>
                          </m:sSubPr>
                          <m:e>
                            <m:r>
                              <a:rPr lang="en-US" sz="1800" smtClean="0">
                                <a:latin typeface="Cambria Math" panose="02040503050406030204" pitchFamily="18" charset="0"/>
                                <a:ea typeface="Cambria Math" panose="02040503050406030204" pitchFamily="18" charset="0"/>
                              </a:rPr>
                              <m:t>𝑑</m:t>
                            </m:r>
                          </m:e>
                          <m:sub>
                            <m:r>
                              <a:rPr lang="en-US" sz="1800" smtClean="0">
                                <a:latin typeface="Cambria Math" panose="02040503050406030204" pitchFamily="18" charset="0"/>
                                <a:ea typeface="Cambria Math" panose="02040503050406030204" pitchFamily="18" charset="0"/>
                              </a:rPr>
                              <m:t>0</m:t>
                            </m:r>
                          </m:sub>
                        </m:sSub>
                      </m:sup>
                    </m:sSup>
                  </m:oMath>
                </a14:m>
                <a:r>
                  <a:rPr lang="en-US" sz="1800">
                    <a:latin typeface="Corbel" panose="020B0503020204020204" pitchFamily="34" charset="0"/>
                    <a:ea typeface="Tahoma" panose="020B0604030504040204" pitchFamily="34" charset="0"/>
                    <a:cs typeface="Tahoma" panose="020B0604030504040204" pitchFamily="34" charset="0"/>
                  </a:rPr>
                  <a:t>  (input)</a:t>
                </a:r>
                <a:endParaRPr lang="en-US" sz="1800">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𝐡</m:t>
                        </m:r>
                      </m:e>
                      <m:sub>
                        <m:r>
                          <a:rPr lang="en-US" sz="1800" smtClean="0">
                            <a:latin typeface="Cambria Math" panose="02040503050406030204" pitchFamily="18" charset="0"/>
                          </a:rPr>
                          <m:t>𝑖</m:t>
                        </m:r>
                        <m:r>
                          <a:rPr lang="en-US" sz="1800" smtClean="0">
                            <a:latin typeface="Cambria Math" panose="02040503050406030204" pitchFamily="18" charset="0"/>
                          </a:rPr>
                          <m:t>+1</m:t>
                        </m:r>
                      </m:sub>
                    </m:sSub>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𝑓</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𝐖</m:t>
                        </m:r>
                      </m:e>
                      <m:sub>
                        <m:r>
                          <a:rPr lang="en-US" sz="1800" smtClean="0">
                            <a:latin typeface="Cambria Math" panose="02040503050406030204" pitchFamily="18" charset="0"/>
                          </a:rPr>
                          <m:t>𝑖</m:t>
                        </m:r>
                      </m:sub>
                    </m:sSub>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𝐡</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sSub>
                          <m:sSubPr>
                            <m:ctrlPr>
                              <a:rPr lang="en-US" sz="1800" i="1" smtClean="0">
                                <a:latin typeface="Cambria Math" panose="02040503050406030204" pitchFamily="18" charset="0"/>
                                <a:ea typeface="Cambria Math" panose="02040503050406030204" pitchFamily="18" charset="0"/>
                              </a:rPr>
                            </m:ctrlPr>
                          </m:sSubPr>
                          <m:e>
                            <m:r>
                              <a:rPr lang="en-US" sz="1800" smtClean="0">
                                <a:latin typeface="Cambria Math" panose="02040503050406030204" pitchFamily="18" charset="0"/>
                                <a:ea typeface="Cambria Math" panose="02040503050406030204" pitchFamily="18" charset="0"/>
                              </a:rPr>
                              <m:t>𝑑</m:t>
                            </m:r>
                          </m:e>
                          <m:sub>
                            <m:r>
                              <a:rPr lang="en-US" sz="1800" smtClean="0">
                                <a:latin typeface="Cambria Math" panose="02040503050406030204" pitchFamily="18" charset="0"/>
                                <a:ea typeface="Cambria Math" panose="02040503050406030204" pitchFamily="18" charset="0"/>
                              </a:rPr>
                              <m:t>𝑖</m:t>
                            </m:r>
                          </m:sub>
                        </m:sSub>
                      </m:sup>
                    </m:sSup>
                  </m:oMath>
                </a14:m>
                <a:r>
                  <a:rPr lang="en-US" sz="1800">
                    <a:latin typeface="Corbel" panose="020B0503020204020204" pitchFamily="34" charset="0"/>
                    <a:ea typeface="Tahoma" panose="020B0604030504040204" pitchFamily="34" charset="0"/>
                    <a:cs typeface="Tahoma" panose="020B0604030504040204" pitchFamily="34" charset="0"/>
                  </a:rPr>
                  <a:t> (hidden layer </a:t>
                </a:r>
                <a14:m>
                  <m:oMath xmlns:m="http://schemas.openxmlformats.org/officeDocument/2006/math">
                    <m:r>
                      <a:rPr lang="en-US" sz="1800">
                        <a:latin typeface="Cambria Math" panose="02040503050406030204" pitchFamily="18" charset="0"/>
                      </a:rPr>
                      <m:t>𝑖</m:t>
                    </m:r>
                  </m:oMath>
                </a14:m>
                <a:r>
                  <a:rPr lang="en-US" sz="1800">
                    <a:latin typeface="Corbel" panose="020B0503020204020204" pitchFamily="34" charset="0"/>
                    <a:ea typeface="Tahoma" panose="020B0604030504040204" pitchFamily="34" charset="0"/>
                    <a:cs typeface="Tahoma" panose="020B0604030504040204" pitchFamily="34" charset="0"/>
                  </a:rPr>
                  <a:t> , </a:t>
                </a:r>
                <a14:m>
                  <m:oMath xmlns:m="http://schemas.openxmlformats.org/officeDocument/2006/math">
                    <m:r>
                      <a:rPr lang="en-US" sz="1800" smtClean="0">
                        <a:latin typeface="Cambria Math" panose="02040503050406030204" pitchFamily="18" charset="0"/>
                      </a:rPr>
                      <m:t>0</m:t>
                    </m:r>
                    <m:r>
                      <a:rPr lang="en-US" sz="1800">
                        <a:latin typeface="Cambria Math" panose="02040503050406030204" pitchFamily="18" charset="0"/>
                      </a:rPr>
                      <m:t>≤</m:t>
                    </m:r>
                    <m:r>
                      <a:rPr lang="en-US" sz="1800">
                        <a:latin typeface="Cambria Math" panose="02040503050406030204" pitchFamily="18" charset="0"/>
                      </a:rPr>
                      <m:t>𝑖</m:t>
                    </m:r>
                    <m:r>
                      <a:rPr lang="en-US" sz="1800">
                        <a:latin typeface="Cambria Math" panose="02040503050406030204" pitchFamily="18" charset="0"/>
                      </a:rPr>
                      <m:t>≤</m:t>
                    </m:r>
                    <m:r>
                      <a:rPr lang="en-US" sz="1800">
                        <a:latin typeface="Cambria Math" panose="02040503050406030204" pitchFamily="18" charset="0"/>
                      </a:rPr>
                      <m:t>𝐿</m:t>
                    </m:r>
                    <m:r>
                      <a:rPr lang="en-US" sz="1800" smtClean="0">
                        <a:latin typeface="Cambria Math" panose="02040503050406030204" pitchFamily="18" charset="0"/>
                      </a:rPr>
                      <m:t>−1</m:t>
                    </m:r>
                  </m:oMath>
                </a14:m>
                <a:r>
                  <a:rPr lang="en-US" sz="1800">
                    <a:latin typeface="Corbel" panose="020B0503020204020204" pitchFamily="34" charset="0"/>
                    <a:ea typeface="Tahoma" panose="020B0604030504040204" pitchFamily="34" charset="0"/>
                    <a:cs typeface="Tahoma" panose="020B0604030504040204" pitchFamily="34" charset="0"/>
                  </a:rPr>
                  <a:t>)</a:t>
                </a:r>
              </a:p>
              <a:p>
                <a:pPr>
                  <a:lnSpc>
                    <a:spcPct val="150000"/>
                  </a:lnSpc>
                </a:pPr>
                <a14:m>
                  <m:oMath xmlns:m="http://schemas.openxmlformats.org/officeDocument/2006/math">
                    <m:r>
                      <a:rPr lang="en-US" sz="1800" smtClean="0">
                        <a:latin typeface="Cambria Math" panose="02040503050406030204" pitchFamily="18" charset="0"/>
                      </a:rPr>
                      <m:t>𝑦</m:t>
                    </m:r>
                    <m:r>
                      <a:rPr lang="en-US" sz="1800" smtClean="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𝐮</m:t>
                        </m:r>
                      </m:e>
                      <m:sup>
                        <m:r>
                          <m:rPr>
                            <m:sty m:val="p"/>
                          </m:rPr>
                          <a:rPr lang="en-US" sz="1800">
                            <a:latin typeface="Cambria Math" panose="02040503050406030204" pitchFamily="18" charset="0"/>
                          </a:rPr>
                          <m:t>T</m:t>
                        </m:r>
                      </m:sup>
                    </m:sSup>
                    <m:sSub>
                      <m:sSubPr>
                        <m:ctrlPr>
                          <a:rPr lang="en-US" sz="1800" i="1">
                            <a:latin typeface="Cambria Math" panose="02040503050406030204" pitchFamily="18" charset="0"/>
                          </a:rPr>
                        </m:ctrlPr>
                      </m:sSubPr>
                      <m:e>
                        <m:r>
                          <a:rPr lang="en-US" sz="1800">
                            <a:latin typeface="Cambria Math" panose="02040503050406030204" pitchFamily="18" charset="0"/>
                          </a:rPr>
                          <m:t>𝐡</m:t>
                        </m:r>
                      </m:e>
                      <m:sub>
                        <m:r>
                          <a:rPr lang="en-US" sz="1800" smtClean="0">
                            <a:latin typeface="Cambria Math" panose="02040503050406030204" pitchFamily="18" charset="0"/>
                          </a:rPr>
                          <m:t>𝐿</m:t>
                        </m:r>
                      </m:sub>
                    </m:sSub>
                    <m:r>
                      <a:rPr lang="en-US" sz="1800" smtClean="0">
                        <a:latin typeface="Cambria Math" panose="02040503050406030204" pitchFamily="18" charset="0"/>
                      </a:rPr>
                      <m:t>∈</m:t>
                    </m:r>
                    <m:r>
                      <a:rPr lang="en-US" sz="1800">
                        <a:latin typeface="Cambria Math" panose="02040503050406030204" pitchFamily="18" charset="0"/>
                        <a:ea typeface="Cambria Math" panose="02040503050406030204" pitchFamily="18" charset="0"/>
                      </a:rPr>
                      <m:t>ℝ</m:t>
                    </m:r>
                  </m:oMath>
                </a14:m>
                <a:r>
                  <a:rPr lang="en-US" sz="1800">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sz="1800" smtClean="0">
                        <a:latin typeface="Cambria Math" panose="02040503050406030204" pitchFamily="18" charset="0"/>
                        <a:ea typeface="Cambria Math" panose="02040503050406030204" pitchFamily="18" charset="0"/>
                      </a:rPr>
                      <m:t>ℒ</m:t>
                    </m:r>
                    <m:r>
                      <a:rPr lang="en-US" sz="1800">
                        <a:latin typeface="Cambria Math" panose="02040503050406030204" pitchFamily="18" charset="0"/>
                      </a:rPr>
                      <m:t>=ℓ(</m:t>
                    </m:r>
                    <m:r>
                      <a:rPr lang="en-US" sz="1800">
                        <a:latin typeface="Cambria Math" panose="02040503050406030204" pitchFamily="18" charset="0"/>
                      </a:rPr>
                      <m:t>𝑦</m:t>
                    </m:r>
                    <m:r>
                      <a:rPr lang="en-US" sz="1800" smtClean="0">
                        <a:latin typeface="Cambria Math" panose="02040503050406030204" pitchFamily="18" charset="0"/>
                      </a:rPr>
                      <m:t>,</m:t>
                    </m:r>
                    <m:sSup>
                      <m:sSupPr>
                        <m:ctrlPr>
                          <a:rPr lang="en-US" sz="1800" i="1" smtClean="0">
                            <a:latin typeface="Cambria Math" panose="02040503050406030204" pitchFamily="18" charset="0"/>
                          </a:rPr>
                        </m:ctrlPr>
                      </m:sSupPr>
                      <m:e>
                        <m:r>
                          <a:rPr lang="en-US" sz="1800">
                            <a:latin typeface="Cambria Math" panose="02040503050406030204" pitchFamily="18" charset="0"/>
                          </a:rPr>
                          <m:t>𝑦</m:t>
                        </m:r>
                      </m:e>
                      <m:sup>
                        <m:r>
                          <a:rPr lang="en-US" sz="1800" smtClean="0">
                            <a:latin typeface="Cambria Math" panose="02040503050406030204" pitchFamily="18" charset="0"/>
                          </a:rPr>
                          <m:t>∗</m:t>
                        </m:r>
                      </m:sup>
                    </m:sSup>
                    <m:r>
                      <a:rPr lang="en-US" sz="1800">
                        <a:latin typeface="Cambria Math" panose="02040503050406030204" pitchFamily="18" charset="0"/>
                      </a:rPr>
                      <m:t>)∈</m:t>
                    </m:r>
                    <m:r>
                      <a:rPr lang="en-US" sz="1800">
                        <a:latin typeface="Cambria Math" panose="02040503050406030204" pitchFamily="18" charset="0"/>
                        <a:ea typeface="Cambria Math" panose="02040503050406030204" pitchFamily="18" charset="0"/>
                      </a:rPr>
                      <m:t>ℝ</m:t>
                    </m:r>
                  </m:oMath>
                </a14:m>
                <a:r>
                  <a:rPr lang="en-US" sz="1800">
                    <a:latin typeface="Corbel" panose="020B0503020204020204" pitchFamily="34" charset="0"/>
                    <a:ea typeface="Tahoma" panose="020B0604030504040204" pitchFamily="34" charset="0"/>
                    <a:cs typeface="Tahoma" panose="020B0604030504040204" pitchFamily="34" charset="0"/>
                  </a:rPr>
                  <a:t>    (loss)</a:t>
                </a:r>
              </a:p>
            </p:txBody>
          </p:sp>
        </mc:Choice>
        <mc:Fallback>
          <p:sp>
            <p:nvSpPr>
              <p:cNvPr id="62" name="TextBox 61">
                <a:extLst>
                  <a:ext uri="{FF2B5EF4-FFF2-40B4-BE49-F238E27FC236}">
                    <a16:creationId xmlns:a16="http://schemas.microsoft.com/office/drawing/2014/main" id="{815AFB8E-CA0E-2DB4-A4A2-68579F0757C7}"/>
                  </a:ext>
                </a:extLst>
              </p:cNvPr>
              <p:cNvSpPr txBox="1">
                <a:spLocks noRot="1" noChangeAspect="1" noMove="1" noResize="1" noEditPoints="1" noAdjustHandles="1" noChangeArrowheads="1" noChangeShapeType="1" noTextEdit="1"/>
              </p:cNvSpPr>
              <p:nvPr/>
            </p:nvSpPr>
            <p:spPr>
              <a:xfrm>
                <a:off x="775149" y="1855043"/>
                <a:ext cx="6056980" cy="1732975"/>
              </a:xfrm>
              <a:prstGeom prst="rect">
                <a:avLst/>
              </a:prstGeom>
              <a:blipFill>
                <a:blip r:embed="rId13"/>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9422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xEl>
                                              <p:pRg st="0" end="0"/>
                                            </p:txEl>
                                          </p:spTgt>
                                        </p:tgtEl>
                                        <p:attrNameLst>
                                          <p:attrName>style.visibility</p:attrName>
                                        </p:attrNameLst>
                                      </p:cBhvr>
                                      <p:to>
                                        <p:strVal val="visible"/>
                                      </p:to>
                                    </p:set>
                                    <p:animEffect transition="in" filter="fade">
                                      <p:cBhvr>
                                        <p:cTn id="12" dur="500"/>
                                        <p:tgtEl>
                                          <p:spTgt spid="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xEl>
                                              <p:pRg st="1" end="1"/>
                                            </p:txEl>
                                          </p:spTgt>
                                        </p:tgtEl>
                                        <p:attrNameLst>
                                          <p:attrName>style.visibility</p:attrName>
                                        </p:attrNameLst>
                                      </p:cBhvr>
                                      <p:to>
                                        <p:strVal val="visible"/>
                                      </p:to>
                                    </p:set>
                                    <p:animEffect transition="in" filter="fade">
                                      <p:cBhvr>
                                        <p:cTn id="17" dur="500"/>
                                        <p:tgtEl>
                                          <p:spTgt spid="6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xEl>
                                              <p:pRg st="2" end="2"/>
                                            </p:txEl>
                                          </p:spTgt>
                                        </p:tgtEl>
                                        <p:attrNameLst>
                                          <p:attrName>style.visibility</p:attrName>
                                        </p:attrNameLst>
                                      </p:cBhvr>
                                      <p:to>
                                        <p:strVal val="visible"/>
                                      </p:to>
                                    </p:set>
                                    <p:animEffect transition="in" filter="fade">
                                      <p:cBhvr>
                                        <p:cTn id="22" dur="500"/>
                                        <p:tgtEl>
                                          <p:spTgt spid="6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
                                            <p:txEl>
                                              <p:pRg st="3" end="3"/>
                                            </p:txEl>
                                          </p:spTgt>
                                        </p:tgtEl>
                                        <p:attrNameLst>
                                          <p:attrName>style.visibility</p:attrName>
                                        </p:attrNameLst>
                                      </p:cBhvr>
                                      <p:to>
                                        <p:strVal val="visible"/>
                                      </p:to>
                                    </p:set>
                                    <p:animEffect transition="in" filter="fade">
                                      <p:cBhvr>
                                        <p:cTn id="27" dur="500"/>
                                        <p:tgtEl>
                                          <p:spTgt spid="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Forward Step</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9F0534F-9659-11B4-43B7-624B69AF4475}"/>
                  </a:ext>
                </a:extLst>
              </p:cNvPr>
              <p:cNvSpPr>
                <a:spLocks noGrp="1"/>
              </p:cNvSpPr>
              <p:nvPr>
                <p:ph idx="4294967295"/>
              </p:nvPr>
            </p:nvSpPr>
            <p:spPr>
              <a:xfrm>
                <a:off x="353801" y="1152525"/>
                <a:ext cx="6124575" cy="3416300"/>
              </a:xfrm>
            </p:spPr>
            <p:txBody>
              <a:bodyPr/>
              <a:lstStyle/>
              <a:p>
                <a:r>
                  <a:rPr lang="en-US" sz="1800" dirty="0"/>
                  <a:t>Given some [initial] values for the parameters, we</a:t>
                </a:r>
                <a:br>
                  <a:rPr lang="en-US" sz="1800" dirty="0"/>
                </a:br>
                <a:r>
                  <a:rPr lang="en-US" sz="1800" dirty="0"/>
                  <a:t>can compute </a:t>
                </a:r>
                <a:r>
                  <a:rPr lang="en-US" sz="1800" dirty="0">
                    <a:solidFill>
                      <a:srgbClr val="C00000"/>
                    </a:solidFill>
                  </a:rPr>
                  <a:t>the forward pass</a:t>
                </a:r>
                <a:r>
                  <a:rPr lang="en-US" sz="1800" dirty="0"/>
                  <a:t>, layer by layer.</a:t>
                </a:r>
              </a:p>
              <a:p>
                <a:endParaRPr lang="en-US" sz="1800" dirty="0"/>
              </a:p>
              <a:p>
                <a:r>
                  <a:rPr lang="en-US" sz="1800" dirty="0"/>
                  <a:t>Forward pass is basically </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𝐿</m:t>
                    </m:r>
                  </m:oMath>
                </a14:m>
                <a:r>
                  <a:rPr lang="en-US" sz="1800" dirty="0"/>
                  <a:t> </a:t>
                </a:r>
                <a:r>
                  <a:rPr lang="en-US" sz="1800" dirty="0">
                    <a:solidFill>
                      <a:srgbClr val="C00000"/>
                    </a:solidFill>
                  </a:rPr>
                  <a:t>matrix multiplications</a:t>
                </a:r>
                <a:r>
                  <a:rPr lang="en-US" sz="1800" dirty="0"/>
                  <a:t>, each followed by an activation function. </a:t>
                </a:r>
              </a:p>
              <a:p>
                <a:endParaRPr lang="en-US" sz="1800" dirty="0"/>
              </a:p>
              <a:p>
                <a:r>
                  <a:rPr lang="en-US" sz="1800" dirty="0"/>
                  <a:t>Matrix multiplication can be done efficiently with GPUs. </a:t>
                </a:r>
              </a:p>
              <a:p>
                <a:pPr lvl="1"/>
                <a:r>
                  <a:rPr lang="en-US" dirty="0"/>
                  <a:t>Therefore, </a:t>
                </a:r>
                <a:r>
                  <a:rPr lang="en-US" dirty="0">
                    <a:solidFill>
                      <a:srgbClr val="C00000"/>
                    </a:solidFill>
                  </a:rPr>
                  <a:t>forward pass is somewhat fast</a:t>
                </a:r>
                <a:r>
                  <a:rPr lang="en-US" dirty="0"/>
                  <a:t>. </a:t>
                </a:r>
                <a:br>
                  <a:rPr lang="en-US" dirty="0"/>
                </a:br>
                <a:endParaRPr lang="en-US" dirty="0"/>
              </a:p>
              <a:p>
                <a:r>
                  <a:rPr lang="en-US" sz="1800" dirty="0"/>
                  <a:t>Complexity of forward pass is ….</a:t>
                </a:r>
              </a:p>
            </p:txBody>
          </p:sp>
        </mc:Choice>
        <mc:Fallback>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idx="4294967295"/>
              </p:nvPr>
            </p:nvSpPr>
            <p:spPr>
              <a:xfrm>
                <a:off x="353801" y="1152525"/>
                <a:ext cx="6124575" cy="3416300"/>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2258C77F-1D02-3CE9-5FC5-5E6BD2B89B24}"/>
              </a:ext>
            </a:extLst>
          </p:cNvPr>
          <p:cNvCxnSpPr>
            <a:cxnSpLocks/>
          </p:cNvCxnSpPr>
          <p:nvPr/>
        </p:nvCxnSpPr>
        <p:spPr>
          <a:xfrm flipV="1">
            <a:off x="6766529" y="1241402"/>
            <a:ext cx="0" cy="3549620"/>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3C32E22-40BD-6520-6CD6-0B94905111EF}"/>
                  </a:ext>
                </a:extLst>
              </p:cNvPr>
              <p:cNvSpPr txBox="1"/>
              <p:nvPr/>
            </p:nvSpPr>
            <p:spPr>
              <a:xfrm>
                <a:off x="3968366" y="3902098"/>
                <a:ext cx="3017517" cy="369332"/>
              </a:xfrm>
              <a:prstGeom prst="rect">
                <a:avLst/>
              </a:prstGeom>
              <a:noFill/>
            </p:spPr>
            <p:txBody>
              <a:bodyPr wrap="square">
                <a:spAutoFit/>
              </a:bodyPr>
              <a:lstStyle/>
              <a:p>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linear of depth </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𝑂</m:t>
                    </m:r>
                    <m:d>
                      <m:dPr>
                        <m:ctrlPr>
                          <a:rPr lang="en-US" sz="1800" i="1">
                            <a:solidFill>
                              <a:srgbClr val="C00000"/>
                            </a:solidFill>
                            <a:latin typeface="Cambria Math" panose="02040503050406030204" pitchFamily="18" charset="0"/>
                            <a:ea typeface="Cambria Math" panose="02040503050406030204" pitchFamily="18" charset="0"/>
                          </a:rPr>
                        </m:ctrlPr>
                      </m:dPr>
                      <m:e>
                        <m:r>
                          <a:rPr lang="en-US" sz="1800" i="1">
                            <a:solidFill>
                              <a:srgbClr val="C00000"/>
                            </a:solidFill>
                            <a:latin typeface="Cambria Math" panose="02040503050406030204" pitchFamily="18" charset="0"/>
                            <a:ea typeface="Cambria Math" panose="02040503050406030204" pitchFamily="18" charset="0"/>
                          </a:rPr>
                          <m:t>𝐿</m:t>
                        </m:r>
                      </m:e>
                    </m:d>
                  </m:oMath>
                </a14:m>
                <a:r>
                  <a:rPr lang="en-US" sz="1800" dirty="0">
                    <a:latin typeface="Tahoma" panose="020B0604030504040204" pitchFamily="34" charset="0"/>
                    <a:ea typeface="Tahoma" panose="020B0604030504040204" pitchFamily="34" charset="0"/>
                    <a:cs typeface="Tahoma" panose="020B0604030504040204" pitchFamily="34" charset="0"/>
                  </a:rPr>
                  <a:t>. </a:t>
                </a:r>
              </a:p>
            </p:txBody>
          </p:sp>
        </mc:Choice>
        <mc:Fallback>
          <p:sp>
            <p:nvSpPr>
              <p:cNvPr id="12" name="TextBox 11">
                <a:extLst>
                  <a:ext uri="{FF2B5EF4-FFF2-40B4-BE49-F238E27FC236}">
                    <a16:creationId xmlns:a16="http://schemas.microsoft.com/office/drawing/2014/main" id="{E3C32E22-40BD-6520-6CD6-0B94905111EF}"/>
                  </a:ext>
                </a:extLst>
              </p:cNvPr>
              <p:cNvSpPr txBox="1">
                <a:spLocks noRot="1" noChangeAspect="1" noMove="1" noResize="1" noEditPoints="1" noAdjustHandles="1" noChangeArrowheads="1" noChangeShapeType="1" noTextEdit="1"/>
              </p:cNvSpPr>
              <p:nvPr/>
            </p:nvSpPr>
            <p:spPr>
              <a:xfrm>
                <a:off x="3968366" y="3902098"/>
                <a:ext cx="3017517" cy="369332"/>
              </a:xfrm>
              <a:prstGeom prst="rect">
                <a:avLst/>
              </a:prstGeom>
              <a:blipFill>
                <a:blip r:embed="rId13"/>
                <a:stretch>
                  <a:fillRect l="-1674"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6324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3F700C5-2D2F-5CD2-8352-E1C7926CE368}"/>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9F0534F-9659-11B4-43B7-624B69AF4475}"/>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m:rPr>
                              <m:sty m:val="p"/>
                            </m:rPr>
                            <a:rPr lang="en-US" sz="2000" b="0" i="0" smtClean="0">
                              <a:latin typeface="Cambria Math" panose="02040503050406030204" pitchFamily="18" charset="0"/>
                              <a:ea typeface="Cambria Math" panose="02040503050406030204" pitchFamily="18" charset="0"/>
                            </a:rPr>
                            <m:t>∇</m:t>
                          </m:r>
                        </m:e>
                        <m:sub>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−1</m:t>
                              </m:r>
                            </m:sub>
                          </m:sSub>
                        </m:sub>
                      </m:sSub>
                      <m:r>
                        <a:rPr lang="en-US" sz="2000" i="1">
                          <a:latin typeface="Cambria Math" panose="02040503050406030204" pitchFamily="18" charset="0"/>
                          <a:ea typeface="Cambria Math" panose="02040503050406030204" pitchFamily="18" charset="0"/>
                        </a:rPr>
                        <m:t>ℒ</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d>
                            <m:dPr>
                              <m:ctrlPr>
                                <a:rPr lang="en-US" sz="2000" b="1" i="1" smtClean="0">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−1</m:t>
                                      </m:r>
                                    </m:sub>
                                  </m:sSub>
                                </m:e>
                              </m:d>
                            </m:e>
                          </m:d>
                        </m:e>
                        <m:sup>
                          <m:r>
                            <m:rPr>
                              <m:sty m:val="p"/>
                            </m:rPr>
                            <a:rPr lang="en-US" sz="2000" b="0" i="0" smtClean="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9E838DE-9FAA-2609-C109-E5BBAFAACAF1}"/>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p:sp>
            <p:nvSpPr>
              <p:cNvPr id="51" name="TextBox 50">
                <a:extLst>
                  <a:ext uri="{FF2B5EF4-FFF2-40B4-BE49-F238E27FC236}">
                    <a16:creationId xmlns:a16="http://schemas.microsoft.com/office/drawing/2014/main" id="{F9E838DE-9FAA-2609-C109-E5BBAFAACAF1}"/>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6F95B677-9DE1-2CCB-0BEB-15AF85E1949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8EC05AC4-05B2-98FD-7CE5-B1558F14CAE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3FD3B76-14F9-82CC-1EB1-BC29310EEDBD}"/>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F3FD3B76-14F9-82CC-1EB1-BC29310EEDBD}"/>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23FF60F-8114-DFAA-7480-DA9B8498FA61}"/>
                  </a:ext>
                </a:extLst>
              </p:cNvPr>
              <p:cNvSpPr txBox="1"/>
              <p:nvPr/>
            </p:nvSpPr>
            <p:spPr>
              <a:xfrm>
                <a:off x="1630181" y="3654115"/>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i="0" smtClean="0">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b="0" i="1" smtClean="0">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a:latin typeface="Cambria Math" panose="02040503050406030204" pitchFamily="18" charset="0"/>
                                        </a:rPr>
                                        <m:t>𝐡</m:t>
                                      </m:r>
                                    </m:e>
                                    <m:sub>
                                      <m:r>
                                        <m:rPr>
                                          <m:sty m:val="p"/>
                                        </m:rPr>
                                        <a:rPr lang="en-US" sz="2800" b="0" i="0" smtClean="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i="0" smtClean="0">
                                          <a:latin typeface="Cambria Math" panose="02040503050406030204" pitchFamily="18" charset="0"/>
                                        </a:rPr>
                                        <m:t>𝐖</m:t>
                                      </m:r>
                                    </m:e>
                                    <m:sub>
                                      <m:r>
                                        <m:rPr>
                                          <m:sty m:val="p"/>
                                        </m:rPr>
                                        <a:rPr lang="en-US" sz="2800">
                                          <a:latin typeface="Cambria Math" panose="02040503050406030204" pitchFamily="18" charset="0"/>
                                        </a:rPr>
                                        <m:t>L</m:t>
                                      </m:r>
                                      <m:r>
                                        <a:rPr lang="en-US" sz="2800" b="0" i="0" smtClean="0">
                                          <a:latin typeface="Cambria Math" panose="02040503050406030204" pitchFamily="18" charset="0"/>
                                        </a:rPr>
                                        <m:t>−1</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p:sp>
            <p:nvSpPr>
              <p:cNvPr id="11" name="TextBox 10">
                <a:extLst>
                  <a:ext uri="{FF2B5EF4-FFF2-40B4-BE49-F238E27FC236}">
                    <a16:creationId xmlns:a16="http://schemas.microsoft.com/office/drawing/2014/main" id="{923FF60F-8114-DFAA-7480-DA9B8498FA61}"/>
                  </a:ext>
                </a:extLst>
              </p:cNvPr>
              <p:cNvSpPr txBox="1">
                <a:spLocks noRot="1" noChangeAspect="1" noMove="1" noResize="1" noEditPoints="1" noAdjustHandles="1" noChangeArrowheads="1" noChangeShapeType="1" noTextEdit="1"/>
              </p:cNvSpPr>
              <p:nvPr/>
            </p:nvSpPr>
            <p:spPr>
              <a:xfrm>
                <a:off x="1630181" y="3654115"/>
                <a:ext cx="4572000" cy="831253"/>
              </a:xfrm>
              <a:prstGeom prst="rect">
                <a:avLst/>
              </a:prstGeom>
              <a:blipFill>
                <a:blip r:embed="rId12"/>
                <a:stretch>
                  <a:fillRect b="-1493"/>
                </a:stretch>
              </a:blipFill>
            </p:spPr>
            <p:txBody>
              <a:bodyPr/>
              <a:lstStyle/>
              <a:p>
                <a:r>
                  <a:rPr lang="en-US">
                    <a:noFill/>
                  </a:rPr>
                  <a:t> </a:t>
                </a:r>
              </a:p>
            </p:txBody>
          </p:sp>
        </mc:Fallback>
      </mc:AlternateContent>
    </p:spTree>
    <p:extLst>
      <p:ext uri="{BB962C8B-B14F-4D97-AF65-F5344CB8AC3E}">
        <p14:creationId xmlns:p14="http://schemas.microsoft.com/office/powerpoint/2010/main" val="5019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BCDA5-EFE5-31A1-68C5-62DDC4E52657}"/>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31DEFC2B-5D1A-9244-E02B-82413003FA70}"/>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8077257E-211A-3556-FAAC-0DCCC7EF58A9}"/>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E31D1D4-F2D0-42AB-4A16-83A880CFD244}"/>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sSub>
                            <m:sSubPr>
                              <m:ctrlPr>
                                <a:rPr lang="en-US" sz="2000" b="1" i="1" smtClean="0">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−2</m:t>
                              </m:r>
                            </m:sub>
                          </m:sSub>
                        </m:sub>
                      </m:sSub>
                      <m:r>
                        <a:rPr lang="en-US" sz="2000" i="1">
                          <a:latin typeface="Cambria Math" panose="02040503050406030204" pitchFamily="18" charset="0"/>
                          <a:ea typeface="Cambria Math" panose="02040503050406030204" pitchFamily="18" charset="0"/>
                        </a:rPr>
                        <m:t>ℒ</m:t>
                      </m:r>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−2</m:t>
                                      </m:r>
                                    </m:sub>
                                  </m:sSub>
                                </m:e>
                              </m:d>
                            </m:e>
                          </m:d>
                        </m:e>
                        <m:sup>
                          <m:r>
                            <m:rPr>
                              <m:sty m:val="p"/>
                            </m:rPr>
                            <a:rPr lang="en-US" sz="200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3E31D1D4-F2D0-42AB-4A16-83A880CFD244}"/>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15730CB9-A681-6BCF-CE8E-53567EC42347}"/>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D3A039EB-A812-BB87-F4EB-2FECEB62D6D8}"/>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58A0704B-229B-C38D-1CEE-43403A012059}"/>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2596B55D-6501-2E22-A4DC-AF8FECC36F17}"/>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00273189-4F24-7356-1865-24FCF4B2677F}"/>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7043B71D-CD19-F382-AB96-20A25A38912E}"/>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6CBEF32-40C4-72A1-D5AC-C861974D6942}"/>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B71DBFC5-F2FC-E95C-1CCE-EA880881FB58}"/>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6B997A54-5FA6-519D-8F16-810B26590D89}"/>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8E0DD8DA-FA1C-C1B1-ED0A-47A9927916C7}"/>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42B1C435-EA71-5DE4-9C21-68D29FBDF86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80F98990-F1E6-98EC-47C3-56A86B635553}"/>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0E109E7-3D99-DDC7-7697-F2CB32E87BB7}"/>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21540A4D-2B81-69FA-2782-805B04E02AAE}"/>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3B02BE8E-1554-30EB-FCD4-46BE8CD87AAF}"/>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65AD5E07-1A05-C17F-DD1C-8A62DD64AC7A}"/>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1EAF2393-5295-FD47-8EA9-EEBD5BD336CD}"/>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242D75B0-1D67-5BB4-C76B-B5423861273E}"/>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5EE0D0E6-A593-2F64-FD71-541C3909ADD7}"/>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4EA3AF23-60BC-086F-1A0D-FEFDE39094BA}"/>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DFFF7E35-695D-57EA-CF11-F3AEE88A012B}"/>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2C7C6F08-4F10-DAFF-E1C1-9EDEB542EB1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31D000D-E078-869E-58F5-0FDD75E3868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C8228C11-FAE5-24C4-649E-70914A9F6561}"/>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50791DC1-5AD0-8653-48CB-24126C940F83}"/>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49D8025-9DD8-424F-EEE8-2288D3373271}"/>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5DB179C-53FD-245F-5269-68D17A8AD2B0}"/>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7B3C2A19-FEB8-7532-2C1A-593289208230}"/>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5F36FA0-ABCC-BAD7-567B-6052822DDE5E}"/>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p:sp>
            <p:nvSpPr>
              <p:cNvPr id="51" name="TextBox 50">
                <a:extLst>
                  <a:ext uri="{FF2B5EF4-FFF2-40B4-BE49-F238E27FC236}">
                    <a16:creationId xmlns:a16="http://schemas.microsoft.com/office/drawing/2014/main" id="{D5F36FA0-ABCC-BAD7-567B-6052822DDE5E}"/>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19509F8-633A-73C4-CDDC-07C032E97EF7}"/>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A19509F8-633A-73C4-CDDC-07C032E97EF7}"/>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17EB60F6-25DD-F080-C925-44B8275D0637}"/>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DEC37793-85A6-4325-8DC3-33D8200FD86D}"/>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49BA919F-7BC2-77CC-66E8-1771A72E8E38}"/>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7B2AE293-3CD0-5205-9326-F9C9E00C109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1CB4596F-B1DE-31A6-7846-C23129EBD353}"/>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35C0E14-3290-D28B-D27B-F0393C7E3FA7}"/>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1A1070B7-D5F3-4B38-8FE6-57520C3EFE21}"/>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2D83E72C-338F-818E-D06D-EBA449CC832D}"/>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3F7F056C-2956-310F-96C0-E67881D17CAA}"/>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177FF541-71CC-D99E-FFD2-7890A89034BA}"/>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2ABFA001-9538-A45E-E45A-64FBBB0E6B2B}"/>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685F296E-CC90-BF5A-8B39-5D5781A10F0D}"/>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6DB934A6-046D-A6EB-E8F8-9E9F77380C67}"/>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6E9B4178-1746-3D56-A4E2-7A1F158CEA9D}"/>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FB4D7256-B23F-C1C0-B22C-77D5404721D6}"/>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AEBDA1CF-FB13-D571-E4A7-7987CEB9CDD5}"/>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CF69259B-1D78-5ACF-B0FE-75A38D9152AD}"/>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38979105-CCE8-40E6-C70C-6D6E8170437C}"/>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AACA2BD7-16B9-3737-BA0F-6814DD00AE8E}"/>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B63E7647-03FB-3408-9D19-C804D07160FB}"/>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49E63F97-B0E0-D115-41FF-F1BC464EAD18}"/>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49E63F97-B0E0-D115-41FF-F1BC464EAD18}"/>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69857F1E-0DC6-CA7A-E26F-1F759B09D204}"/>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69857F1E-0DC6-CA7A-E26F-1F759B09D204}"/>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C9DF50F3-FFBB-1F52-16D8-479D942CCB2C}"/>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C9DF50F3-FFBB-1F52-16D8-479D942CCB2C}"/>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91B4CA30-BA05-74EA-2564-DC4B3668122B}"/>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91B4CA30-BA05-74EA-2564-DC4B3668122B}"/>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2D2C08AA-33A9-3CE5-5CBE-B4D501D9348B}"/>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2D2C08AA-33A9-3CE5-5CBE-B4D501D9348B}"/>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008BA02-03BA-BB0E-228F-F4764FF9BD58}"/>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B008BA02-03BA-BB0E-228F-F4764FF9BD58}"/>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9714586-FC15-303A-D836-9182A29D49CC}"/>
                  </a:ext>
                </a:extLst>
              </p:cNvPr>
              <p:cNvSpPr txBox="1"/>
              <p:nvPr/>
            </p:nvSpPr>
            <p:spPr>
              <a:xfrm>
                <a:off x="907937" y="3716944"/>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a:latin typeface="Cambria Math" panose="02040503050406030204" pitchFamily="18" charset="0"/>
                                        </a:rPr>
                                        <m:t>−1</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i="1">
                                          <a:latin typeface="Cambria Math" panose="02040503050406030204" pitchFamily="18" charset="0"/>
                                        </a:rPr>
                                        <m:t>−1</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𝐖</m:t>
                                      </m:r>
                                    </m:e>
                                    <m:sub>
                                      <m:r>
                                        <m:rPr>
                                          <m:sty m:val="p"/>
                                        </m:rPr>
                                        <a:rPr lang="en-US" sz="2800">
                                          <a:latin typeface="Cambria Math" panose="02040503050406030204" pitchFamily="18" charset="0"/>
                                        </a:rPr>
                                        <m:t>L</m:t>
                                      </m:r>
                                      <m:r>
                                        <a:rPr lang="en-US" sz="2800">
                                          <a:latin typeface="Cambria Math" panose="02040503050406030204" pitchFamily="18" charset="0"/>
                                        </a:rPr>
                                        <m:t>−</m:t>
                                      </m:r>
                                      <m:r>
                                        <a:rPr lang="en-US" sz="2800" i="1">
                                          <a:latin typeface="Cambria Math" panose="02040503050406030204" pitchFamily="18" charset="0"/>
                                        </a:rPr>
                                        <m:t>2</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p:sp>
            <p:nvSpPr>
              <p:cNvPr id="11" name="TextBox 10">
                <a:extLst>
                  <a:ext uri="{FF2B5EF4-FFF2-40B4-BE49-F238E27FC236}">
                    <a16:creationId xmlns:a16="http://schemas.microsoft.com/office/drawing/2014/main" id="{49714586-FC15-303A-D836-9182A29D49CC}"/>
                  </a:ext>
                </a:extLst>
              </p:cNvPr>
              <p:cNvSpPr txBox="1">
                <a:spLocks noRot="1" noChangeAspect="1" noMove="1" noResize="1" noEditPoints="1" noAdjustHandles="1" noChangeArrowheads="1" noChangeShapeType="1" noTextEdit="1"/>
              </p:cNvSpPr>
              <p:nvPr/>
            </p:nvSpPr>
            <p:spPr>
              <a:xfrm>
                <a:off x="907937" y="3716944"/>
                <a:ext cx="4572000" cy="831253"/>
              </a:xfrm>
              <a:prstGeom prst="rect">
                <a:avLst/>
              </a:prstGeom>
              <a:blipFill>
                <a:blip r:embed="rId12"/>
                <a:stretch>
                  <a:fillRect r="-31856" b="-1493"/>
                </a:stretch>
              </a:blipFill>
            </p:spPr>
            <p:txBody>
              <a:bodyPr/>
              <a:lstStyle/>
              <a:p>
                <a:r>
                  <a:rPr lang="en-US">
                    <a:noFill/>
                  </a:rPr>
                  <a:t> </a:t>
                </a:r>
              </a:p>
            </p:txBody>
          </p:sp>
        </mc:Fallback>
      </mc:AlternateContent>
    </p:spTree>
    <p:extLst>
      <p:ext uri="{BB962C8B-B14F-4D97-AF65-F5344CB8AC3E}">
        <p14:creationId xmlns:p14="http://schemas.microsoft.com/office/powerpoint/2010/main" val="185266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E542-7EF8-649E-F903-31FF338B4B80}"/>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2FF8B62-7D26-BE77-DC54-A52F766A89BE}"/>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8F354B25-96E8-C3C0-E0C5-B8D557585620}"/>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0B1012E-5699-4CB8-BF2E-7AD841F8E06E}"/>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sub>
                          </m:sSub>
                        </m:sub>
                      </m:sSub>
                      <m:r>
                        <a:rPr lang="en-US" sz="2000" i="1">
                          <a:latin typeface="Cambria Math" panose="02040503050406030204" pitchFamily="18" charset="0"/>
                          <a:ea typeface="Cambria Math" panose="02040503050406030204" pitchFamily="18" charset="0"/>
                        </a:rPr>
                        <m:t>ℒ</m:t>
                      </m:r>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𝒊</m:t>
                                      </m:r>
                                    </m:sub>
                                  </m:sSub>
                                </m:e>
                              </m:d>
                            </m:e>
                          </m:d>
                        </m:e>
                        <m:sup>
                          <m:r>
                            <m:rPr>
                              <m:sty m:val="p"/>
                            </m:rPr>
                            <a:rPr lang="en-US" sz="200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40B1012E-5699-4CB8-BF2E-7AD841F8E06E}"/>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5249374-9446-F929-6B34-5C7AB052F04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04FED93F-80CA-0EDC-B9F4-445C4FB36227}"/>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C4C8FCF6-DC9A-8599-080F-1BBBA0332D67}"/>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C002FE0E-91FC-E3D0-F891-150C4EBB7305}"/>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01C6F852-1E74-75D2-E8CA-426B77DD4EC8}"/>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4B6658E3-B60F-4D57-B526-D8E58D68B95F}"/>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2DF45E2-C8F0-A554-2ED7-A8C39AE55656}"/>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764DBCBE-23D6-203C-438C-A20EAAE65EC0}"/>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B34D4520-4F06-5527-DA2A-7FBD78B871BC}"/>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A458C4E3-4B8E-7C3C-4FE2-360773A7E1DE}"/>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67C65D60-C9BB-914C-0379-03D27377D32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3C624AF2-2282-0F6D-0CD0-F38C43CF977D}"/>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BE824532-3EA7-5D37-8168-B7732822EFA6}"/>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1DD37309-27A7-994C-FB27-1C0C7F86D3E3}"/>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99857DD6-9C82-7A49-94AA-C37A8C274F6F}"/>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E34BBC14-0918-215D-FA50-3DAB209AE581}"/>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507537B8-6F4B-79EF-AB2B-D809DC37B9BD}"/>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948A4FA2-1751-BB47-4140-830D2858F16A}"/>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76DD98E1-3FA6-E661-23E2-E6A13FD32841}"/>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CE98D61-F95C-BDED-8713-5008E861577E}"/>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FE10C70E-5463-CDC9-F190-A9A245F8B168}"/>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943BB973-BE3D-3102-F9A4-7C42D76F66E6}"/>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EB48E7C4-F975-02D1-0B54-A9AEE42AB908}"/>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A08389E1-41E0-4F3A-BEFB-F489F719C064}"/>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5523888C-210B-D8E1-5A75-7DA3C7C2E881}"/>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C29BEF58-75DE-37AE-A6D4-E09528C95EC3}"/>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43E16BDB-8B03-82C0-E787-51A75423DC55}"/>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2A9EB894-928A-1EBB-D34C-D323D710A551}"/>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654AD13-D88C-A1CE-EBC7-45A887AF1C87}"/>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p:sp>
            <p:nvSpPr>
              <p:cNvPr id="51" name="TextBox 50">
                <a:extLst>
                  <a:ext uri="{FF2B5EF4-FFF2-40B4-BE49-F238E27FC236}">
                    <a16:creationId xmlns:a16="http://schemas.microsoft.com/office/drawing/2014/main" id="{3654AD13-D88C-A1CE-EBC7-45A887AF1C87}"/>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49CD939A-88C6-DB23-AF26-72DA52C2C9D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49CD939A-88C6-DB23-AF26-72DA52C2C9DE}"/>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B377AC59-5668-251D-5E93-D215504DA12D}"/>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8E00CD0C-E557-DBC2-BBE5-81E08DB20A09}"/>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99EC12BF-443D-5928-9803-AD66530B4541}"/>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909411D8-1D56-E69E-117D-807B3C0EDD2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FDC92274-7F42-BFA6-CCF6-7ACC9327DAF8}"/>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F1A4C20-34A0-E4F2-2E8A-0E81F2BA453F}"/>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5253F026-2979-254E-C0F3-6670F02D9F7C}"/>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0AD478AD-2611-6878-D7D8-5B0196AC4B27}"/>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0B7EE177-F575-F067-1764-FB9B674F0E60}"/>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27C1026D-0CD5-1DBA-2AC6-8C7A0D74971E}"/>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98766A96-7443-7B9C-DDEA-5EDC16F9F609}"/>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0F698B01-92D2-E326-AE1B-9CE0BB267AFA}"/>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5C8AAE4-9B80-0329-2E1A-FA770AD2F09F}"/>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90917433-3BA0-6DB8-6912-7E4C36B63E6C}"/>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AD4C1935-29F9-7CA4-F838-BD21FD2E90DC}"/>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FE6C1F9E-4E35-D7C9-27E5-FC2C4BC8448E}"/>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EF617144-F875-0547-BFF5-3000E47870B4}"/>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A9A9E4E3-4E48-D571-BF57-20A198BF940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14AEDDC8-31A3-42A9-DA28-2E4EBAB6E7D5}"/>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69F87275-BD78-522F-1855-8AC0A7EA26CD}"/>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4EADD3A3-FC2F-565B-86A0-DF03E9E04CD0}"/>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4EADD3A3-FC2F-565B-86A0-DF03E9E04CD0}"/>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7E22B314-CB2C-3602-2D96-2486ABA5CDC6}"/>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7E22B314-CB2C-3602-2D96-2486ABA5CDC6}"/>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11ED0B22-8702-3E85-CA38-D1D38F37760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11ED0B22-8702-3E85-CA38-D1D38F37760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03042568-A618-4DA1-5198-B3FF3DA46FF6}"/>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03042568-A618-4DA1-5198-B3FF3DA46FF6}"/>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739CF376-B478-C553-4D69-4CCA4219ABFB}"/>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739CF376-B478-C553-4D69-4CCA4219ABFB}"/>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4A080ED-44E2-BF09-5B7F-8523D2EFC33E}"/>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54A080ED-44E2-BF09-5B7F-8523D2EFC33E}"/>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12556E1-B398-B540-C762-BF50B148F25C}"/>
                  </a:ext>
                </a:extLst>
              </p:cNvPr>
              <p:cNvSpPr txBox="1"/>
              <p:nvPr/>
            </p:nvSpPr>
            <p:spPr>
              <a:xfrm>
                <a:off x="550883" y="3716944"/>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a:latin typeface="Cambria Math" panose="02040503050406030204" pitchFamily="18" charset="0"/>
                                        </a:rPr>
                                        <m:t>−1</m:t>
                                      </m:r>
                                    </m:sub>
                                  </m:sSub>
                                </m:e>
                              </m:d>
                              <m:r>
                                <a:rPr lang="en-US" sz="2800" b="1" i="1" smtClean="0">
                                  <a:latin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i="1">
                                          <a:latin typeface="Cambria Math" panose="02040503050406030204" pitchFamily="18" charset="0"/>
                                        </a:rPr>
                                        <m:t>−</m:t>
                                      </m:r>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rPr>
                                    <m:t>𝟏</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𝐖</m:t>
                                      </m:r>
                                    </m:e>
                                    <m:sub>
                                      <m:r>
                                        <m:rPr>
                                          <m:sty m:val="p"/>
                                        </m:rPr>
                                        <a:rPr lang="en-US" sz="2800">
                                          <a:latin typeface="Cambria Math" panose="02040503050406030204" pitchFamily="18" charset="0"/>
                                        </a:rPr>
                                        <m:t>L</m:t>
                                      </m:r>
                                      <m:r>
                                        <a:rPr lang="en-US" sz="2800">
                                          <a:latin typeface="Cambria Math" panose="02040503050406030204" pitchFamily="18" charset="0"/>
                                        </a:rPr>
                                        <m:t>−</m:t>
                                      </m:r>
                                      <m:r>
                                        <a:rPr lang="en-US" sz="2800" b="1" i="1" smtClean="0">
                                          <a:latin typeface="Cambria Math" panose="02040503050406030204" pitchFamily="18" charset="0"/>
                                        </a:rPr>
                                        <m:t>𝒊</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p:sp>
            <p:nvSpPr>
              <p:cNvPr id="11" name="TextBox 10">
                <a:extLst>
                  <a:ext uri="{FF2B5EF4-FFF2-40B4-BE49-F238E27FC236}">
                    <a16:creationId xmlns:a16="http://schemas.microsoft.com/office/drawing/2014/main" id="{612556E1-B398-B540-C762-BF50B148F25C}"/>
                  </a:ext>
                </a:extLst>
              </p:cNvPr>
              <p:cNvSpPr txBox="1">
                <a:spLocks noRot="1" noChangeAspect="1" noMove="1" noResize="1" noEditPoints="1" noAdjustHandles="1" noChangeArrowheads="1" noChangeShapeType="1" noTextEdit="1"/>
              </p:cNvSpPr>
              <p:nvPr/>
            </p:nvSpPr>
            <p:spPr>
              <a:xfrm>
                <a:off x="550883" y="3716944"/>
                <a:ext cx="4572000" cy="831253"/>
              </a:xfrm>
              <a:prstGeom prst="rect">
                <a:avLst/>
              </a:prstGeom>
              <a:blipFill>
                <a:blip r:embed="rId12"/>
                <a:stretch>
                  <a:fillRect r="-45429" b="-1493"/>
                </a:stretch>
              </a:blipFill>
            </p:spPr>
            <p:txBody>
              <a:bodyPr/>
              <a:lstStyle/>
              <a:p>
                <a:r>
                  <a:rPr lang="en-US">
                    <a:noFill/>
                  </a:rPr>
                  <a:t> </a:t>
                </a:r>
              </a:p>
            </p:txBody>
          </p:sp>
        </mc:Fallback>
      </mc:AlternateContent>
    </p:spTree>
    <p:extLst>
      <p:ext uri="{BB962C8B-B14F-4D97-AF65-F5344CB8AC3E}">
        <p14:creationId xmlns:p14="http://schemas.microsoft.com/office/powerpoint/2010/main" val="5174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D182-9F2B-7084-8C0E-824147AC7FE0}"/>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D5E63AB-3373-F56E-B49B-0FBEA861F458}"/>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5C728A99-992A-FBF5-ED20-B0306DF4BE99}"/>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A7CBFA9-0557-F09A-942E-93B4D39B0FF6}"/>
                  </a:ext>
                </a:extLst>
              </p:cNvPr>
              <p:cNvSpPr>
                <a:spLocks noGrp="1"/>
              </p:cNvSpPr>
              <p:nvPr>
                <p:ph type="body" sz="quarter" idx="16"/>
              </p:nvPr>
            </p:nvSpPr>
            <p:spPr>
              <a:xfrm>
                <a:off x="279506" y="2146440"/>
                <a:ext cx="8594673"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 </a:t>
                </a:r>
                <a:endParaRPr lang="en-US" sz="1700" b="1" i="1" dirty="0">
                  <a:latin typeface="Cambria Math" panose="02040503050406030204" pitchFamily="18" charset="0"/>
                  <a:ea typeface="Cambria Math" panose="02040503050406030204" pitchFamily="18" charset="0"/>
                </a:endParaRPr>
              </a:p>
              <a:p>
                <a:pPr marL="287338" indent="-173038">
                  <a:lnSpc>
                    <a:spcPct val="120000"/>
                  </a:lnSpc>
                  <a:spcBef>
                    <a:spcPts val="0"/>
                  </a:spcBef>
                </a:pP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m:t>
                        </m:r>
                      </m:e>
                      <m:sub>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𝟏</m:t>
                            </m:r>
                          </m:sub>
                        </m:sSub>
                      </m:sub>
                    </m:sSub>
                    <m:r>
                      <a:rPr lang="en-US" sz="1400" i="1">
                        <a:latin typeface="Cambria Math" panose="02040503050406030204" pitchFamily="18" charset="0"/>
                        <a:ea typeface="Cambria Math" panose="02040503050406030204" pitchFamily="18" charset="0"/>
                      </a:rPr>
                      <m:t>ℒ</m:t>
                    </m:r>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−1</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b="0" i="0" smtClean="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b="0" i="1" smtClean="0">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a:latin typeface="Cambria Math" panose="02040503050406030204" pitchFamily="18" charset="0"/>
                                      </a:rPr>
                                      <m:t>𝐡</m:t>
                                    </m:r>
                                  </m:e>
                                  <m:sub>
                                    <m:r>
                                      <m:rPr>
                                        <m:sty m:val="p"/>
                                      </m:rPr>
                                      <a:rPr lang="en-US" sz="1400" b="0" i="0" smtClean="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i="0" smtClean="0">
                                        <a:latin typeface="Cambria Math" panose="02040503050406030204" pitchFamily="18" charset="0"/>
                                      </a:rPr>
                                      <m:t>𝐖</m:t>
                                    </m:r>
                                  </m:e>
                                  <m:sub>
                                    <m:r>
                                      <m:rPr>
                                        <m:sty m:val="p"/>
                                      </m:rPr>
                                      <a:rPr lang="en-US" sz="1400">
                                        <a:latin typeface="Cambria Math" panose="02040503050406030204" pitchFamily="18" charset="0"/>
                                      </a:rPr>
                                      <m:t>L</m:t>
                                    </m:r>
                                    <m:r>
                                      <a:rPr lang="en-US" sz="1400" b="0" i="0" smtClean="0">
                                        <a:latin typeface="Cambria Math" panose="02040503050406030204" pitchFamily="18" charset="0"/>
                                      </a:rPr>
                                      <m:t>−1</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i="1" dirty="0">
                  <a:latin typeface="Cambria Math" panose="02040503050406030204" pitchFamily="18" charset="0"/>
                  <a:ea typeface="Cambria Math" panose="02040503050406030204" pitchFamily="18" charset="0"/>
                </a:endParaRPr>
              </a:p>
              <a:p>
                <a:pPr marL="287338" indent="-173038">
                  <a:lnSpc>
                    <a:spcPct val="120000"/>
                  </a:lnSpc>
                  <a:spcBef>
                    <a:spcPts val="0"/>
                  </a:spcBef>
                </a:pP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m:t>
                        </m:r>
                      </m:e>
                      <m:sub>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𝟐</m:t>
                            </m:r>
                          </m:sub>
                        </m:sSub>
                      </m:sub>
                    </m:sSub>
                    <m:r>
                      <a:rPr lang="en-US" sz="1400" i="1">
                        <a:latin typeface="Cambria Math" panose="02040503050406030204" pitchFamily="18" charset="0"/>
                        <a:ea typeface="Cambria Math" panose="02040503050406030204" pitchFamily="18" charset="0"/>
                      </a:rPr>
                      <m:t>ℒ</m:t>
                    </m:r>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−2</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b="0" i="0" smtClean="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b="0" i="1" smtClean="0">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a:latin typeface="Cambria Math" panose="02040503050406030204" pitchFamily="18" charset="0"/>
                                      </a:rPr>
                                      <m:t>𝐡</m:t>
                                    </m:r>
                                  </m:e>
                                  <m:sub>
                                    <m:r>
                                      <m:rPr>
                                        <m:sty m:val="p"/>
                                      </m:rPr>
                                      <a:rPr lang="en-US" sz="1400" b="0" i="0" smtClean="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i="0" smtClean="0">
                                        <a:latin typeface="Cambria Math" panose="02040503050406030204" pitchFamily="18" charset="0"/>
                                      </a:rPr>
                                      <m:t>𝐡</m:t>
                                    </m:r>
                                  </m:e>
                                  <m:sub>
                                    <m:r>
                                      <m:rPr>
                                        <m:sty m:val="p"/>
                                      </m:rPr>
                                      <a:rPr lang="en-US" sz="1400">
                                        <a:latin typeface="Cambria Math" panose="02040503050406030204" pitchFamily="18" charset="0"/>
                                      </a:rPr>
                                      <m:t>L</m:t>
                                    </m:r>
                                    <m:r>
                                      <a:rPr lang="en-US" sz="1400" b="0" i="0" smtClean="0">
                                        <a:latin typeface="Cambria Math" panose="02040503050406030204" pitchFamily="18" charset="0"/>
                                      </a:rPr>
                                      <m:t>−1</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r>
                                      <a:rPr lang="en-US" sz="1400" b="0" i="1" smtClean="0">
                                        <a:latin typeface="Cambria Math" panose="02040503050406030204" pitchFamily="18" charset="0"/>
                                      </a:rPr>
                                      <m:t>−1</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𝐖</m:t>
                                    </m:r>
                                  </m:e>
                                  <m:sub>
                                    <m:r>
                                      <m:rPr>
                                        <m:sty m:val="p"/>
                                      </m:rPr>
                                      <a:rPr lang="en-US" sz="1400">
                                        <a:latin typeface="Cambria Math" panose="02040503050406030204" pitchFamily="18" charset="0"/>
                                      </a:rPr>
                                      <m:t>L</m:t>
                                    </m:r>
                                    <m:r>
                                      <a:rPr lang="en-US" sz="1400" b="0">
                                        <a:latin typeface="Cambria Math" panose="02040503050406030204" pitchFamily="18" charset="0"/>
                                      </a:rPr>
                                      <m:t>−</m:t>
                                    </m:r>
                                    <m:r>
                                      <a:rPr lang="en-US" sz="1400" b="0" i="1" smtClean="0">
                                        <a:latin typeface="Cambria Math" panose="02040503050406030204" pitchFamily="18" charset="0"/>
                                      </a:rPr>
                                      <m:t>2</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dirty="0">
                  <a:ea typeface="Cambria Math" panose="02040503050406030204" pitchFamily="18" charset="0"/>
                </a:endParaRPr>
              </a:p>
              <a:p>
                <a:pPr marL="287338" indent="-173038">
                  <a:lnSpc>
                    <a:spcPct val="120000"/>
                  </a:lnSpc>
                  <a:spcBef>
                    <a:spcPts val="0"/>
                  </a:spcBef>
                </a:pPr>
                <a:r>
                  <a:rPr lang="en-US" sz="1400" b="1" dirty="0">
                    <a:ea typeface="Cambria Math" panose="02040503050406030204" pitchFamily="18" charset="0"/>
                  </a:rPr>
                  <a:t>…</a:t>
                </a:r>
              </a:p>
              <a:p>
                <a:pPr marL="287338" indent="-173038">
                  <a:lnSpc>
                    <a:spcPct val="120000"/>
                  </a:lnSpc>
                  <a:spcBef>
                    <a:spcPts val="0"/>
                  </a:spcBef>
                </a:pP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m:rPr>
                            <m:sty m:val="p"/>
                          </m:rPr>
                          <a:rPr lang="en-US" sz="1400">
                            <a:latin typeface="Cambria Math" panose="02040503050406030204" pitchFamily="18" charset="0"/>
                            <a:ea typeface="Cambria Math" panose="02040503050406030204" pitchFamily="18" charset="0"/>
                          </a:rPr>
                          <m:t>∇</m:t>
                        </m:r>
                      </m:e>
                      <m:sub>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smtClean="0">
                                <a:latin typeface="Cambria Math" panose="02040503050406030204" pitchFamily="18" charset="0"/>
                                <a:ea typeface="Cambria Math" panose="02040503050406030204" pitchFamily="18" charset="0"/>
                              </a:rPr>
                              <m:t>0</m:t>
                            </m:r>
                          </m:sub>
                        </m:sSub>
                      </m:sub>
                    </m:sSub>
                    <m:r>
                      <a:rPr lang="en-US" sz="1400" i="1">
                        <a:latin typeface="Cambria Math" panose="02040503050406030204" pitchFamily="18" charset="0"/>
                        <a:ea typeface="Cambria Math" panose="02040503050406030204" pitchFamily="18" charset="0"/>
                      </a:rPr>
                      <m:t>ℒ</m:t>
                    </m:r>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−3</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r>
                                      <a:rPr lang="en-US" sz="1400">
                                        <a:latin typeface="Cambria Math" panose="02040503050406030204" pitchFamily="18" charset="0"/>
                                      </a:rPr>
                                      <m:t>−1</m:t>
                                    </m:r>
                                  </m:sub>
                                </m:sSub>
                              </m:e>
                            </m:d>
                            <m:r>
                              <a:rPr lang="en-US" sz="1400" b="1" i="1" smtClean="0">
                                <a:latin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a:rPr lang="en-US" sz="1400" b="0" i="0" smtClean="0">
                                        <a:latin typeface="Cambria Math" panose="02040503050406030204" pitchFamily="18" charset="0"/>
                                      </a:rPr>
                                      <m:t>1</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𝐖</m:t>
                                    </m:r>
                                  </m:e>
                                  <m:sub>
                                    <m:r>
                                      <a:rPr lang="en-US" sz="1400" b="0" i="0" smtClean="0">
                                        <a:latin typeface="Cambria Math" panose="02040503050406030204" pitchFamily="18" charset="0"/>
                                      </a:rPr>
                                      <m:t>0</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dirty="0">
                  <a:ea typeface="Cambria Math" panose="02040503050406030204" pitchFamily="18" charset="0"/>
                </a:endParaRPr>
              </a:p>
              <a:p>
                <a:pPr marL="114300" indent="0">
                  <a:lnSpc>
                    <a:spcPct val="120000"/>
                  </a:lnSpc>
                  <a:spcBef>
                    <a:spcPts val="0"/>
                  </a:spcBef>
                  <a:buNone/>
                </a:pPr>
                <a:endParaRPr lang="en-US" sz="1400" b="1" dirty="0">
                  <a:ea typeface="Cambria Math" panose="02040503050406030204" pitchFamily="18" charset="0"/>
                </a:endParaRPr>
              </a:p>
              <a:p>
                <a:pPr marL="114300" indent="0">
                  <a:lnSpc>
                    <a:spcPct val="120000"/>
                  </a:lnSpc>
                  <a:spcBef>
                    <a:spcPts val="0"/>
                  </a:spcBef>
                  <a:buNone/>
                </a:pPr>
                <a:r>
                  <a:rPr lang="en-US" sz="1400" dirty="0">
                    <a:ea typeface="Cambria Math" panose="02040503050406030204" pitchFamily="18" charset="0"/>
                  </a:rPr>
                  <a:t>In total, how many matrix multiplications are done here? </a:t>
                </a:r>
              </a:p>
              <a:p>
                <a:pPr marL="114300" indent="0">
                  <a:lnSpc>
                    <a:spcPct val="120000"/>
                  </a:lnSpc>
                  <a:spcBef>
                    <a:spcPts val="0"/>
                  </a:spcBef>
                  <a:buNone/>
                </a:pPr>
                <a:r>
                  <a:rPr lang="en-US" sz="1400" dirty="0">
                    <a:ea typeface="Cambria Math" panose="02040503050406030204" pitchFamily="18" charset="0"/>
                  </a:rPr>
                  <a:t>(A) </a:t>
                </a:r>
                <a14:m>
                  <m:oMath xmlns:m="http://schemas.openxmlformats.org/officeDocument/2006/math">
                    <m:r>
                      <a:rPr lang="en-US" sz="1400" b="0" i="1" smtClean="0">
                        <a:latin typeface="Cambria Math" panose="02040503050406030204" pitchFamily="18" charset="0"/>
                        <a:ea typeface="Cambria Math" panose="02040503050406030204" pitchFamily="18" charset="0"/>
                      </a:rPr>
                      <m:t>𝑂</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m:t>
                        </m:r>
                      </m:e>
                    </m:d>
                  </m:oMath>
                </a14:m>
                <a:r>
                  <a:rPr lang="en-US" sz="1400" dirty="0">
                    <a:ea typeface="Cambria Math" panose="02040503050406030204" pitchFamily="18" charset="0"/>
                  </a:rPr>
                  <a:t> 	(B)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2</m:t>
                            </m:r>
                          </m:sup>
                        </m:sSup>
                      </m:e>
                    </m:d>
                  </m:oMath>
                </a14:m>
                <a:r>
                  <a:rPr lang="en-US" sz="1400" dirty="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3</m:t>
                            </m:r>
                          </m:sup>
                        </m:sSup>
                      </m:e>
                    </m:d>
                  </m:oMath>
                </a14:m>
                <a:r>
                  <a:rPr lang="en-US" sz="1400" dirty="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r>
                          <m:rPr>
                            <m:sty m:val="p"/>
                          </m:rPr>
                          <a:rPr lang="en-US" sz="1400" b="0" i="1" smtClean="0">
                            <a:latin typeface="Cambria Math" panose="02040503050406030204" pitchFamily="18" charset="0"/>
                            <a:ea typeface="Cambria Math" panose="02040503050406030204" pitchFamily="18" charset="0"/>
                          </a:rPr>
                          <m:t>exp</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e>
                    </m:d>
                  </m:oMath>
                </a14:m>
                <a:r>
                  <a:rPr lang="en-US" sz="1400" dirty="0">
                    <a:ea typeface="Cambria Math" panose="02040503050406030204" pitchFamily="18" charset="0"/>
                  </a:rPr>
                  <a:t> 	</a:t>
                </a:r>
              </a:p>
            </p:txBody>
          </p:sp>
        </mc:Choice>
        <mc:Fallback>
          <p:sp>
            <p:nvSpPr>
              <p:cNvPr id="4" name="Content Placeholder 3">
                <a:extLst>
                  <a:ext uri="{FF2B5EF4-FFF2-40B4-BE49-F238E27FC236}">
                    <a16:creationId xmlns:a16="http://schemas.microsoft.com/office/drawing/2014/main" id="{9A7CBFA9-0557-F09A-942E-93B4D39B0FF6}"/>
                  </a:ext>
                </a:extLst>
              </p:cNvPr>
              <p:cNvSpPr>
                <a:spLocks noGrp="1" noRot="1" noChangeAspect="1" noMove="1" noResize="1" noEditPoints="1" noAdjustHandles="1" noChangeArrowheads="1" noChangeShapeType="1" noTextEdit="1"/>
              </p:cNvSpPr>
              <p:nvPr>
                <p:ph type="body" sz="quarter" idx="16"/>
              </p:nvPr>
            </p:nvSpPr>
            <p:spPr>
              <a:xfrm>
                <a:off x="279506" y="2146440"/>
                <a:ext cx="8594673"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DCD66CA-D45F-3D75-ECF6-48277AFC1B2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964D14FD-1293-4DC1-2AC0-3A8BDCCE3CB2}"/>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0C463F11-E122-5448-0F52-40B9587585D4}"/>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C4CEAE2B-F458-4054-FBFE-84AB22EE4972}"/>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BE37B5E3-6162-8922-4ADC-58E3F07445B8}"/>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6426837B-B4B7-9ADF-4A16-37D7CE4BB135}"/>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7E051092-58CE-28AE-C4C5-6BE75DD75E77}"/>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D356AC0-5DF8-E61C-8906-785A14403875}"/>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2C1219D9-9D07-24B7-18F8-2C9E99C2666E}"/>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F3887D51-773C-5B59-410D-A5E07C37A5A5}"/>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EF90FB7B-496B-CDF7-2DED-6A81D0F487AE}"/>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F1C2618E-121C-F9D3-4DB8-62A941514DED}"/>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606DFD3-E8EB-678D-1DF1-7364B0D7DA2B}"/>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B9F10303-CD25-DF49-7D10-01BA1E896327}"/>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2404968A-2A7A-EB52-75D3-703005A798DE}"/>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31CEFACA-512D-D860-FA20-EE92FF904C21}"/>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8DF52EA0-687A-5DE2-574B-2DC62138F424}"/>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C0A53DC8-27F1-2D93-841B-F61215D45887}"/>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7DD8F899-8247-DA80-D5B7-BF3FD75ADE91}"/>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1144937D-CE81-0CDC-2C22-F3DEE84D4B94}"/>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7D856B7E-A9BC-EFF1-C397-6A0E7BE6F722}"/>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EA32B769-B9B8-673A-BDD7-BA20ED03C072}"/>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A9B1CDC-6A77-846D-C2F2-8D87135C4147}"/>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017DC648-B4C9-9EFA-6E5F-5C0EF33FE1BE}"/>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9BCC4F-0AB9-E1F8-D3ED-28E7BFFF206A}"/>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611AFA75-8312-846F-BD47-DB3CC5C28ADB}"/>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7775DD1-D37E-578D-EA1A-E6AE8616A1A4}"/>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9229D5CC-B1B5-5854-305A-395D1A792E67}"/>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CCB89706-196F-0839-57C2-BF6606D2F079}"/>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dirty="0">
                    <a:latin typeface="Corbel" panose="020B0503020204020204" pitchFamily="34" charset="0"/>
                    <a:ea typeface="Tahoma" panose="020B0604030504040204" pitchFamily="34" charset="0"/>
                    <a:cs typeface="Tahoma" panose="020B0604030504040204" pitchFamily="34" charset="0"/>
                  </a:rPr>
                  <a:t>  (input)</a:t>
                </a:r>
                <a:endParaRPr lang="en-US" dirty="0">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dirty="0">
                    <a:latin typeface="Corbel" panose="020B0503020204020204" pitchFamily="34" charset="0"/>
                    <a:ea typeface="Tahoma" panose="020B0604030504040204" pitchFamily="34" charset="0"/>
                    <a:cs typeface="Tahoma" panose="020B0604030504040204" pitchFamily="34" charset="0"/>
                  </a:rPr>
                  <a:t> </a:t>
                </a:r>
                <a:br>
                  <a:rPr lang="en-US" dirty="0">
                    <a:latin typeface="Corbel" panose="020B0503020204020204" pitchFamily="34" charset="0"/>
                    <a:ea typeface="Tahoma" panose="020B0604030504040204" pitchFamily="34" charset="0"/>
                    <a:cs typeface="Tahoma" panose="020B0604030504040204" pitchFamily="34" charset="0"/>
                  </a:rPr>
                </a:br>
                <a:r>
                  <a:rPr lang="en-US" dirty="0">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dirty="0">
                    <a:latin typeface="Corbel" panose="020B0503020204020204" pitchFamily="34" charset="0"/>
                    <a:ea typeface="Tahoma" panose="020B0604030504040204" pitchFamily="34" charset="0"/>
                    <a:cs typeface="Tahoma" panose="020B0604030504040204" pitchFamily="34" charset="0"/>
                  </a:rPr>
                  <a:t>)</a:t>
                </a:r>
              </a:p>
            </p:txBody>
          </p:sp>
        </mc:Choice>
        <mc:Fallback>
          <p:sp>
            <p:nvSpPr>
              <p:cNvPr id="51" name="TextBox 50">
                <a:extLst>
                  <a:ext uri="{FF2B5EF4-FFF2-40B4-BE49-F238E27FC236}">
                    <a16:creationId xmlns:a16="http://schemas.microsoft.com/office/drawing/2014/main" id="{CCB89706-196F-0839-57C2-BF6606D2F079}"/>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83D060F8-80F4-B541-C0F1-804686091F9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83D060F8-80F4-B541-C0F1-804686091F9E}"/>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E12F93B6-C8BC-9467-6893-C695269DB117}"/>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ED31F4F0-4A1F-72DD-0FBF-4ABC52303000}"/>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B287BC8-F564-5690-75CC-33B09528D866}"/>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880137EA-E52D-6A52-403F-D6E221890F8E}"/>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5494F024-6025-D041-55A1-551295015919}"/>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1E948F6E-1F7E-F125-BBB3-A2DBD11EEDF0}"/>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3238F574-2864-AE2A-C952-6A43B2FB76D7}"/>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D60E8D92-5699-9C85-BB03-763CD780EFB2}"/>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C495C99A-A272-F83F-0A68-D2237A191EBA}"/>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8B40FAD2-89CC-3762-ECB5-7C0E5D7D8C1C}"/>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4606B7B3-25D5-E64E-4481-B0B9B2C4920C}"/>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6E090535-EC94-C596-E3DC-5DC933B3282F}"/>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852A8D39-6CC0-123E-65FF-4857F273C2E3}"/>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0EC09CEA-E6BD-CB19-1BA3-F45026D39D5D}"/>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1F838504-896E-5DDE-8D48-FFCA861A42B7}"/>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64A232BB-D9B7-04C3-5881-239789FB24B4}"/>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A9CEF09A-720E-91CC-7B9C-2BA1E5441029}"/>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D6D58EBF-D71A-8223-A4C4-7D48E459D2C7}"/>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EB732F74-BACF-F30D-F8AF-F9077E89B6D5}"/>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AF7FEC5C-F189-F336-A96D-94B1D5E35954}"/>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26E9EB9B-2189-FF19-1BBB-36D8CF6546C6}"/>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26E9EB9B-2189-FF19-1BBB-36D8CF6546C6}"/>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DB7CDBFB-92AE-BFF3-D2ED-4BE10A1A09DA}"/>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DB7CDBFB-92AE-BFF3-D2ED-4BE10A1A09DA}"/>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9602C9C5-0ED3-2DED-E0C5-F2A9D1AE7B4C}"/>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9602C9C5-0ED3-2DED-E0C5-F2A9D1AE7B4C}"/>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53E39E32-0425-3546-98B2-49A6F4C90520}"/>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53E39E32-0425-3546-98B2-49A6F4C90520}"/>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46CCFF78-05A9-2BBF-5059-3115119FF2EC}"/>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46CCFF78-05A9-2BBF-5059-3115119FF2EC}"/>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58109AF-4C96-B3AF-B1B7-4CB7458B839F}"/>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B58109AF-4C96-B3AF-B1B7-4CB7458B839F}"/>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9605DF1-DDD3-AB8F-8F13-7911A5C86933}"/>
              </a:ext>
            </a:extLst>
          </p:cNvPr>
          <p:cNvSpPr txBox="1"/>
          <p:nvPr/>
        </p:nvSpPr>
        <p:spPr>
          <a:xfrm>
            <a:off x="5929818" y="3075174"/>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a:latin typeface="Corbel" panose="020B0503020204020204" pitchFamily="34" charset="0"/>
              </a:rPr>
              <a:t>4 matrix </a:t>
            </a:r>
          </a:p>
          <a:p>
            <a:pPr algn="ctr"/>
            <a:r>
              <a:rPr lang="en-US" sz="1200" b="0">
                <a:latin typeface="Corbel" panose="020B0503020204020204" pitchFamily="34" charset="0"/>
              </a:rPr>
              <a:t>multiplications</a:t>
            </a:r>
            <a:endParaRPr lang="en-US" sz="1400" b="0">
              <a:latin typeface="Corbel" panose="020B0503020204020204" pitchFamily="34" charset="0"/>
            </a:endParaRPr>
          </a:p>
        </p:txBody>
      </p:sp>
      <p:sp>
        <p:nvSpPr>
          <p:cNvPr id="15" name="TextBox 14">
            <a:extLst>
              <a:ext uri="{FF2B5EF4-FFF2-40B4-BE49-F238E27FC236}">
                <a16:creationId xmlns:a16="http://schemas.microsoft.com/office/drawing/2014/main" id="{6A527A8B-D10C-2CDD-4E2E-37EC20CE30EF}"/>
              </a:ext>
            </a:extLst>
          </p:cNvPr>
          <p:cNvSpPr txBox="1"/>
          <p:nvPr/>
        </p:nvSpPr>
        <p:spPr>
          <a:xfrm>
            <a:off x="5935117" y="2607367"/>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dirty="0">
                <a:latin typeface="Corbel" panose="020B0503020204020204" pitchFamily="34" charset="0"/>
              </a:rPr>
              <a:t>3</a:t>
            </a:r>
            <a:r>
              <a:rPr lang="en-US" sz="1400" b="0" dirty="0">
                <a:latin typeface="Corbel" panose="020B0503020204020204" pitchFamily="34" charset="0"/>
              </a:rPr>
              <a:t> matrix </a:t>
            </a:r>
          </a:p>
          <a:p>
            <a:pPr algn="ctr"/>
            <a:r>
              <a:rPr lang="en-US" sz="1200" b="0" dirty="0">
                <a:latin typeface="Corbel" panose="020B0503020204020204" pitchFamily="34" charset="0"/>
              </a:rPr>
              <a:t>multiplications</a:t>
            </a:r>
            <a:endParaRPr lang="en-US" sz="1400" b="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094E29D-62CD-57CC-0E8A-7A1BE7358741}"/>
                  </a:ext>
                </a:extLst>
              </p:cNvPr>
              <p:cNvSpPr txBox="1"/>
              <p:nvPr/>
            </p:nvSpPr>
            <p:spPr>
              <a:xfrm>
                <a:off x="5915776" y="3768103"/>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+2</m:t>
                    </m:r>
                  </m:oMath>
                </a14:m>
                <a:r>
                  <a:rPr lang="en-US" sz="1400" b="0" dirty="0">
                    <a:latin typeface="Corbel" panose="020B0503020204020204" pitchFamily="34" charset="0"/>
                  </a:rPr>
                  <a:t> matrix </a:t>
                </a:r>
              </a:p>
              <a:p>
                <a:pPr algn="ctr"/>
                <a:r>
                  <a:rPr lang="en-US" sz="1200" b="0" dirty="0">
                    <a:latin typeface="Corbel" panose="020B0503020204020204" pitchFamily="34" charset="0"/>
                  </a:rPr>
                  <a:t>multiplications</a:t>
                </a:r>
                <a:endParaRPr lang="en-US" sz="1400" b="0" dirty="0">
                  <a:latin typeface="Corbel" panose="020B0503020204020204" pitchFamily="34" charset="0"/>
                </a:endParaRPr>
              </a:p>
            </p:txBody>
          </p:sp>
        </mc:Choice>
        <mc:Fallback>
          <p:sp>
            <p:nvSpPr>
              <p:cNvPr id="16" name="TextBox 15">
                <a:extLst>
                  <a:ext uri="{FF2B5EF4-FFF2-40B4-BE49-F238E27FC236}">
                    <a16:creationId xmlns:a16="http://schemas.microsoft.com/office/drawing/2014/main" id="{E094E29D-62CD-57CC-0E8A-7A1BE7358741}"/>
                  </a:ext>
                </a:extLst>
              </p:cNvPr>
              <p:cNvSpPr txBox="1">
                <a:spLocks noRot="1" noChangeAspect="1" noMove="1" noResize="1" noEditPoints="1" noAdjustHandles="1" noChangeArrowheads="1" noChangeShapeType="1" noTextEdit="1"/>
              </p:cNvSpPr>
              <p:nvPr/>
            </p:nvSpPr>
            <p:spPr>
              <a:xfrm>
                <a:off x="5915776" y="3768103"/>
                <a:ext cx="1069343" cy="442674"/>
              </a:xfrm>
              <a:prstGeom prst="wedgeRoundRectCallout">
                <a:avLst>
                  <a:gd name="adj1" fmla="val -67917"/>
                  <a:gd name="adj2" fmla="val 16862"/>
                  <a:gd name="adj3" fmla="val 16667"/>
                </a:avLst>
              </a:prstGeom>
              <a:blipFill>
                <a:blip r:embed="rId12"/>
                <a:stretch>
                  <a:fillRect t="-8108" r="-4854" b="-10811"/>
                </a:stretch>
              </a:blipFill>
              <a:ln w="12700"/>
            </p:spPr>
            <p:txBody>
              <a:bodyPr/>
              <a:lstStyle/>
              <a:p>
                <a:r>
                  <a:rPr lang="en-US">
                    <a:noFill/>
                  </a:rPr>
                  <a:t> </a:t>
                </a:r>
              </a:p>
            </p:txBody>
          </p:sp>
        </mc:Fallback>
      </mc:AlternateContent>
      <p:sp>
        <p:nvSpPr>
          <p:cNvPr id="17" name="TextBox 16">
            <a:extLst>
              <a:ext uri="{FF2B5EF4-FFF2-40B4-BE49-F238E27FC236}">
                <a16:creationId xmlns:a16="http://schemas.microsoft.com/office/drawing/2014/main" id="{B2C2E18C-DA88-81BF-588A-72BD7E9EA467}"/>
              </a:ext>
            </a:extLst>
          </p:cNvPr>
          <p:cNvSpPr txBox="1"/>
          <p:nvPr/>
        </p:nvSpPr>
        <p:spPr>
          <a:xfrm>
            <a:off x="5690935" y="4465824"/>
            <a:ext cx="1546041" cy="476726"/>
          </a:xfrm>
          <a:prstGeom prst="wedgeRoundRectCallout">
            <a:avLst>
              <a:gd name="adj1" fmla="val -49700"/>
              <a:gd name="adj2" fmla="val 177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dirty="0">
                <a:latin typeface="Corbel" panose="020B0503020204020204" pitchFamily="34" charset="0"/>
              </a:rPr>
              <a:t>Can we do better </a:t>
            </a:r>
            <a:br>
              <a:rPr lang="en-US" sz="1400" b="0" dirty="0">
                <a:latin typeface="Corbel" panose="020B0503020204020204" pitchFamily="34" charset="0"/>
              </a:rPr>
            </a:br>
            <a:r>
              <a:rPr lang="en-US" sz="1400" b="0" dirty="0">
                <a:latin typeface="Corbel" panose="020B0503020204020204" pitchFamily="34" charset="0"/>
              </a:rPr>
              <a:t>than this? 🤔 </a:t>
            </a:r>
          </a:p>
        </p:txBody>
      </p:sp>
    </p:spTree>
    <p:extLst>
      <p:ext uri="{BB962C8B-B14F-4D97-AF65-F5344CB8AC3E}">
        <p14:creationId xmlns:p14="http://schemas.microsoft.com/office/powerpoint/2010/main" val="20855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92EE-9CCD-B671-DD8C-D236782D624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131733E-92A4-DE99-B6DA-396CE37E7DE0}"/>
                  </a:ext>
                </a:extLst>
              </p:cNvPr>
              <p:cNvSpPr>
                <a:spLocks noGrp="1"/>
              </p:cNvSpPr>
              <p:nvPr>
                <p:ph type="title"/>
              </p:nvPr>
            </p:nvSpPr>
            <p:spPr/>
            <p:txBody>
              <a:bodyPr>
                <a:normAutofit/>
              </a:bodyPr>
              <a:lstStyle/>
              <a:p>
                <a:r>
                  <a:rPr lang="en-US" sz="2400" dirty="0"/>
                  <a:t>Caching Gradients to Turn </a:t>
                </a:r>
                <a14:m>
                  <m:oMath xmlns:m="http://schemas.openxmlformats.org/officeDocument/2006/math">
                    <m:r>
                      <a:rPr lang="en-US" sz="2400" i="1">
                        <a:latin typeface="Cambria Math" panose="02040503050406030204" pitchFamily="18" charset="0"/>
                        <a:ea typeface="Cambria Math" panose="02040503050406030204" pitchFamily="18" charset="0"/>
                      </a:rPr>
                      <m:t>𝑂</m:t>
                    </m:r>
                    <m:d>
                      <m:dPr>
                        <m:ctrlPr>
                          <a:rPr lang="en-US" sz="2400" i="1">
                            <a:latin typeface="Cambria Math" panose="02040503050406030204" pitchFamily="18" charset="0"/>
                            <a:ea typeface="Cambria Math" panose="02040503050406030204" pitchFamily="18" charset="0"/>
                          </a:rPr>
                        </m:ctrlPr>
                      </m:dPr>
                      <m:e>
                        <m:sSup>
                          <m:sSupPr>
                            <m:ctrlPr>
                              <a:rPr lang="en-US" sz="2400" b="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𝐿</m:t>
                            </m:r>
                          </m:e>
                          <m:sup>
                            <m:r>
                              <a:rPr lang="en-US" sz="2400" b="0" i="1">
                                <a:latin typeface="Cambria Math" panose="02040503050406030204" pitchFamily="18" charset="0"/>
                                <a:ea typeface="Cambria Math" panose="02040503050406030204" pitchFamily="18" charset="0"/>
                              </a:rPr>
                              <m:t>2</m:t>
                            </m:r>
                          </m:sup>
                        </m:sSup>
                      </m:e>
                    </m:d>
                  </m:oMath>
                </a14:m>
                <a:r>
                  <a:rPr lang="en-US" sz="2400" dirty="0"/>
                  <a:t> into </a:t>
                </a:r>
                <a14:m>
                  <m:oMath xmlns:m="http://schemas.openxmlformats.org/officeDocument/2006/math">
                    <m:r>
                      <a:rPr lang="en-US" sz="2400" i="1" smtClean="0">
                        <a:latin typeface="Cambria Math" panose="02040503050406030204" pitchFamily="18" charset="0"/>
                        <a:ea typeface="Cambria Math" panose="02040503050406030204" pitchFamily="18" charset="0"/>
                      </a:rPr>
                      <m:t>𝑂</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𝐿</m:t>
                        </m:r>
                      </m:e>
                    </m:d>
                  </m:oMath>
                </a14:m>
                <a:r>
                  <a:rPr lang="en-US" sz="2400" dirty="0">
                    <a:ea typeface="Cambria Math" panose="02040503050406030204" pitchFamily="18" charset="0"/>
                  </a:rPr>
                  <a:t> </a:t>
                </a:r>
                <a:endParaRPr lang="en-US" sz="2400" dirty="0"/>
              </a:p>
            </p:txBody>
          </p:sp>
        </mc:Choice>
        <mc:Fallback>
          <p:sp>
            <p:nvSpPr>
              <p:cNvPr id="2" name="Title 1">
                <a:extLst>
                  <a:ext uri="{FF2B5EF4-FFF2-40B4-BE49-F238E27FC236}">
                    <a16:creationId xmlns:a16="http://schemas.microsoft.com/office/drawing/2014/main" id="{E131733E-92A4-DE99-B6DA-396CE37E7DE0}"/>
                  </a:ext>
                </a:extLst>
              </p:cNvPr>
              <p:cNvSpPr>
                <a:spLocks noGrp="1" noRot="1" noChangeAspect="1" noMove="1" noResize="1" noEditPoints="1" noAdjustHandles="1" noChangeArrowheads="1" noChangeShapeType="1" noTextEdit="1"/>
              </p:cNvSpPr>
              <p:nvPr>
                <p:ph type="title"/>
              </p:nvPr>
            </p:nvSpPr>
            <p:spPr>
              <a:blipFill>
                <a:blip r:embed="rId3"/>
                <a:stretch>
                  <a:fillRect l="-1256"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8D5C702-A5DE-5241-5B1D-0B1538C8D239}"/>
                  </a:ext>
                </a:extLst>
              </p:cNvPr>
              <p:cNvSpPr>
                <a:spLocks noGrp="1"/>
              </p:cNvSpPr>
              <p:nvPr>
                <p:ph type="body" sz="quarter" idx="16"/>
              </p:nvPr>
            </p:nvSpPr>
            <p:spPr/>
            <p:txBody>
              <a:bodyPr/>
              <a:lstStyle/>
              <a:p>
                <a:r>
                  <a:rPr lang="en-US" dirty="0"/>
                  <a:t>Suppose we’re computing: </a:t>
                </a:r>
              </a:p>
              <a:p>
                <a:pPr marL="0" indent="0">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r>
                        <a:rPr lang="en-US" i="1">
                          <a:latin typeface="Cambria Math" panose="02040503050406030204" pitchFamily="18" charset="0"/>
                          <a:ea typeface="Cambria Math" panose="02040503050406030204" pitchFamily="18" charset="0"/>
                        </a:rPr>
                        <m:t>ℒ</m:t>
                      </m:r>
                      <m:r>
                        <a:rPr lang="en-US" sz="1600" b="1" i="1" smtClean="0">
                          <a:latin typeface="Cambria Math" panose="02040503050406030204" pitchFamily="18" charset="0"/>
                          <a:ea typeface="Cambria Math" panose="02040503050406030204" pitchFamily="18" charset="0"/>
                        </a:rPr>
                        <m:t>=</m:t>
                      </m:r>
                      <m:sSup>
                        <m:sSupPr>
                          <m:ctrlPr>
                            <a:rPr lang="en-US" sz="1600" b="1" i="1">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𝐖</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smtClean="0">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sub>
                      </m:sSub>
                      <m:r>
                        <a:rPr lang="en-US" i="1">
                          <a:latin typeface="Cambria Math" panose="02040503050406030204" pitchFamily="18" charset="0"/>
                          <a:ea typeface="Cambria Math" panose="02040503050406030204" pitchFamily="18" charset="0"/>
                        </a:rPr>
                        <m:t>ℒ</m:t>
                      </m:r>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𝐡</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m:rPr>
                                          <m:sty m:val="p"/>
                                        </m:rPr>
                                        <a:rPr lang="en-US" sz="1600">
                                          <a:latin typeface="Cambria Math" panose="02040503050406030204" pitchFamily="18" charset="0"/>
                                        </a:rPr>
                                        <m:t>L</m:t>
                                      </m:r>
                                      <m:r>
                                        <a:rPr lang="en-US" sz="1600" b="0">
                                          <a:latin typeface="Cambria Math" panose="02040503050406030204" pitchFamily="18" charset="0"/>
                                        </a:rPr>
                                        <m:t>−</m:t>
                                      </m:r>
                                      <m:r>
                                        <a:rPr lang="en-US" sz="1600" b="0" i="1" smtClean="0">
                                          <a:latin typeface="Cambria Math" panose="02040503050406030204" pitchFamily="18" charset="0"/>
                                        </a:rPr>
                                        <m:t>2</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dirty="0"/>
              </a:p>
              <a:p>
                <a:pPr marL="0" indent="0">
                  <a:buNone/>
                </a:pPr>
                <a:endParaRPr lang="en-US" dirty="0"/>
              </a:p>
              <a:p>
                <a:pPr>
                  <a:lnSpc>
                    <a:spcPct val="100000"/>
                  </a:lnSpc>
                  <a:spcBef>
                    <a:spcPts val="0"/>
                  </a:spcBef>
                </a:pPr>
                <a:r>
                  <a:rPr lang="en-US" sz="1600" dirty="0"/>
                  <a:t>Parameter gradients </a:t>
                </a:r>
                <a:r>
                  <a:rPr lang="en-US" sz="1600" dirty="0">
                    <a:solidFill>
                      <a:srgbClr val="C00000"/>
                    </a:solidFill>
                  </a:rPr>
                  <a:t>depend on the gradients of the earlier layers</a:t>
                </a:r>
                <a:r>
                  <a:rPr lang="en-US" sz="1600" dirty="0"/>
                  <a:t>! </a:t>
                </a:r>
              </a:p>
              <a:p>
                <a:pPr>
                  <a:lnSpc>
                    <a:spcPct val="100000"/>
                  </a:lnSpc>
                  <a:spcBef>
                    <a:spcPts val="0"/>
                  </a:spcBef>
                </a:pPr>
                <a:r>
                  <a:rPr lang="en-US" sz="1600" dirty="0"/>
                  <a:t>So, when computing gradients at each layer, </a:t>
                </a:r>
                <a:r>
                  <a:rPr lang="en-US" sz="1600" dirty="0">
                    <a:solidFill>
                      <a:srgbClr val="C00000"/>
                    </a:solidFill>
                  </a:rPr>
                  <a:t>we don’t need to start </a:t>
                </a:r>
                <a:br>
                  <a:rPr lang="en-US" sz="1600" dirty="0">
                    <a:solidFill>
                      <a:srgbClr val="C00000"/>
                    </a:solidFill>
                  </a:rPr>
                </a:br>
                <a:r>
                  <a:rPr lang="en-US" sz="1600" dirty="0">
                    <a:solidFill>
                      <a:srgbClr val="C00000"/>
                    </a:solidFill>
                  </a:rPr>
                  <a:t>from scratch</a:t>
                </a:r>
                <a:r>
                  <a:rPr lang="en-US" sz="1600" dirty="0"/>
                  <a:t>! </a:t>
                </a:r>
              </a:p>
              <a:p>
                <a:pPr>
                  <a:lnSpc>
                    <a:spcPct val="100000"/>
                  </a:lnSpc>
                  <a:spcBef>
                    <a:spcPts val="0"/>
                  </a:spcBef>
                </a:pPr>
                <a:r>
                  <a:rPr lang="en-US" sz="1600" dirty="0"/>
                  <a:t>I can </a:t>
                </a:r>
                <a:r>
                  <a:rPr lang="en-US" sz="1600" b="1" dirty="0">
                    <a:solidFill>
                      <a:srgbClr val="C00000"/>
                    </a:solidFill>
                  </a:rPr>
                  <a:t>reuse </a:t>
                </a:r>
                <a:r>
                  <a:rPr lang="en-US" sz="1600" dirty="0">
                    <a:solidFill>
                      <a:srgbClr val="C00000"/>
                    </a:solidFill>
                  </a:rPr>
                  <a:t>gradients</a:t>
                </a:r>
                <a:r>
                  <a:rPr lang="en-US" sz="1600" dirty="0"/>
                  <a:t> computed for higher layers for lower </a:t>
                </a:r>
                <a:br>
                  <a:rPr lang="en-US" sz="1600" dirty="0"/>
                </a:br>
                <a:r>
                  <a:rPr lang="en-US" sz="1600" dirty="0"/>
                  <a:t>layers (i.e., </a:t>
                </a:r>
                <a:r>
                  <a:rPr lang="en-US" sz="1600" dirty="0" err="1"/>
                  <a:t>memoization</a:t>
                </a:r>
                <a:r>
                  <a:rPr lang="en-US" sz="1600" dirty="0"/>
                  <a:t>). </a:t>
                </a:r>
              </a:p>
              <a:p>
                <a:pPr marL="0" indent="0">
                  <a:buNone/>
                </a:pPr>
                <a:endParaRPr lang="en-US" dirty="0"/>
              </a:p>
            </p:txBody>
          </p:sp>
        </mc:Choice>
        <mc:Fallback>
          <p:sp>
            <p:nvSpPr>
              <p:cNvPr id="3" name="Text Placeholder 2">
                <a:extLst>
                  <a:ext uri="{FF2B5EF4-FFF2-40B4-BE49-F238E27FC236}">
                    <a16:creationId xmlns:a16="http://schemas.microsoft.com/office/drawing/2014/main" id="{18D5C702-A5DE-5241-5B1D-0B1538C8D239}"/>
                  </a:ext>
                </a:extLst>
              </p:cNvPr>
              <p:cNvSpPr>
                <a:spLocks noGrp="1" noRot="1" noChangeAspect="1" noMove="1" noResize="1" noEditPoints="1" noAdjustHandles="1" noChangeArrowheads="1" noChangeShapeType="1" noTextEdit="1"/>
              </p:cNvSpPr>
              <p:nvPr>
                <p:ph type="body" sz="quarter" idx="16"/>
              </p:nvPr>
            </p:nvSpPr>
            <p:spPr>
              <a:blipFill>
                <a:blip r:embed="rId4"/>
                <a:stretch>
                  <a:fillRect l="-471" t="-123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472100-6861-CFDA-DCC7-7D33A8A4D16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3EA63FFF-7D3F-66AD-3EE1-31D0C07139D5}"/>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57CC552F-1559-1948-6BBC-234CED304A1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9FAFF812-900B-3402-E4BE-2E44AA8D0757}"/>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2F63EC52-3BAC-F3F8-6B2D-0BAAB23A73C3}"/>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6F778DF-56C9-977F-B4C5-1FCC81D3AAD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518FACEB-97DC-4D77-5862-E8B78552AAD0}"/>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C07BA6E5-22EE-9984-AE3F-A8972B5FE7C7}"/>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2393FCDE-6DAD-0FF5-ED3B-D8E8771742A0}"/>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0BA51794-535C-3AB9-CECB-AB8DD1234B9D}"/>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AB19A8DC-F1FC-4522-8DBA-7631F284577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9CA5321A-477A-86CA-6D95-CF0F610BB4BE}"/>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281DDAC2-49B8-C585-47B6-CD36062A99E2}"/>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70A045F4-64D5-BD24-37ED-B2A8EBE2B7B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227E67DA-7C13-25F1-108C-683559B2F14D}"/>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08931497-716F-FF4F-5F29-52B85597686C}"/>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386E1125-6B45-2202-F6D7-AC15DC589049}"/>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C7EEDE7C-895E-EDB2-3ECA-0FEC978257EC}"/>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A1FF3F90-E22F-CC8E-1B91-546CEBBCE786}"/>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604A621B-4687-43BD-458E-CEEE93F02E60}"/>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CA927187-9746-5F0E-6682-AFAC800C6AD7}"/>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0E264C6F-20AA-7084-9E7D-39A49C165F9D}"/>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8EC3E74A-8DEB-3CD3-FD89-1C2C5FDDC9C0}"/>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B89D57C-F909-9B9F-3F84-588D5143E8D3}"/>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A84EA4DF-C59B-077F-3736-53F60194EF2F}"/>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1898E6FF-629F-06C2-692A-F1D22563C185}"/>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4C575C3-4266-75FE-7CC6-FF9EC738A9A0}"/>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91D50B62-6FD2-980C-754C-C20ACFBC6098}"/>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DAECD89-F1CA-ACE8-22F2-0C6D8744963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2DAECD89-F1CA-ACE8-22F2-0C6D8744963E}"/>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9A16B9B-C450-7323-B878-F142CB9ADD53}"/>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E0C72CE8-E70B-59D5-DF4B-DBB86EF1EF17}"/>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49BFCAFC-E91F-DDA9-39E2-072A140D85B4}"/>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E6BED20C-DA84-9180-FD25-21EDA016D98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B0F2F596-F819-9091-724C-257E124E886C}"/>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A5D04C2-6F47-8584-4BD5-3A00DCB96D62}"/>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CFDC13DA-3823-8101-437D-4ACF80CB120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5442B187-78DB-8D84-59A1-D12103083DD3}"/>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94C2E9A-CB48-2613-95C3-01DD2C8B6088}"/>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C81A8C7A-EC9F-92EF-BAFC-E3ADCBC0BD42}"/>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4D7DD049-3BA7-B902-7EF5-86B748B87546}"/>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3607F206-CBD5-BE49-60C5-356C28B475AF}"/>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06399BE0-2998-0399-68D4-3F6B6E3F67EF}"/>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B0C2E103-048B-1F83-CF65-ABC126F39EFE}"/>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9C3EC2CF-0859-4BC8-D2A0-40CDC1336E3F}"/>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FA88D3E0-7C09-4A45-8EDE-A505D31D64FA}"/>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E5EAEB49-0A35-B6FA-CCB4-291C28B0B94C}"/>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2F3E3FE6-F48F-D189-C582-F1A94422DEA1}"/>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415B3E19-53AD-8E97-7650-0F3E0BE8C91D}"/>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3481CBE5-9057-F93C-8DB9-D37C55500003}"/>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D49EC59-B2DD-1372-584C-4AFA716E08B4}"/>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D49EC59-B2DD-1372-584C-4AFA716E08B4}"/>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23E33EA8-8289-A7B1-DE93-1808A83056CE}"/>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23E33EA8-8289-A7B1-DE93-1808A83056CE}"/>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0FF85984-FF8B-8498-8FCA-E8AE977296B3}"/>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0FF85984-FF8B-8498-8FCA-E8AE977296B3}"/>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D13AE1E-DEC7-BF22-E49F-6942D9BA633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D13AE1E-DEC7-BF22-E49F-6942D9BA633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1EDF0847-781E-F67B-8611-462BB9196890}"/>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1EDF0847-781E-F67B-8611-462BB9196890}"/>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AD16C6D5-9B01-454E-98FA-9A636F59DB8B}"/>
              </a:ext>
            </a:extLst>
          </p:cNvPr>
          <p:cNvSpPr/>
          <p:nvPr/>
        </p:nvSpPr>
        <p:spPr>
          <a:xfrm>
            <a:off x="1600824" y="1713502"/>
            <a:ext cx="1088572" cy="348342"/>
          </a:xfrm>
          <a:prstGeom prst="roundRect">
            <a:avLst/>
          </a:prstGeom>
          <a:solidFill>
            <a:srgbClr val="FF00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D158C02-6009-6E5F-DE22-18A89138054F}"/>
              </a:ext>
            </a:extLst>
          </p:cNvPr>
          <p:cNvSpPr/>
          <p:nvPr/>
        </p:nvSpPr>
        <p:spPr>
          <a:xfrm>
            <a:off x="1600824" y="2404822"/>
            <a:ext cx="1088572" cy="348342"/>
          </a:xfrm>
          <a:prstGeom prst="roundRect">
            <a:avLst/>
          </a:prstGeom>
          <a:solidFill>
            <a:srgbClr val="FF00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5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25" name="Content Placeholder 24"/>
          <p:cNvSpPr>
            <a:spLocks noGrp="1"/>
          </p:cNvSpPr>
          <p:nvPr>
            <p:ph type="body" sz="quarter" idx="16"/>
          </p:nvPr>
        </p:nvSpPr>
        <p:spPr>
          <a:xfrm>
            <a:off x="533919" y="1159643"/>
            <a:ext cx="8085415" cy="3077573"/>
          </a:xfrm>
        </p:spPr>
        <p:txBody>
          <a:bodyPr/>
          <a:lstStyle/>
          <a:p>
            <a:pPr marL="285750" indent="-285750"/>
            <a:r>
              <a:rPr lang="en-US" dirty="0"/>
              <a:t>This is a particular class called </a:t>
            </a:r>
            <a:r>
              <a:rPr lang="en-US" dirty="0">
                <a:solidFill>
                  <a:srgbClr val="C00000"/>
                </a:solidFill>
              </a:rPr>
              <a:t>“feedforward” </a:t>
            </a:r>
            <a:r>
              <a:rPr lang="en-US" dirty="0"/>
              <a:t>networks</a:t>
            </a:r>
            <a:r>
              <a:rPr lang="en-US" dirty="0">
                <a:solidFill>
                  <a:srgbClr val="C00000"/>
                </a:solidFill>
              </a:rPr>
              <a:t>.</a:t>
            </a:r>
          </a:p>
          <a:p>
            <a:pPr marL="742950" lvl="1" indent="-285750"/>
            <a:r>
              <a:rPr lang="en-US" dirty="0"/>
              <a:t>Cascade neurons together</a:t>
            </a:r>
          </a:p>
          <a:p>
            <a:pPr>
              <a:buNone/>
            </a:pPr>
            <a:endParaRPr lang="en-US" dirty="0"/>
          </a:p>
          <a:p>
            <a:endParaRPr lang="en-US" dirty="0"/>
          </a:p>
        </p:txBody>
      </p:sp>
      <p:grpSp>
        <p:nvGrpSpPr>
          <p:cNvPr id="6" name="Group 5"/>
          <p:cNvGrpSpPr/>
          <p:nvPr/>
        </p:nvGrpSpPr>
        <p:grpSpPr>
          <a:xfrm>
            <a:off x="3019919" y="2281201"/>
            <a:ext cx="440568" cy="440568"/>
            <a:chOff x="5401994" y="3071949"/>
            <a:chExt cx="587424" cy="587424"/>
          </a:xfrm>
        </p:grpSpPr>
        <p:sp>
          <p:nvSpPr>
            <p:cNvPr id="4" name="Oval 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19919" y="3050323"/>
            <a:ext cx="440568" cy="440568"/>
            <a:chOff x="5401994" y="3071949"/>
            <a:chExt cx="587424" cy="587424"/>
          </a:xfrm>
        </p:grpSpPr>
        <p:sp>
          <p:nvSpPr>
            <p:cNvPr id="8" name="Oval 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019919" y="3825340"/>
            <a:ext cx="440568" cy="440568"/>
            <a:chOff x="5401994" y="3071949"/>
            <a:chExt cx="587424" cy="587424"/>
          </a:xfrm>
        </p:grpSpPr>
        <p:sp>
          <p:nvSpPr>
            <p:cNvPr id="11" name="Oval 1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2" name="Curved Connector 1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895398" y="2281201"/>
            <a:ext cx="440568" cy="440568"/>
            <a:chOff x="5401994" y="3071949"/>
            <a:chExt cx="587424" cy="587424"/>
          </a:xfrm>
        </p:grpSpPr>
        <p:sp>
          <p:nvSpPr>
            <p:cNvPr id="14" name="Oval 1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895398" y="3050323"/>
            <a:ext cx="440568" cy="440568"/>
            <a:chOff x="5401994" y="3071949"/>
            <a:chExt cx="587424" cy="587424"/>
          </a:xfrm>
        </p:grpSpPr>
        <p:sp>
          <p:nvSpPr>
            <p:cNvPr id="17" name="Oval 16"/>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8" name="Curved Connector 17"/>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4895398" y="3825340"/>
            <a:ext cx="440568" cy="440568"/>
            <a:chOff x="5401994" y="3071949"/>
            <a:chExt cx="587424" cy="587424"/>
          </a:xfrm>
        </p:grpSpPr>
        <p:sp>
          <p:nvSpPr>
            <p:cNvPr id="20" name="Oval 19"/>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1" name="Curved Connector 20"/>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6602288" y="3050323"/>
            <a:ext cx="440568" cy="440568"/>
            <a:chOff x="5401994" y="3071949"/>
            <a:chExt cx="587424" cy="587424"/>
          </a:xfrm>
        </p:grpSpPr>
        <p:sp>
          <p:nvSpPr>
            <p:cNvPr id="23" name="Oval 22"/>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4" name="Curved Connector 23"/>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2" name="Straight Arrow Connector 31"/>
          <p:cNvCxnSpPr>
            <a:stCxn id="4" idx="6"/>
            <a:endCxn id="14"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4" idx="6"/>
            <a:endCxn id="17"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 idx="6"/>
            <a:endCxn id="20"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8" idx="6"/>
            <a:endCxn id="14"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17"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8" idx="6"/>
            <a:endCxn id="20"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1"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1" idx="6"/>
            <a:endCxn id="17"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6"/>
            <a:endCxn id="14"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6" idx="3"/>
            <a:endCxn id="4" idx="2"/>
          </p:cNvCxnSpPr>
          <p:nvPr/>
        </p:nvCxnSpPr>
        <p:spPr>
          <a:xfrm>
            <a:off x="2078832" y="2442907"/>
            <a:ext cx="941087" cy="58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6" idx="3"/>
            <a:endCxn id="8" idx="1"/>
          </p:cNvCxnSpPr>
          <p:nvPr/>
        </p:nvCxnSpPr>
        <p:spPr>
          <a:xfrm>
            <a:off x="2078832" y="2442907"/>
            <a:ext cx="1005607" cy="671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6" idx="3"/>
            <a:endCxn id="11" idx="1"/>
          </p:cNvCxnSpPr>
          <p:nvPr/>
        </p:nvCxnSpPr>
        <p:spPr>
          <a:xfrm>
            <a:off x="2078832" y="2442907"/>
            <a:ext cx="1005607" cy="1446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7" idx="3"/>
            <a:endCxn id="4" idx="2"/>
          </p:cNvCxnSpPr>
          <p:nvPr/>
        </p:nvCxnSpPr>
        <p:spPr>
          <a:xfrm flipV="1">
            <a:off x="2074069" y="2501485"/>
            <a:ext cx="945850" cy="468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7" idx="3"/>
            <a:endCxn id="8" idx="2"/>
          </p:cNvCxnSpPr>
          <p:nvPr/>
        </p:nvCxnSpPr>
        <p:spPr>
          <a:xfrm>
            <a:off x="2074069" y="2970353"/>
            <a:ext cx="945850" cy="3002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27" idx="3"/>
            <a:endCxn id="11" idx="2"/>
          </p:cNvCxnSpPr>
          <p:nvPr/>
        </p:nvCxnSpPr>
        <p:spPr>
          <a:xfrm>
            <a:off x="2074069" y="2970353"/>
            <a:ext cx="945850" cy="1075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28" idx="3"/>
            <a:endCxn id="4" idx="3"/>
          </p:cNvCxnSpPr>
          <p:nvPr/>
        </p:nvCxnSpPr>
        <p:spPr>
          <a:xfrm flipV="1">
            <a:off x="2060059" y="2657250"/>
            <a:ext cx="1024379" cy="861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8" idx="3"/>
            <a:endCxn id="8" idx="2"/>
          </p:cNvCxnSpPr>
          <p:nvPr/>
        </p:nvCxnSpPr>
        <p:spPr>
          <a:xfrm flipV="1">
            <a:off x="2060059" y="3270607"/>
            <a:ext cx="959860" cy="248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29" idx="3"/>
            <a:endCxn id="11" idx="2"/>
          </p:cNvCxnSpPr>
          <p:nvPr/>
        </p:nvCxnSpPr>
        <p:spPr>
          <a:xfrm flipV="1">
            <a:off x="2058117" y="4045624"/>
            <a:ext cx="961802" cy="726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29" idx="3"/>
            <a:endCxn id="8" idx="3"/>
          </p:cNvCxnSpPr>
          <p:nvPr/>
        </p:nvCxnSpPr>
        <p:spPr>
          <a:xfrm flipV="1">
            <a:off x="2058117" y="3426371"/>
            <a:ext cx="1026322" cy="6918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28" idx="3"/>
            <a:endCxn id="11" idx="2"/>
          </p:cNvCxnSpPr>
          <p:nvPr/>
        </p:nvCxnSpPr>
        <p:spPr>
          <a:xfrm>
            <a:off x="2060059" y="3518631"/>
            <a:ext cx="959860" cy="5269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29" idx="3"/>
            <a:endCxn id="4" idx="3"/>
          </p:cNvCxnSpPr>
          <p:nvPr/>
        </p:nvCxnSpPr>
        <p:spPr>
          <a:xfrm flipV="1">
            <a:off x="2058117" y="2657249"/>
            <a:ext cx="1026322" cy="14610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endCxn id="23"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17" idx="6"/>
            <a:endCxn id="23"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14" idx="6"/>
            <a:endCxn id="23"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23"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AFD283B-B53F-2FDA-E548-73AF1087CEB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[Slides: HKUST]</a:t>
            </a:r>
          </a:p>
        </p:txBody>
      </p:sp>
    </p:spTree>
    <p:extLst>
      <p:ext uri="{BB962C8B-B14F-4D97-AF65-F5344CB8AC3E}">
        <p14:creationId xmlns:p14="http://schemas.microsoft.com/office/powerpoint/2010/main" val="19561044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dirty="0"/>
                  <a:t>Caching Gradients to Turn </a:t>
                </a:r>
                <a14:m>
                  <m:oMath xmlns:m="http://schemas.openxmlformats.org/officeDocument/2006/math">
                    <m:r>
                      <a:rPr lang="en-US" sz="2400" i="1">
                        <a:latin typeface="Cambria Math" panose="02040503050406030204" pitchFamily="18" charset="0"/>
                        <a:ea typeface="Cambria Math" panose="02040503050406030204" pitchFamily="18" charset="0"/>
                      </a:rPr>
                      <m:t>𝑂</m:t>
                    </m:r>
                    <m:d>
                      <m:dPr>
                        <m:ctrlPr>
                          <a:rPr lang="en-US" sz="2400" i="1">
                            <a:latin typeface="Cambria Math" panose="02040503050406030204" pitchFamily="18" charset="0"/>
                            <a:ea typeface="Cambria Math" panose="02040503050406030204" pitchFamily="18" charset="0"/>
                          </a:rPr>
                        </m:ctrlPr>
                      </m:dPr>
                      <m:e>
                        <m:sSup>
                          <m:sSupPr>
                            <m:ctrlPr>
                              <a:rPr lang="en-US" sz="2400" b="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𝐿</m:t>
                            </m:r>
                          </m:e>
                          <m:sup>
                            <m:r>
                              <a:rPr lang="en-US" sz="2400" b="0" i="1">
                                <a:latin typeface="Cambria Math" panose="02040503050406030204" pitchFamily="18" charset="0"/>
                                <a:ea typeface="Cambria Math" panose="02040503050406030204" pitchFamily="18" charset="0"/>
                              </a:rPr>
                              <m:t>2</m:t>
                            </m:r>
                          </m:sup>
                        </m:sSup>
                      </m:e>
                    </m:d>
                  </m:oMath>
                </a14:m>
                <a:r>
                  <a:rPr lang="en-US" sz="2400" dirty="0"/>
                  <a:t> into </a:t>
                </a:r>
                <a14:m>
                  <m:oMath xmlns:m="http://schemas.openxmlformats.org/officeDocument/2006/math">
                    <m:r>
                      <a:rPr lang="en-US" sz="2400" i="1" smtClean="0">
                        <a:latin typeface="Cambria Math" panose="02040503050406030204" pitchFamily="18" charset="0"/>
                        <a:ea typeface="Cambria Math" panose="02040503050406030204" pitchFamily="18" charset="0"/>
                      </a:rPr>
                      <m:t>𝑂</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𝐿</m:t>
                        </m:r>
                      </m:e>
                    </m:d>
                  </m:oMath>
                </a14:m>
                <a:r>
                  <a:rPr lang="en-US" sz="2400" dirty="0">
                    <a:ea typeface="Cambria Math" panose="02040503050406030204" pitchFamily="18" charset="0"/>
                  </a:rPr>
                  <a:t> </a:t>
                </a:r>
                <a:endParaRPr lang="en-US" sz="2400" dirty="0"/>
              </a:p>
            </p:txBody>
          </p:sp>
        </mc:Choice>
        <mc:Fallback>
          <p:sp>
            <p:nvSpPr>
              <p:cNvPr id="2" name="Title 1">
                <a:extLst>
                  <a:ext uri="{FF2B5EF4-FFF2-40B4-BE49-F238E27FC236}">
                    <a16:creationId xmlns:a16="http://schemas.microsoft.com/office/drawing/2014/main" id="{9FAF63AE-DDF2-0451-0EA2-78C77CC887D7}"/>
                  </a:ext>
                </a:extLst>
              </p:cNvPr>
              <p:cNvSpPr>
                <a:spLocks noGrp="1" noRot="1" noChangeAspect="1" noMove="1" noResize="1" noEditPoints="1" noAdjustHandles="1" noChangeArrowheads="1" noChangeShapeType="1" noTextEdit="1"/>
              </p:cNvSpPr>
              <p:nvPr>
                <p:ph type="title"/>
              </p:nvPr>
            </p:nvSpPr>
            <p:spPr>
              <a:blipFill>
                <a:blip r:embed="rId3"/>
                <a:stretch>
                  <a:fillRect l="-1256" b="-17647"/>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6F95B677-9DE1-2CCB-0BEB-15AF85E1949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7"/>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8EC05AC4-05B2-98FD-7CE5-B1558F14CAE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9"/>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 Placeholder 10">
                <a:extLst>
                  <a:ext uri="{FF2B5EF4-FFF2-40B4-BE49-F238E27FC236}">
                    <a16:creationId xmlns:a16="http://schemas.microsoft.com/office/drawing/2014/main" id="{886A64DF-A5AA-D2FC-18BB-68AA6D933B83}"/>
                  </a:ext>
                </a:extLst>
              </p:cNvPr>
              <p:cNvSpPr>
                <a:spLocks noGrp="1"/>
              </p:cNvSpPr>
              <p:nvPr>
                <p:ph type="body" sz="quarter" idx="16"/>
              </p:nvPr>
            </p:nvSpPr>
            <p:spPr>
              <a:xfrm>
                <a:off x="533919" y="1390650"/>
                <a:ext cx="6886713" cy="3077573"/>
              </a:xfrm>
            </p:spPr>
            <p:txBody>
              <a:bodyPr/>
              <a:lstStyle/>
              <a:p>
                <a:r>
                  <a:rPr lang="en-US" sz="1400" dirty="0"/>
                  <a:t>First, precompute these cache values:</a:t>
                </a:r>
              </a:p>
              <a:p>
                <a:pPr marL="627062" lvl="1" indent="-285750">
                  <a:buFont typeface="Arial" panose="020B0604020202020204" pitchFamily="34" charset="0"/>
                  <a:buChar char="•"/>
                </a:pPr>
                <a:r>
                  <a:rPr lang="en-US" sz="1400" dirty="0">
                    <a:solidFill>
                      <a:srgbClr val="0006C7"/>
                    </a:solidFill>
                    <a:latin typeface="Tahoma" panose="020B0604030504040204" pitchFamily="34" charset="0"/>
                    <a:ea typeface="Tahoma" panose="020B0604030504040204" pitchFamily="34" charset="0"/>
                    <a:cs typeface="Tahoma" panose="020B0604030504040204" pitchFamily="34" charset="0"/>
                  </a:rPr>
                  <a:t>First layer: </a:t>
                </a:r>
                <a14:m>
                  <m:oMath xmlns:m="http://schemas.openxmlformats.org/officeDocument/2006/math">
                    <m:sSub>
                      <m:sSubPr>
                        <m:ctrlPr>
                          <a:rPr lang="en-US" sz="1400" b="0" i="1" smtClean="0">
                            <a:solidFill>
                              <a:srgbClr val="0006C7"/>
                            </a:solidFill>
                            <a:latin typeface="Cambria Math" panose="02040503050406030204" pitchFamily="18" charset="0"/>
                            <a:ea typeface="Cambria Math" panose="02040503050406030204" pitchFamily="18" charset="0"/>
                          </a:rPr>
                        </m:ctrlPr>
                      </m:sSubPr>
                      <m:e>
                        <m:r>
                          <a:rPr lang="en-US" sz="1400" b="0" i="1" smtClean="0">
                            <a:solidFill>
                              <a:srgbClr val="0006C7"/>
                            </a:solidFill>
                            <a:latin typeface="Cambria Math" panose="02040503050406030204" pitchFamily="18" charset="0"/>
                            <a:ea typeface="Cambria Math" panose="02040503050406030204" pitchFamily="18" charset="0"/>
                          </a:rPr>
                          <m:t>𝛿</m:t>
                        </m:r>
                      </m:e>
                      <m:sub>
                        <m:r>
                          <a:rPr lang="en-US" sz="1400" b="0" i="1" smtClean="0">
                            <a:solidFill>
                              <a:srgbClr val="0006C7"/>
                            </a:solidFill>
                            <a:latin typeface="Cambria Math" panose="02040503050406030204" pitchFamily="18" charset="0"/>
                            <a:ea typeface="Cambria Math" panose="02040503050406030204" pitchFamily="18" charset="0"/>
                          </a:rPr>
                          <m:t>𝐿</m:t>
                        </m:r>
                      </m:sub>
                    </m:sSub>
                    <m:r>
                      <a:rPr lang="en-US" sz="1400" b="0" i="1" smtClean="0">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e>
                    </m:d>
                  </m:oMath>
                </a14:m>
                <a:endParaRPr lang="en-US" sz="1400" b="1" i="1" dirty="0">
                  <a:latin typeface="Tahoma" panose="020B0604030504040204" pitchFamily="34" charset="0"/>
                  <a:ea typeface="Tahoma" panose="020B0604030504040204" pitchFamily="34" charset="0"/>
                  <a:cs typeface="Tahoma" panose="020B0604030504040204" pitchFamily="34" charset="0"/>
                </a:endParaRPr>
              </a:p>
              <a:p>
                <a:pPr marL="627062" lvl="1" indent="-285750">
                  <a:buFont typeface="Arial" panose="020B0604020202020204" pitchFamily="34" charset="0"/>
                  <a:buChar char="•"/>
                </a:pPr>
                <a:r>
                  <a:rPr lang="en-US" sz="1400" dirty="0">
                    <a:solidFill>
                      <a:srgbClr val="0006C7"/>
                    </a:solidFill>
                    <a:latin typeface="Tahoma" panose="020B0604030504040204" pitchFamily="34" charset="0"/>
                    <a:ea typeface="Tahoma" panose="020B0604030504040204" pitchFamily="34" charset="0"/>
                    <a:cs typeface="Tahoma" panose="020B0604030504040204" pitchFamily="34" charset="0"/>
                  </a:rPr>
                  <a:t>Subsequent layers: </a:t>
                </a:r>
                <a14:m>
                  <m:oMath xmlns:m="http://schemas.openxmlformats.org/officeDocument/2006/math">
                    <m:sSub>
                      <m:sSubPr>
                        <m:ctrlPr>
                          <a:rPr lang="en-US" sz="1400" i="1">
                            <a:solidFill>
                              <a:srgbClr val="0006C7"/>
                            </a:solidFill>
                            <a:latin typeface="Cambria Math" panose="02040503050406030204" pitchFamily="18" charset="0"/>
                            <a:ea typeface="Cambria Math" panose="02040503050406030204" pitchFamily="18" charset="0"/>
                          </a:rPr>
                        </m:ctrlPr>
                      </m:sSubPr>
                      <m:e>
                        <m:r>
                          <a:rPr lang="en-US" sz="1400" i="1">
                            <a:solidFill>
                              <a:srgbClr val="0006C7"/>
                            </a:solidFill>
                            <a:latin typeface="Cambria Math" panose="02040503050406030204" pitchFamily="18" charset="0"/>
                            <a:ea typeface="Cambria Math" panose="02040503050406030204" pitchFamily="18" charset="0"/>
                          </a:rPr>
                          <m:t>𝛿</m:t>
                        </m:r>
                      </m:e>
                      <m:sub>
                        <m:r>
                          <a:rPr lang="en-US" sz="1400" i="1">
                            <a:solidFill>
                              <a:srgbClr val="0006C7"/>
                            </a:solidFill>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oMath>
                </a14:m>
                <a:r>
                  <a:rPr lang="en-US" sz="1400" dirty="0">
                    <a:solidFill>
                      <a:srgbClr val="0006C7"/>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1400" i="1">
                            <a:solidFill>
                              <a:srgbClr val="0006C7"/>
                            </a:solidFill>
                            <a:latin typeface="Cambria Math" panose="02040503050406030204" pitchFamily="18" charset="0"/>
                            <a:ea typeface="Cambria Math" panose="02040503050406030204" pitchFamily="18" charset="0"/>
                          </a:rPr>
                        </m:ctrlPr>
                      </m:sSubPr>
                      <m:e>
                        <m:r>
                          <a:rPr lang="en-US" sz="1400" i="1">
                            <a:solidFill>
                              <a:srgbClr val="0006C7"/>
                            </a:solidFill>
                            <a:latin typeface="Cambria Math" panose="02040503050406030204" pitchFamily="18" charset="0"/>
                            <a:ea typeface="Cambria Math" panose="02040503050406030204" pitchFamily="18" charset="0"/>
                          </a:rPr>
                          <m:t>𝛿</m:t>
                        </m:r>
                      </m:e>
                      <m:sub>
                        <m:r>
                          <a:rPr lang="en-US" sz="1400" i="1">
                            <a:solidFill>
                              <a:srgbClr val="0006C7"/>
                            </a:solidFill>
                            <a:latin typeface="Cambria Math" panose="02040503050406030204" pitchFamily="18" charset="0"/>
                            <a:ea typeface="Cambria Math" panose="02040503050406030204" pitchFamily="18" charset="0"/>
                          </a:rPr>
                          <m:t>𝑖</m:t>
                        </m:r>
                        <m:r>
                          <a:rPr lang="en-US" sz="1400" b="0" i="1" smtClean="0">
                            <a:solidFill>
                              <a:srgbClr val="0006C7"/>
                            </a:solidFill>
                            <a:latin typeface="Cambria Math" panose="02040503050406030204" pitchFamily="18" charset="0"/>
                            <a:ea typeface="Cambria Math" panose="02040503050406030204" pitchFamily="18" charset="0"/>
                          </a:rPr>
                          <m:t>+1</m:t>
                        </m:r>
                      </m:sub>
                    </m:sSub>
                  </m:oMath>
                </a14:m>
                <a:r>
                  <a:rPr lang="en-US" sz="1400" b="1"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a:rPr lang="en-US" sz="1400" i="1">
                                <a:latin typeface="Cambria Math" panose="02040503050406030204" pitchFamily="18" charset="0"/>
                              </a:rPr>
                              <m:t>𝑖</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a:rPr lang="en-US" sz="1400" i="1">
                                <a:latin typeface="Cambria Math" panose="02040503050406030204" pitchFamily="18" charset="0"/>
                              </a:rPr>
                              <m:t>𝑖</m:t>
                            </m:r>
                            <m:r>
                              <a:rPr lang="en-US" sz="1400" i="1">
                                <a:latin typeface="Cambria Math" panose="02040503050406030204" pitchFamily="18" charset="0"/>
                              </a:rPr>
                              <m:t>−1</m:t>
                            </m:r>
                          </m:sub>
                        </m:sSub>
                      </m:e>
                    </m:d>
                    <m:r>
                      <a:rPr lang="en-US" sz="1400" b="1" i="1" smtClean="0">
                        <a:latin typeface="Cambria Math" panose="02040503050406030204" pitchFamily="18" charset="0"/>
                      </a:rPr>
                      <m:t>, ∀</m:t>
                    </m:r>
                    <m:r>
                      <a:rPr lang="en-US" sz="1400" b="0" i="1" smtClean="0">
                        <a:latin typeface="Cambria Math" panose="02040503050406030204" pitchFamily="18" charset="0"/>
                      </a:rPr>
                      <m:t>𝑖</m:t>
                    </m:r>
                  </m:oMath>
                </a14:m>
                <a:r>
                  <a:rPr lang="en-US" sz="1400" i="1"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1400">
                        <a:latin typeface="Cambria Math" panose="02040503050406030204" pitchFamily="18" charset="0"/>
                      </a:rPr>
                      <m:t>0≤</m:t>
                    </m:r>
                    <m:r>
                      <a:rPr lang="en-US" sz="1400">
                        <a:latin typeface="Cambria Math" panose="02040503050406030204" pitchFamily="18" charset="0"/>
                      </a:rPr>
                      <m:t>𝑖</m:t>
                    </m:r>
                    <m:r>
                      <a:rPr lang="en-US" sz="1400">
                        <a:latin typeface="Cambria Math" panose="02040503050406030204" pitchFamily="18" charset="0"/>
                      </a:rPr>
                      <m:t>≤</m:t>
                    </m:r>
                    <m:r>
                      <a:rPr lang="en-US" sz="1400">
                        <a:latin typeface="Cambria Math" panose="02040503050406030204" pitchFamily="18" charset="0"/>
                      </a:rPr>
                      <m:t>𝐿</m:t>
                    </m:r>
                    <m:r>
                      <a:rPr lang="en-US" sz="1400">
                        <a:latin typeface="Cambria Math" panose="02040503050406030204" pitchFamily="18" charset="0"/>
                      </a:rPr>
                      <m:t>−1</m:t>
                    </m:r>
                  </m:oMath>
                </a14:m>
                <a:endParaRPr lang="en-US" sz="1400" i="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400" dirty="0"/>
                  <a:t>Now, let’s go back to the gradients:  </a:t>
                </a:r>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b="1" i="1" dirty="0"/>
              </a:p>
              <a:p>
                <a:pPr marL="114300" indent="0">
                  <a:lnSpc>
                    <a:spcPct val="100000"/>
                  </a:lnSpc>
                  <a:spcBef>
                    <a:spcPts val="0"/>
                  </a:spcBef>
                  <a:buNone/>
                </a:pPr>
                <a:r>
                  <a:rPr lang="en-US" sz="1400" dirty="0"/>
                  <a:t>In total, how many matrix multiplications are done here when using caching? </a:t>
                </a:r>
              </a:p>
              <a:p>
                <a:pPr marL="114300" indent="0">
                  <a:lnSpc>
                    <a:spcPct val="100000"/>
                  </a:lnSpc>
                  <a:spcBef>
                    <a:spcPts val="0"/>
                  </a:spcBef>
                  <a:buNone/>
                </a:pPr>
                <a:r>
                  <a:rPr lang="en-US" sz="1400" dirty="0"/>
                  <a:t>(A) </a:t>
                </a:r>
                <a14:m>
                  <m:oMath xmlns:m="http://schemas.openxmlformats.org/officeDocument/2006/math">
                    <m:r>
                      <a:rPr lang="en-US" sz="1400" b="0" i="1" smtClean="0">
                        <a:latin typeface="Cambria Math" panose="02040503050406030204" pitchFamily="18" charset="0"/>
                        <a:ea typeface="Cambria Math" panose="02040503050406030204" pitchFamily="18" charset="0"/>
                      </a:rPr>
                      <m:t>𝑂</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m:t>
                        </m:r>
                      </m:e>
                    </m:d>
                  </m:oMath>
                </a14:m>
                <a:r>
                  <a:rPr lang="en-US" sz="1400" dirty="0"/>
                  <a:t> 	(B)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2</m:t>
                            </m:r>
                          </m:sup>
                        </m:sSup>
                      </m:e>
                    </m:d>
                  </m:oMath>
                </a14:m>
                <a:r>
                  <a:rPr lang="en-US" sz="1400" dirty="0"/>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3</m:t>
                            </m:r>
                          </m:sup>
                        </m:sSup>
                      </m:e>
                    </m:d>
                  </m:oMath>
                </a14:m>
                <a:r>
                  <a:rPr lang="en-US" sz="1400" dirty="0"/>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r>
                          <m:rPr>
                            <m:sty m:val="p"/>
                          </m:rPr>
                          <a:rPr lang="en-US" sz="1400" b="0" i="1" smtClean="0">
                            <a:latin typeface="Cambria Math" panose="02040503050406030204" pitchFamily="18" charset="0"/>
                            <a:ea typeface="Cambria Math" panose="02040503050406030204" pitchFamily="18" charset="0"/>
                          </a:rPr>
                          <m:t>exp</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e>
                    </m:d>
                  </m:oMath>
                </a14:m>
                <a:r>
                  <a:rPr lang="en-US" sz="1400" dirty="0"/>
                  <a:t> 	</a:t>
                </a:r>
              </a:p>
              <a:p>
                <a:pPr marL="285750" indent="-285750">
                  <a:buFont typeface="Arial" panose="020B0604020202020204" pitchFamily="34" charset="0"/>
                  <a:buChar char="•"/>
                </a:pPr>
                <a:endParaRPr lang="en-US" sz="1400" b="1" i="1" dirty="0"/>
              </a:p>
              <a:p>
                <a:pPr marL="285750" indent="-285750">
                  <a:buFont typeface="Arial" panose="020B0604020202020204" pitchFamily="34" charset="0"/>
                  <a:buChar char="•"/>
                </a:pPr>
                <a:endParaRPr lang="en-US" sz="1400" i="1" dirty="0"/>
              </a:p>
              <a:p>
                <a:endParaRPr lang="en-US" sz="1400" dirty="0"/>
              </a:p>
            </p:txBody>
          </p:sp>
        </mc:Choice>
        <mc:Fallback>
          <p:sp>
            <p:nvSpPr>
              <p:cNvPr id="11" name="Text Placeholder 10">
                <a:extLst>
                  <a:ext uri="{FF2B5EF4-FFF2-40B4-BE49-F238E27FC236}">
                    <a16:creationId xmlns:a16="http://schemas.microsoft.com/office/drawing/2014/main" id="{886A64DF-A5AA-D2FC-18BB-68AA6D933B83}"/>
                  </a:ext>
                </a:extLst>
              </p:cNvPr>
              <p:cNvSpPr>
                <a:spLocks noGrp="1" noRot="1" noChangeAspect="1" noMove="1" noResize="1" noEditPoints="1" noAdjustHandles="1" noChangeArrowheads="1" noChangeShapeType="1" noTextEdit="1"/>
              </p:cNvSpPr>
              <p:nvPr>
                <p:ph type="body" sz="quarter" idx="16"/>
              </p:nvPr>
            </p:nvSpPr>
            <p:spPr>
              <a:xfrm>
                <a:off x="533919" y="1390650"/>
                <a:ext cx="6886713" cy="3077573"/>
              </a:xfrm>
              <a:blipFill>
                <a:blip r:embed="rId10"/>
                <a:stretch>
                  <a:fillRect l="-368" t="-1235" b="-86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17507AD-8323-BDD5-694A-154C4970F7CB}"/>
                  </a:ext>
                </a:extLst>
              </p:cNvPr>
              <p:cNvSpPr txBox="1"/>
              <p:nvPr/>
            </p:nvSpPr>
            <p:spPr>
              <a:xfrm>
                <a:off x="186704" y="2390786"/>
                <a:ext cx="6811248" cy="1680653"/>
              </a:xfrm>
              <a:prstGeom prst="rect">
                <a:avLst/>
              </a:prstGeom>
              <a:noFill/>
            </p:spPr>
            <p:txBody>
              <a:bodyPr wrap="square">
                <a:spAutoFit/>
              </a:bodyPr>
              <a:lstStyle/>
              <a:p>
                <a:pPr marL="596900">
                  <a:lnSpc>
                    <a:spcPct val="120000"/>
                  </a:lnSpc>
                </a:pPr>
                <a14:m>
                  <m:oMathPara xmlns:m="http://schemas.openxmlformats.org/officeDocument/2006/math">
                    <m:oMathParaPr>
                      <m:jc m:val="left"/>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b>
                          </m:sSub>
                        </m:sub>
                      </m:sSub>
                      <m:r>
                        <a:rPr lang="en-US" i="1">
                          <a:latin typeface="Cambria Math" panose="02040503050406030204" pitchFamily="18" charset="0"/>
                          <a:ea typeface="Cambria Math" panose="02040503050406030204" pitchFamily="18" charset="0"/>
                        </a:rPr>
                        <m:t>ℒ</m:t>
                      </m:r>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smtClean="0">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rPr>
                                      </m:ctrlPr>
                                    </m:sSubPr>
                                    <m:e>
                                      <m:r>
                                        <a:rPr lang="en-US">
                                          <a:latin typeface="Cambria Math" panose="02040503050406030204" pitchFamily="18" charset="0"/>
                                        </a:rPr>
                                        <m:t>𝐡</m:t>
                                      </m:r>
                                    </m:e>
                                    <m:sub>
                                      <m:r>
                                        <m:rPr>
                                          <m:sty m:val="p"/>
                                        </m:rPr>
                                        <a:rPr lang="en-US" smtClean="0">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𝐖</m:t>
                                      </m:r>
                                    </m:e>
                                    <m:sub>
                                      <m:r>
                                        <m:rPr>
                                          <m:sty m:val="p"/>
                                        </m:rPr>
                                        <a:rPr lang="en-US">
                                          <a:latin typeface="Cambria Math" panose="02040503050406030204" pitchFamily="18" charset="0"/>
                                        </a:rPr>
                                        <m:t>L</m:t>
                                      </m:r>
                                      <m:r>
                                        <a:rPr lang="en-US" smtClean="0">
                                          <a:latin typeface="Cambria Math" panose="02040503050406030204" pitchFamily="18" charset="0"/>
                                        </a:rPr>
                                        <m:t>−1</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Cambria Math" panose="02040503050406030204" pitchFamily="18" charset="0"/>
                  <a:ea typeface="Cambria Math" panose="02040503050406030204" pitchFamily="18" charset="0"/>
                  <a:cs typeface="Tahoma" panose="020B0604030504040204" pitchFamily="34" charset="0"/>
                </a:endParaRPr>
              </a:p>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sub>
                          </m:sSub>
                        </m:sub>
                      </m:sSub>
                      <m:r>
                        <a:rPr lang="en-US" i="1">
                          <a:latin typeface="Cambria Math" panose="02040503050406030204" pitchFamily="18" charset="0"/>
                          <a:ea typeface="Cambria Math" panose="02040503050406030204" pitchFamily="18" charset="0"/>
                        </a:rPr>
                        <m:t>ℒ</m:t>
                      </m:r>
                      <m:r>
                        <a:rPr lang="en-US"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smtClean="0">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rPr>
                                      </m:ctrlPr>
                                    </m:sSubPr>
                                    <m:e>
                                      <m:r>
                                        <a:rPr lang="en-US">
                                          <a:latin typeface="Cambria Math" panose="02040503050406030204" pitchFamily="18" charset="0"/>
                                        </a:rPr>
                                        <m:t>𝐡</m:t>
                                      </m:r>
                                    </m:e>
                                    <m:sub>
                                      <m:r>
                                        <m:rPr>
                                          <m:sty m:val="p"/>
                                        </m:rPr>
                                        <a:rPr lang="en-US" smtClean="0">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𝐡</m:t>
                                      </m:r>
                                    </m:e>
                                    <m:sub>
                                      <m:r>
                                        <m:rPr>
                                          <m:sty m:val="p"/>
                                        </m:rPr>
                                        <a:rPr lang="en-US">
                                          <a:latin typeface="Cambria Math" panose="02040503050406030204" pitchFamily="18" charset="0"/>
                                        </a:rPr>
                                        <m:t>L</m:t>
                                      </m:r>
                                      <m:r>
                                        <a:rPr lang="en-US" smtClean="0">
                                          <a:latin typeface="Cambria Math" panose="02040503050406030204" pitchFamily="18" charset="0"/>
                                        </a:rPr>
                                        <m:t>−1</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−2</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Tahoma" panose="020B0604030504040204" pitchFamily="34" charset="0"/>
                  <a:ea typeface="Cambria Math" panose="02040503050406030204" pitchFamily="18" charset="0"/>
                  <a:cs typeface="Tahoma" panose="020B0604030504040204" pitchFamily="34" charset="0"/>
                </a:endParaRPr>
              </a:p>
              <a:p>
                <a:pPr marL="596900" lvl="1" indent="0">
                  <a:lnSpc>
                    <a:spcPct val="120000"/>
                  </a:lnSpc>
                  <a:buNone/>
                </a:pPr>
                <a:r>
                  <a:rPr lang="en-US" dirty="0">
                    <a:latin typeface="Tahoma" panose="020B0604030504040204" pitchFamily="34" charset="0"/>
                    <a:ea typeface="Cambria Math" panose="02040503050406030204" pitchFamily="18" charset="0"/>
                    <a:cs typeface="Tahoma" panose="020B0604030504040204" pitchFamily="34" charset="0"/>
                  </a:rPr>
                  <a:t>	… </a:t>
                </a:r>
              </a:p>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b="0" i="1" smtClean="0">
                                  <a:latin typeface="Cambria Math" panose="02040503050406030204" pitchFamily="18" charset="0"/>
                                  <a:ea typeface="Cambria Math" panose="02040503050406030204" pitchFamily="18" charset="0"/>
                                </a:rPr>
                                <m:t>0</m:t>
                              </m:r>
                            </m:sub>
                          </m:sSub>
                        </m:sub>
                      </m:sSub>
                      <m:r>
                        <a:rPr lang="en-US" i="1">
                          <a:latin typeface="Cambria Math" panose="02040503050406030204" pitchFamily="18" charset="0"/>
                          <a:ea typeface="Cambria Math" panose="02040503050406030204" pitchFamily="18" charset="0"/>
                        </a:rPr>
                        <m:t>ℒ</m:t>
                      </m:r>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−1</m:t>
                                      </m:r>
                                    </m:sub>
                                  </m:sSub>
                                </m:e>
                              </m:d>
                              <m:r>
                                <a:rPr lang="en-US"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6" name="TextBox 15">
                <a:extLst>
                  <a:ext uri="{FF2B5EF4-FFF2-40B4-BE49-F238E27FC236}">
                    <a16:creationId xmlns:a16="http://schemas.microsoft.com/office/drawing/2014/main" id="{317507AD-8323-BDD5-694A-154C4970F7CB}"/>
                  </a:ext>
                </a:extLst>
              </p:cNvPr>
              <p:cNvSpPr txBox="1">
                <a:spLocks noRot="1" noChangeAspect="1" noMove="1" noResize="1" noEditPoints="1" noAdjustHandles="1" noChangeArrowheads="1" noChangeShapeType="1" noTextEdit="1"/>
              </p:cNvSpPr>
              <p:nvPr/>
            </p:nvSpPr>
            <p:spPr>
              <a:xfrm>
                <a:off x="186704" y="2390786"/>
                <a:ext cx="6811248" cy="168065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B71B775-F3B8-0F90-7E2F-5255EDD0175B}"/>
                  </a:ext>
                </a:extLst>
              </p:cNvPr>
              <p:cNvSpPr txBox="1"/>
              <p:nvPr/>
            </p:nvSpPr>
            <p:spPr>
              <a:xfrm>
                <a:off x="3762900" y="2477874"/>
                <a:ext cx="1482280"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a:solidFill>
                                        <a:srgbClr val="0006C7"/>
                                      </a:solidFill>
                                      <a:latin typeface="Cambria Math" panose="02040503050406030204" pitchFamily="18" charset="0"/>
                                      <a:ea typeface="Cambria Math" panose="02040503050406030204" pitchFamily="18" charset="0"/>
                                    </a:rPr>
                                    <m:t>𝐿</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−1</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7" name="TextBox 16">
                <a:extLst>
                  <a:ext uri="{FF2B5EF4-FFF2-40B4-BE49-F238E27FC236}">
                    <a16:creationId xmlns:a16="http://schemas.microsoft.com/office/drawing/2014/main" id="{0B71B775-F3B8-0F90-7E2F-5255EDD0175B}"/>
                  </a:ext>
                </a:extLst>
              </p:cNvPr>
              <p:cNvSpPr txBox="1">
                <a:spLocks noRot="1" noChangeAspect="1" noMove="1" noResize="1" noEditPoints="1" noAdjustHandles="1" noChangeArrowheads="1" noChangeShapeType="1" noTextEdit="1"/>
              </p:cNvSpPr>
              <p:nvPr/>
            </p:nvSpPr>
            <p:spPr>
              <a:xfrm>
                <a:off x="3762900" y="2477874"/>
                <a:ext cx="1482280" cy="461729"/>
              </a:xfrm>
              <a:prstGeom prst="rect">
                <a:avLst/>
              </a:prstGeom>
              <a:blipFill>
                <a:blip r:embed="rId12"/>
                <a:stretch>
                  <a:fillRect r="-68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C908652-5663-8F4A-E661-D135DFF673EC}"/>
                  </a:ext>
                </a:extLst>
              </p:cNvPr>
              <p:cNvSpPr txBox="1"/>
              <p:nvPr/>
            </p:nvSpPr>
            <p:spPr>
              <a:xfrm>
                <a:off x="4481420" y="2889412"/>
                <a:ext cx="2457997"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a:solidFill>
                                        <a:srgbClr val="0006C7"/>
                                      </a:solidFill>
                                      <a:latin typeface="Cambria Math" panose="02040503050406030204" pitchFamily="18" charset="0"/>
                                      <a:ea typeface="Cambria Math" panose="02040503050406030204" pitchFamily="18" charset="0"/>
                                    </a:rPr>
                                    <m:t>𝐿</m:t>
                                  </m:r>
                                  <m:r>
                                    <a:rPr lang="en-US">
                                      <a:solidFill>
                                        <a:srgbClr val="0006C7"/>
                                      </a:solidFill>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−2</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8" name="TextBox 37">
                <a:extLst>
                  <a:ext uri="{FF2B5EF4-FFF2-40B4-BE49-F238E27FC236}">
                    <a16:creationId xmlns:a16="http://schemas.microsoft.com/office/drawing/2014/main" id="{3C908652-5663-8F4A-E661-D135DFF673EC}"/>
                  </a:ext>
                </a:extLst>
              </p:cNvPr>
              <p:cNvSpPr txBox="1">
                <a:spLocks noRot="1" noChangeAspect="1" noMove="1" noResize="1" noEditPoints="1" noAdjustHandles="1" noChangeArrowheads="1" noChangeShapeType="1" noTextEdit="1"/>
              </p:cNvSpPr>
              <p:nvPr/>
            </p:nvSpPr>
            <p:spPr>
              <a:xfrm>
                <a:off x="4481420" y="2889412"/>
                <a:ext cx="2457997" cy="46172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B960B70-58AE-6462-D354-142350E60215}"/>
                  </a:ext>
                </a:extLst>
              </p:cNvPr>
              <p:cNvSpPr txBox="1"/>
              <p:nvPr/>
            </p:nvSpPr>
            <p:spPr>
              <a:xfrm>
                <a:off x="4265180" y="3571400"/>
                <a:ext cx="1618818"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smtClean="0">
                                      <a:solidFill>
                                        <a:srgbClr val="0006C7"/>
                                      </a:solidFill>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0" name="TextBox 39">
                <a:extLst>
                  <a:ext uri="{FF2B5EF4-FFF2-40B4-BE49-F238E27FC236}">
                    <a16:creationId xmlns:a16="http://schemas.microsoft.com/office/drawing/2014/main" id="{9B960B70-58AE-6462-D354-142350E60215}"/>
                  </a:ext>
                </a:extLst>
              </p:cNvPr>
              <p:cNvSpPr txBox="1">
                <a:spLocks noRot="1" noChangeAspect="1" noMove="1" noResize="1" noEditPoints="1" noAdjustHandles="1" noChangeArrowheads="1" noChangeShapeType="1" noTextEdit="1"/>
              </p:cNvSpPr>
              <p:nvPr/>
            </p:nvSpPr>
            <p:spPr>
              <a:xfrm>
                <a:off x="4265180" y="3571400"/>
                <a:ext cx="1618818" cy="46172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96021800-944A-AF24-0C50-4DDDE33B5A9A}"/>
                  </a:ext>
                </a:extLst>
              </p:cNvPr>
              <p:cNvSpPr txBox="1"/>
              <p:nvPr/>
            </p:nvSpPr>
            <p:spPr>
              <a:xfrm>
                <a:off x="-7017" y="1676668"/>
                <a:ext cx="1069343" cy="408623"/>
              </a:xfrm>
              <a:prstGeom prst="wedgeRoundRectCallout">
                <a:avLst>
                  <a:gd name="adj1" fmla="val 62106"/>
                  <a:gd name="adj2" fmla="val 1204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𝑂</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𝐿</m:t>
                        </m:r>
                      </m:e>
                    </m:d>
                  </m:oMath>
                </a14:m>
                <a:r>
                  <a:rPr lang="en-US" sz="1200" b="0" dirty="0">
                    <a:latin typeface="Corbel" panose="020B0503020204020204" pitchFamily="34" charset="0"/>
                  </a:rPr>
                  <a:t> </a:t>
                </a:r>
                <a:r>
                  <a:rPr lang="en-US" sz="1200" dirty="0">
                    <a:latin typeface="Corbel" panose="020B0503020204020204" pitchFamily="34" charset="0"/>
                  </a:rPr>
                  <a:t>matrix </a:t>
                </a:r>
              </a:p>
              <a:p>
                <a:pPr algn="ctr"/>
                <a:r>
                  <a:rPr lang="en-US" sz="1200" dirty="0">
                    <a:latin typeface="Corbel" panose="020B0503020204020204" pitchFamily="34" charset="0"/>
                  </a:rPr>
                  <a:t>multiplications</a:t>
                </a:r>
              </a:p>
            </p:txBody>
          </p:sp>
        </mc:Choice>
        <mc:Fallback>
          <p:sp>
            <p:nvSpPr>
              <p:cNvPr id="47" name="TextBox 46">
                <a:extLst>
                  <a:ext uri="{FF2B5EF4-FFF2-40B4-BE49-F238E27FC236}">
                    <a16:creationId xmlns:a16="http://schemas.microsoft.com/office/drawing/2014/main" id="{96021800-944A-AF24-0C50-4DDDE33B5A9A}"/>
                  </a:ext>
                </a:extLst>
              </p:cNvPr>
              <p:cNvSpPr txBox="1">
                <a:spLocks noRot="1" noChangeAspect="1" noMove="1" noResize="1" noEditPoints="1" noAdjustHandles="1" noChangeArrowheads="1" noChangeShapeType="1" noTextEdit="1"/>
              </p:cNvSpPr>
              <p:nvPr/>
            </p:nvSpPr>
            <p:spPr>
              <a:xfrm>
                <a:off x="-7017" y="1676668"/>
                <a:ext cx="1069343" cy="408623"/>
              </a:xfrm>
              <a:prstGeom prst="wedgeRoundRectCallout">
                <a:avLst>
                  <a:gd name="adj1" fmla="val 62106"/>
                  <a:gd name="adj2" fmla="val 12045"/>
                  <a:gd name="adj3" fmla="val 16667"/>
                </a:avLst>
              </a:prstGeom>
              <a:blipFill>
                <a:blip r:embed="rId15"/>
                <a:stretch>
                  <a:fillRect l="-2062" t="-2941" b="-14706"/>
                </a:stretch>
              </a:blipFill>
              <a:ln w="12700"/>
            </p:spPr>
            <p:txBody>
              <a:bodyPr/>
              <a:lstStyle/>
              <a:p>
                <a:r>
                  <a:rPr lang="en-US">
                    <a:noFill/>
                  </a:rPr>
                  <a:t> </a:t>
                </a:r>
              </a:p>
            </p:txBody>
          </p:sp>
        </mc:Fallback>
      </mc:AlternateContent>
      <p:sp>
        <p:nvSpPr>
          <p:cNvPr id="48" name="TextBox 47">
            <a:extLst>
              <a:ext uri="{FF2B5EF4-FFF2-40B4-BE49-F238E27FC236}">
                <a16:creationId xmlns:a16="http://schemas.microsoft.com/office/drawing/2014/main" id="{242420A8-FF86-071E-8C1A-33510A3F1CB3}"/>
              </a:ext>
            </a:extLst>
          </p:cNvPr>
          <p:cNvSpPr txBox="1"/>
          <p:nvPr/>
        </p:nvSpPr>
        <p:spPr>
          <a:xfrm>
            <a:off x="5018311" y="2175892"/>
            <a:ext cx="1069343" cy="408623"/>
          </a:xfrm>
          <a:prstGeom prst="wedgeRoundRectCallout">
            <a:avLst>
              <a:gd name="adj1" fmla="val -57960"/>
              <a:gd name="adj2" fmla="val 4269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200" dirty="0">
                <a:latin typeface="Corbel" panose="020B0503020204020204" pitchFamily="34" charset="0"/>
              </a:rPr>
              <a:t>One matrix </a:t>
            </a:r>
          </a:p>
          <a:p>
            <a:pPr algn="ctr"/>
            <a:r>
              <a:rPr lang="en-US" sz="1200" dirty="0">
                <a:latin typeface="Corbel" panose="020B0503020204020204" pitchFamily="34" charset="0"/>
              </a:rPr>
              <a:t>multiplications</a:t>
            </a:r>
          </a:p>
        </p:txBody>
      </p:sp>
      <p:sp>
        <p:nvSpPr>
          <p:cNvPr id="49" name="TextBox 48">
            <a:extLst>
              <a:ext uri="{FF2B5EF4-FFF2-40B4-BE49-F238E27FC236}">
                <a16:creationId xmlns:a16="http://schemas.microsoft.com/office/drawing/2014/main" id="{40E5AA74-8DDB-995C-785C-990A1D9EFEF5}"/>
              </a:ext>
            </a:extLst>
          </p:cNvPr>
          <p:cNvSpPr txBox="1"/>
          <p:nvPr/>
        </p:nvSpPr>
        <p:spPr>
          <a:xfrm>
            <a:off x="6131672" y="2492628"/>
            <a:ext cx="1069343" cy="408623"/>
          </a:xfrm>
          <a:prstGeom prst="wedgeRoundRectCallout">
            <a:avLst>
              <a:gd name="adj1" fmla="val -60888"/>
              <a:gd name="adj2" fmla="val 4423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200" dirty="0">
                <a:latin typeface="Corbel" panose="020B0503020204020204" pitchFamily="34" charset="0"/>
              </a:rPr>
              <a:t>One matrix </a:t>
            </a:r>
          </a:p>
          <a:p>
            <a:pPr algn="ctr"/>
            <a:r>
              <a:rPr lang="en-US" sz="1200" dirty="0">
                <a:latin typeface="Corbel" panose="020B0503020204020204" pitchFamily="34" charset="0"/>
              </a:rPr>
              <a:t>multiplications</a:t>
            </a:r>
          </a:p>
        </p:txBody>
      </p:sp>
      <p:sp>
        <p:nvSpPr>
          <p:cNvPr id="50" name="TextBox 49">
            <a:extLst>
              <a:ext uri="{FF2B5EF4-FFF2-40B4-BE49-F238E27FC236}">
                <a16:creationId xmlns:a16="http://schemas.microsoft.com/office/drawing/2014/main" id="{CC6F302C-3C49-3740-B45D-14C33DC23B69}"/>
              </a:ext>
            </a:extLst>
          </p:cNvPr>
          <p:cNvSpPr txBox="1"/>
          <p:nvPr/>
        </p:nvSpPr>
        <p:spPr>
          <a:xfrm>
            <a:off x="5364670" y="3327240"/>
            <a:ext cx="1069343" cy="408623"/>
          </a:xfrm>
          <a:prstGeom prst="wedgeRoundRectCallout">
            <a:avLst>
              <a:gd name="adj1" fmla="val -60888"/>
              <a:gd name="adj2" fmla="val 4423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200" dirty="0">
                <a:latin typeface="Corbel" panose="020B0503020204020204" pitchFamily="34" charset="0"/>
              </a:rPr>
              <a:t>One matrix </a:t>
            </a:r>
          </a:p>
          <a:p>
            <a:pPr algn="ctr"/>
            <a:r>
              <a:rPr lang="en-US" sz="1200" dirty="0">
                <a:latin typeface="Corbel" panose="020B0503020204020204" pitchFamily="34" charset="0"/>
              </a:rPr>
              <a:t>multiplications</a:t>
            </a:r>
          </a:p>
        </p:txBody>
      </p:sp>
    </p:spTree>
    <p:extLst>
      <p:ext uri="{BB962C8B-B14F-4D97-AF65-F5344CB8AC3E}">
        <p14:creationId xmlns:p14="http://schemas.microsoft.com/office/powerpoint/2010/main" val="14701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animEffect transition="in" filter="fade">
                                      <p:cBhvr>
                                        <p:cTn id="7" dur="500"/>
                                        <p:tgtEl>
                                          <p:spTgt spid="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10" end="10"/>
                                            </p:txEl>
                                          </p:spTgt>
                                        </p:tgtEl>
                                        <p:attrNameLst>
                                          <p:attrName>style.visibility</p:attrName>
                                        </p:attrNameLst>
                                      </p:cBhvr>
                                      <p:to>
                                        <p:strVal val="visible"/>
                                      </p:to>
                                    </p:set>
                                    <p:animEffect transition="in" filter="fade">
                                      <p:cBhvr>
                                        <p:cTn id="32" dur="500"/>
                                        <p:tgtEl>
                                          <p:spTgt spid="11">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11" end="11"/>
                                            </p:txEl>
                                          </p:spTgt>
                                        </p:tgtEl>
                                        <p:attrNameLst>
                                          <p:attrName>style.visibility</p:attrName>
                                        </p:attrNameLst>
                                      </p:cBhvr>
                                      <p:to>
                                        <p:strVal val="visible"/>
                                      </p:to>
                                    </p:set>
                                    <p:animEffect transition="in" filter="fade">
                                      <p:cBhvr>
                                        <p:cTn id="35" dur="500"/>
                                        <p:tgtEl>
                                          <p:spTgt spid="11">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8" grpId="0"/>
      <p:bldP spid="40" grpId="0"/>
      <p:bldP spid="47" grpId="0" animBg="1"/>
      <p:bldP spid="48" grpId="0" animBg="1"/>
      <p:bldP spid="49" grpId="0" animBg="1"/>
      <p:bldP spid="5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6A06-009C-F73C-3AA5-EE106AE2C3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EF3447-FD8C-BE51-78E5-F00F5061E558}"/>
              </a:ext>
            </a:extLst>
          </p:cNvPr>
          <p:cNvSpPr>
            <a:spLocks noGrp="1"/>
          </p:cNvSpPr>
          <p:nvPr>
            <p:ph type="title"/>
          </p:nvPr>
        </p:nvSpPr>
        <p:spPr/>
        <p:txBody>
          <a:bodyPr>
            <a:normAutofit/>
          </a:bodyPr>
          <a:lstStyle/>
          <a:p>
            <a:r>
              <a:rPr lang="en-US" sz="2400" dirty="0"/>
              <a:t>Gradient: Local Grad + Upstream Grad</a:t>
            </a:r>
          </a:p>
        </p:txBody>
      </p:sp>
      <p:sp>
        <p:nvSpPr>
          <p:cNvPr id="5" name="Oval 4">
            <a:extLst>
              <a:ext uri="{FF2B5EF4-FFF2-40B4-BE49-F238E27FC236}">
                <a16:creationId xmlns:a16="http://schemas.microsoft.com/office/drawing/2014/main" id="{D8920330-FDAD-FC3E-028C-7388B26994FD}"/>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D5DFFF75-48F5-024C-C6D0-321250B214A9}"/>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069EC4E8-63FE-FA09-D48E-914179232C0F}"/>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E8CA60BE-6914-38E4-F514-D7CA1037FA43}"/>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6DFDD6F0-000F-06C9-AF00-EF0338953F81}"/>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8DA6F17E-008A-27DD-BE2B-AF19458FF202}"/>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2E8DE168-69A1-7F14-217E-7ED24265E637}"/>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A2D26D4F-A434-6099-D1BA-B4ED677B816F}"/>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ED6DF345-246C-B622-5DFD-155E9F020A4E}"/>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86313D6A-393A-6A7F-D620-062948E8842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01571F57-A268-3541-5E3E-22631B100636}"/>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02D409C3-7235-A00B-53D3-3FE7F424B26B}"/>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E4AFBDCF-9015-2DE4-E3DF-39852313001D}"/>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460F73CB-B2AD-BA66-46E1-9BBDF048B918}"/>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B13A5B7C-9C4F-4A13-6841-59F1339FBE20}"/>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BDD46763-7388-D5B0-3767-5C36C23D2C29}"/>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1449DE4F-96A4-8F7C-83B3-5A7DB43D5688}"/>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4390BBC7-C1F7-94C2-6799-5C99D3B00822}"/>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E7F9D55B-2339-C28F-3B6A-F2F8B481D375}"/>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E32E9867-DC74-50FD-E9C9-7CA89F238136}"/>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46ADFA0A-F6C1-2F1A-FBE4-782E5BAE7C42}"/>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52E26A0-17BB-4B73-859A-D4C05E464E55}"/>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B61F596-505B-D1AF-DC73-7BBF7259FF2B}"/>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77DC0665-95F0-E873-8397-B2112F5EA0FB}"/>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6B9DC6CA-8358-35B2-646B-D039821FEB3E}"/>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B35A0D30-0A14-8F65-2F2C-AB096CBD76C2}"/>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29A17218-75D0-CDE8-B354-B3052BFE629E}"/>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2DC8322-D7B2-15B4-C34B-406820B2F538}"/>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859A6482-E384-9E82-06DE-6F2B6074D607}"/>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859A6482-E384-9E82-06DE-6F2B6074D607}"/>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3"/>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531A0CC1-8291-433F-DEDD-BD2E50158CAA}"/>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355385C8-0449-D500-39D4-BFA7185C6E6B}"/>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D99DAB6B-3E30-05AB-D4C7-8CFE4EFBAC4F}"/>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6D68C2CE-8C49-740A-8A14-0A0CB4B09991}"/>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29F0C5C5-54D0-2362-9EAE-C511320EC656}"/>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43E5F2A-E52E-D85A-149A-7DD2149E1894}"/>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70293CB7-65A5-A313-79F8-AB4FA8A44C3D}"/>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187264B7-4D93-E7AB-D020-F705672570E7}"/>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57540515-10D4-2B3F-01E4-273E60357BCB}"/>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50DC919E-FA3C-0590-AF02-0349A05AE1FD}"/>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DC5F5278-5028-EF90-0560-06FDFD6DA58C}"/>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17B91EA1-65D3-7A1F-2DCD-6069EE162D37}"/>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75F9FF3B-7F75-C161-B687-2D48FEBB8BB8}"/>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08AB1599-2CD1-C1AD-DEB2-670A8619E6F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7F580914-0A1B-196D-5745-FA8C767A67A7}"/>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884CB41-B13D-863B-3289-7E257A8F94D5}"/>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B1FFB118-F3BC-8099-B55A-F7B7536867B7}"/>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C6BFF1B6-6333-6A1F-14BC-2089379C962B}"/>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D143C211-ACAA-D7A7-D062-2331C05BE423}"/>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BE4CAB99-44F9-B6CF-1651-1C265A5D33C4}"/>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67A778BE-F161-08A5-B9BB-AE2356166D64}"/>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67A778BE-F161-08A5-B9BB-AE2356166D64}"/>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EEF763D7-308B-F112-DA31-6F2D4270B783}"/>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EEF763D7-308B-F112-DA31-6F2D4270B783}"/>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5"/>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8ADC91F7-C6F4-A4AD-0A41-D790DF38C102}"/>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8ADC91F7-C6F4-A4AD-0A41-D790DF38C102}"/>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6"/>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98A90C7-5388-55E7-F2FE-F420D898B511}"/>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98A90C7-5388-55E7-F2FE-F420D898B511}"/>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BFBBF132-C971-2DCA-56B3-DC89251B9F1E}"/>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BFBBF132-C971-2DCA-56B3-DC89251B9F1E}"/>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ounded Rectangular Callout 11">
                <a:extLst>
                  <a:ext uri="{FF2B5EF4-FFF2-40B4-BE49-F238E27FC236}">
                    <a16:creationId xmlns:a16="http://schemas.microsoft.com/office/drawing/2014/main" id="{D7DC892E-82D5-EDB5-9A11-C6FB757BFB9F}"/>
                  </a:ext>
                </a:extLst>
              </p:cNvPr>
              <p:cNvSpPr/>
              <p:nvPr/>
            </p:nvSpPr>
            <p:spPr>
              <a:xfrm>
                <a:off x="923878" y="3716944"/>
                <a:ext cx="5534690" cy="1104660"/>
              </a:xfrm>
              <a:prstGeom prst="wedgeRoundRectCallout">
                <a:avLst>
                  <a:gd name="adj1" fmla="val 25503"/>
                  <a:gd name="adj2" fmla="val -38670"/>
                  <a:gd name="adj3" fmla="val 16667"/>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latin typeface="Corbel" panose="020B0503020204020204" pitchFamily="34" charset="0"/>
                  </a:rPr>
                  <a:t>Let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𝛿</m:t>
                        </m:r>
                      </m:e>
                      <m:sub>
                        <m:r>
                          <a:rPr lang="en-US" sz="1800" b="0" i="1" smtClean="0">
                            <a:latin typeface="Cambria Math" panose="02040503050406030204" pitchFamily="18" charset="0"/>
                            <a:ea typeface="Cambria Math" panose="02040503050406030204" pitchFamily="18" charset="0"/>
                          </a:rPr>
                          <m:t>𝑖</m:t>
                        </m:r>
                      </m:sub>
                    </m:sSub>
                  </m:oMath>
                </a14:m>
                <a:r>
                  <a:rPr lang="en-US" sz="1800" dirty="0">
                    <a:latin typeface="Corbel" panose="020B0503020204020204" pitchFamily="34" charset="0"/>
                  </a:rPr>
                  <a:t> denote Jacobian at the output of layer </a:t>
                </a:r>
                <a14:m>
                  <m:oMath xmlns:m="http://schemas.openxmlformats.org/officeDocument/2006/math">
                    <m:r>
                      <a:rPr lang="en-US" sz="1800" i="1" smtClean="0">
                        <a:latin typeface="Cambria Math" panose="02040503050406030204" pitchFamily="18" charset="0"/>
                      </a:rPr>
                      <m:t>𝑖</m:t>
                    </m:r>
                  </m:oMath>
                </a14:m>
                <a:r>
                  <a:rPr lang="en-US" sz="1800" dirty="0">
                    <a:latin typeface="Corbel" panose="020B0503020204020204" pitchFamily="34" charset="0"/>
                  </a:rPr>
                  <a:t>:</a:t>
                </a:r>
              </a:p>
              <a:p>
                <a:pPr algn="ctr"/>
                <a14:m>
                  <m:oMathPara xmlns:m="http://schemas.openxmlformats.org/officeDocument/2006/math">
                    <m:oMathParaPr>
                      <m:jc m:val="center"/>
                    </m:oMathParaPr>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𝐿</m:t>
                          </m:r>
                        </m:sub>
                      </m:sSub>
                      <m:r>
                        <a:rPr lang="en-US" sz="1800" i="1">
                          <a:latin typeface="Cambria Math" panose="02040503050406030204" pitchFamily="18" charset="0"/>
                          <a:ea typeface="Cambria Math" panose="02040503050406030204" pitchFamily="18" charset="0"/>
                        </a:rPr>
                        <m:t>=</m:t>
                      </m:r>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𝐉</m:t>
                          </m:r>
                        </m:e>
                        <m:sub>
                          <m:r>
                            <a:rPr lang="en-US" sz="1800" i="1">
                              <a:latin typeface="Cambria Math" panose="02040503050406030204" pitchFamily="18" charset="0"/>
                              <a:ea typeface="Cambria Math" panose="02040503050406030204" pitchFamily="18" charset="0"/>
                            </a:rPr>
                            <m:t>ℒ</m:t>
                          </m:r>
                        </m:sub>
                      </m:sSub>
                      <m:d>
                        <m:dPr>
                          <m:ctrlPr>
                            <a:rPr lang="en-US" sz="1800" b="1"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y</m:t>
                          </m:r>
                        </m:e>
                      </m:d>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r>
                            <a:rPr lang="en-US" sz="1800" i="1">
                              <a:latin typeface="Cambria Math" panose="02040503050406030204" pitchFamily="18" charset="0"/>
                              <a:ea typeface="Cambria Math" panose="02040503050406030204" pitchFamily="18" charset="0"/>
                            </a:rPr>
                            <m:t>𝑦</m:t>
                          </m:r>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m:rPr>
                                  <m:sty m:val="p"/>
                                </m:rPr>
                                <a:rPr lang="en-US" sz="1800">
                                  <a:latin typeface="Cambria Math" panose="02040503050406030204" pitchFamily="18" charset="0"/>
                                </a:rPr>
                                <m:t>L</m:t>
                              </m:r>
                            </m:sub>
                          </m:sSub>
                        </m:e>
                      </m:d>
                    </m:oMath>
                  </m:oMathPara>
                </a14:m>
                <a:endParaRPr lang="en-US" sz="1800" b="1" i="1" dirty="0">
                  <a:latin typeface="Cambria Math" panose="02040503050406030204" pitchFamily="18" charset="0"/>
                  <a:ea typeface="Cambria Math" panose="02040503050406030204" pitchFamily="18" charset="0"/>
                </a:endParaRPr>
              </a:p>
              <a:p>
                <a:pPr algn="ctr"/>
                <a14:m>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oMath>
                </a14:m>
                <a:r>
                  <a:rPr lang="en-US" sz="1800" dirty="0">
                    <a:solidFill>
                      <a:srgbClr val="0006C7"/>
                    </a:solidFill>
                    <a:ea typeface="Cambria Math" panose="02040503050406030204" pitchFamily="18" charset="0"/>
                  </a:rPr>
                  <a:t> </a:t>
                </a:r>
                <a14:m>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𝑖</m:t>
                        </m:r>
                        <m:r>
                          <a:rPr lang="en-US" sz="1800" b="0" i="1" smtClean="0">
                            <a:solidFill>
                              <a:srgbClr val="0006C7"/>
                            </a:solidFill>
                            <a:latin typeface="Cambria Math" panose="02040503050406030204" pitchFamily="18" charset="0"/>
                            <a:ea typeface="Cambria Math" panose="02040503050406030204" pitchFamily="18" charset="0"/>
                          </a:rPr>
                          <m:t>+1</m:t>
                        </m:r>
                      </m:sub>
                    </m:sSub>
                  </m:oMath>
                </a14:m>
                <a:r>
                  <a:rPr lang="en-US" sz="1800" b="1" dirty="0">
                    <a:ea typeface="Cambria Math" panose="02040503050406030204" pitchFamily="18" charset="0"/>
                  </a:rPr>
                  <a:t> </a:t>
                </a: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i="1">
                                <a:latin typeface="Cambria Math" panose="02040503050406030204" pitchFamily="18" charset="0"/>
                              </a:rPr>
                              <m:t>𝑖</m:t>
                            </m:r>
                          </m:sub>
                        </m:sSub>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i="1">
                                <a:latin typeface="Cambria Math" panose="02040503050406030204" pitchFamily="18" charset="0"/>
                              </a:rPr>
                              <m:t>𝑖</m:t>
                            </m:r>
                            <m:r>
                              <a:rPr lang="en-US" sz="1800" i="1">
                                <a:latin typeface="Cambria Math" panose="02040503050406030204" pitchFamily="18" charset="0"/>
                              </a:rPr>
                              <m:t>−1</m:t>
                            </m:r>
                          </m:sub>
                        </m:sSub>
                      </m:e>
                    </m:d>
                  </m:oMath>
                </a14:m>
                <a:endParaRPr lang="en-US" sz="1800" b="1" i="1" dirty="0">
                  <a:latin typeface="Cambria Math" panose="02040503050406030204" pitchFamily="18" charset="0"/>
                  <a:ea typeface="Cambria Math" panose="02040503050406030204" pitchFamily="18" charset="0"/>
                </a:endParaRPr>
              </a:p>
            </p:txBody>
          </p:sp>
        </mc:Choice>
        <mc:Fallback>
          <p:sp>
            <p:nvSpPr>
              <p:cNvPr id="12" name="Rounded Rectangular Callout 11">
                <a:extLst>
                  <a:ext uri="{FF2B5EF4-FFF2-40B4-BE49-F238E27FC236}">
                    <a16:creationId xmlns:a16="http://schemas.microsoft.com/office/drawing/2014/main" id="{D7DC892E-82D5-EDB5-9A11-C6FB757BFB9F}"/>
                  </a:ext>
                </a:extLst>
              </p:cNvPr>
              <p:cNvSpPr>
                <a:spLocks noRot="1" noChangeAspect="1" noMove="1" noResize="1" noEditPoints="1" noAdjustHandles="1" noChangeArrowheads="1" noChangeShapeType="1" noTextEdit="1"/>
              </p:cNvSpPr>
              <p:nvPr/>
            </p:nvSpPr>
            <p:spPr>
              <a:xfrm>
                <a:off x="923878" y="3716944"/>
                <a:ext cx="5534690" cy="1104660"/>
              </a:xfrm>
              <a:prstGeom prst="wedgeRoundRectCallout">
                <a:avLst>
                  <a:gd name="adj1" fmla="val 25503"/>
                  <a:gd name="adj2" fmla="val -38670"/>
                  <a:gd name="adj3" fmla="val 16667"/>
                </a:avLst>
              </a:prstGeom>
              <a:blipFill>
                <a:blip r:embed="rId9"/>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19E6E8B-B371-254B-2405-D1E96042661D}"/>
                  </a:ext>
                </a:extLst>
              </p:cNvPr>
              <p:cNvSpPr txBox="1"/>
              <p:nvPr/>
            </p:nvSpPr>
            <p:spPr>
              <a:xfrm>
                <a:off x="871807" y="1896597"/>
                <a:ext cx="6811248" cy="725711"/>
              </a:xfrm>
              <a:prstGeom prst="rect">
                <a:avLst/>
              </a:prstGeom>
              <a:noFill/>
            </p:spPr>
            <p:txBody>
              <a:bodyPr wrap="square">
                <a:spAutoFit/>
              </a:bodyPr>
              <a:lstStyle/>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𝒊</m:t>
                              </m:r>
                            </m:sub>
                          </m:sSub>
                        </m:sub>
                      </m:sSub>
                      <m:r>
                        <a:rPr lang="en-US" sz="2000" i="1">
                          <a:latin typeface="Cambria Math" panose="02040503050406030204" pitchFamily="18" charset="0"/>
                          <a:ea typeface="Cambria Math" panose="02040503050406030204" pitchFamily="18" charset="0"/>
                        </a:rPr>
                        <m:t>ℒ</m:t>
                      </m:r>
                      <m:r>
                        <a:rPr lang="en-US" sz="2000"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sSub>
                                <m:sSubPr>
                                  <m:ctrlPr>
                                    <a:rPr lang="en-US" sz="2000" i="1">
                                      <a:solidFill>
                                        <a:srgbClr val="0006C7"/>
                                      </a:solidFill>
                                      <a:latin typeface="Cambria Math" panose="02040503050406030204" pitchFamily="18" charset="0"/>
                                      <a:ea typeface="Cambria Math" panose="02040503050406030204" pitchFamily="18" charset="0"/>
                                    </a:rPr>
                                  </m:ctrlPr>
                                </m:sSubPr>
                                <m:e>
                                  <m:r>
                                    <a:rPr lang="en-US" sz="2000">
                                      <a:solidFill>
                                        <a:srgbClr val="0006C7"/>
                                      </a:solidFill>
                                      <a:latin typeface="Cambria Math" panose="02040503050406030204" pitchFamily="18" charset="0"/>
                                      <a:ea typeface="Cambria Math" panose="02040503050406030204" pitchFamily="18" charset="0"/>
                                    </a:rPr>
                                    <m:t>𝛿</m:t>
                                  </m:r>
                                </m:e>
                                <m:sub>
                                  <m:r>
                                    <a:rPr lang="en-US" sz="2000">
                                      <a:solidFill>
                                        <a:srgbClr val="0006C7"/>
                                      </a:solidFill>
                                      <a:latin typeface="Cambria Math" panose="02040503050406030204" pitchFamily="18" charset="0"/>
                                      <a:ea typeface="Cambria Math" panose="02040503050406030204" pitchFamily="18" charset="0"/>
                                    </a:rPr>
                                    <m:t>𝐿</m:t>
                                  </m:r>
                                  <m:r>
                                    <a:rPr lang="en-US" sz="2000">
                                      <a:solidFill>
                                        <a:srgbClr val="0006C7"/>
                                      </a:solidFill>
                                      <a:latin typeface="Cambria Math" panose="02040503050406030204" pitchFamily="18" charset="0"/>
                                      <a:ea typeface="Cambria Math" panose="02040503050406030204" pitchFamily="18" charset="0"/>
                                    </a:rPr>
                                    <m:t>−</m:t>
                                  </m:r>
                                  <m:r>
                                    <a:rPr lang="en-US" sz="2000" b="0" i="1" smtClean="0">
                                      <a:solidFill>
                                        <a:srgbClr val="0006C7"/>
                                      </a:solidFill>
                                      <a:latin typeface="Cambria Math" panose="02040503050406030204" pitchFamily="18" charset="0"/>
                                      <a:ea typeface="Cambria Math" panose="02040503050406030204" pitchFamily="18" charset="0"/>
                                    </a:rPr>
                                    <m:t>𝑖</m:t>
                                  </m:r>
                                  <m:r>
                                    <a:rPr lang="en-US" sz="2000" b="0" i="0" smtClean="0">
                                      <a:solidFill>
                                        <a:srgbClr val="0006C7"/>
                                      </a:solidFill>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a:latin typeface="Cambria Math" panose="02040503050406030204" pitchFamily="18" charset="0"/>
                                      <a:ea typeface="Cambria Math" panose="02040503050406030204" pitchFamily="18" charset="0"/>
                                    </a:rPr>
                                    <m:t> </m:t>
                                  </m:r>
                                  <m:r>
                                    <a:rPr lang="en-US" sz="2000">
                                      <a:latin typeface="Cambria Math" panose="02040503050406030204" pitchFamily="18" charset="0"/>
                                      <a:ea typeface="Cambria Math" panose="02040503050406030204" pitchFamily="18" charset="0"/>
                                    </a:rPr>
                                    <m:t>𝐉</m:t>
                                  </m:r>
                                </m:e>
                                <m:sub>
                                  <m:sSub>
                                    <m:sSubPr>
                                      <m:ctrlPr>
                                        <a:rPr lang="en-US" sz="2000" i="1">
                                          <a:latin typeface="Cambria Math" panose="02040503050406030204" pitchFamily="18" charset="0"/>
                                        </a:rPr>
                                      </m:ctrlPr>
                                    </m:sSubPr>
                                    <m:e>
                                      <m:r>
                                        <a:rPr lang="en-US" sz="2000">
                                          <a:latin typeface="Cambria Math" panose="02040503050406030204" pitchFamily="18" charset="0"/>
                                        </a:rPr>
                                        <m:t>𝐡</m:t>
                                      </m:r>
                                    </m:e>
                                    <m:sub>
                                      <m:r>
                                        <m:rPr>
                                          <m:sty m:val="p"/>
                                        </m:rPr>
                                        <a:rPr lang="en-US" sz="2000">
                                          <a:latin typeface="Cambria Math" panose="02040503050406030204" pitchFamily="18" charset="0"/>
                                        </a:rPr>
                                        <m:t>L</m:t>
                                      </m:r>
                                      <m:r>
                                        <a:rPr lang="en-US" sz="2000">
                                          <a:latin typeface="Cambria Math" panose="02040503050406030204" pitchFamily="18" charset="0"/>
                                        </a:rPr>
                                        <m:t>−</m:t>
                                      </m:r>
                                      <m:r>
                                        <a:rPr lang="en-US" sz="2000" b="0" i="1" smtClean="0">
                                          <a:latin typeface="Cambria Math" panose="02040503050406030204" pitchFamily="18" charset="0"/>
                                        </a:rPr>
                                        <m:t>𝑖</m:t>
                                      </m:r>
                                      <m:r>
                                        <a:rPr lang="en-US" sz="2000" b="0" i="0" smtClean="0">
                                          <a:latin typeface="Cambria Math" panose="02040503050406030204" pitchFamily="18" charset="0"/>
                                        </a:rPr>
                                        <m:t>+</m:t>
                                      </m:r>
                                      <m:r>
                                        <a:rPr lang="en-US" sz="2000">
                                          <a:latin typeface="Cambria Math" panose="02040503050406030204" pitchFamily="18" charset="0"/>
                                        </a:rPr>
                                        <m:t>1</m:t>
                                      </m:r>
                                    </m:sub>
                                  </m:sSub>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𝐖</m:t>
                                      </m:r>
                                    </m:e>
                                    <m:sub>
                                      <m:r>
                                        <m:rPr>
                                          <m:sty m:val="p"/>
                                        </m:rPr>
                                        <a:rPr lang="en-US" sz="2000">
                                          <a:latin typeface="Cambria Math" panose="02040503050406030204" pitchFamily="18" charset="0"/>
                                        </a:rPr>
                                        <m:t>L</m:t>
                                      </m:r>
                                      <m:r>
                                        <a:rPr lang="en-US" sz="2000">
                                          <a:latin typeface="Cambria Math" panose="02040503050406030204" pitchFamily="18" charset="0"/>
                                        </a:rPr>
                                        <m:t>−</m:t>
                                      </m:r>
                                      <m:r>
                                        <a:rPr lang="en-US" sz="2000" b="0" i="1" smtClean="0">
                                          <a:latin typeface="Cambria Math" panose="02040503050406030204" pitchFamily="18" charset="0"/>
                                        </a:rPr>
                                        <m:t>𝑖</m:t>
                                      </m:r>
                                    </m:sub>
                                  </m:sSub>
                                </m:e>
                              </m:d>
                            </m:e>
                          </m:d>
                        </m:e>
                        <m:sup>
                          <m:r>
                            <m:rPr>
                              <m:sty m:val="p"/>
                            </m:rPr>
                            <a:rPr lang="en-US" sz="2000">
                              <a:latin typeface="Cambria Math" panose="02040503050406030204" pitchFamily="18" charset="0"/>
                              <a:ea typeface="Cambria Math" panose="02040503050406030204" pitchFamily="18" charset="0"/>
                            </a:rPr>
                            <m:t>T</m:t>
                          </m:r>
                        </m:sup>
                      </m:sSup>
                    </m:oMath>
                  </m:oMathPara>
                </a14:m>
                <a:endParaRPr lang="en-US" sz="2000" dirty="0">
                  <a:latin typeface="Tahoma" panose="020B0604030504040204" pitchFamily="34" charset="0"/>
                  <a:ea typeface="Cambria Math" panose="02040503050406030204" pitchFamily="18"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319E6E8B-B371-254B-2405-D1E96042661D}"/>
                  </a:ext>
                </a:extLst>
              </p:cNvPr>
              <p:cNvSpPr txBox="1">
                <a:spLocks noRot="1" noChangeAspect="1" noMove="1" noResize="1" noEditPoints="1" noAdjustHandles="1" noChangeArrowheads="1" noChangeShapeType="1" noTextEdit="1"/>
              </p:cNvSpPr>
              <p:nvPr/>
            </p:nvSpPr>
            <p:spPr>
              <a:xfrm>
                <a:off x="871807" y="1896597"/>
                <a:ext cx="6811248" cy="725711"/>
              </a:xfrm>
              <a:prstGeom prst="rect">
                <a:avLst/>
              </a:prstGeom>
              <a:blipFill>
                <a:blip r:embed="rId10"/>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BE5E303-3F93-5705-2FD8-EBC43A752500}"/>
              </a:ext>
            </a:extLst>
          </p:cNvPr>
          <p:cNvSpPr txBox="1"/>
          <p:nvPr/>
        </p:nvSpPr>
        <p:spPr>
          <a:xfrm>
            <a:off x="1150814" y="2768425"/>
            <a:ext cx="2610079" cy="476726"/>
          </a:xfrm>
          <a:prstGeom prst="wedgeRoundRectCallout">
            <a:avLst>
              <a:gd name="adj1" fmla="val 35082"/>
              <a:gd name="adj2" fmla="val -9732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dirty="0">
                <a:latin typeface="Corbel" panose="020B0503020204020204" pitchFamily="34" charset="0"/>
              </a:rPr>
              <a:t>Upstream gradient ~ We lookup from the layer above. </a:t>
            </a:r>
          </a:p>
        </p:txBody>
      </p:sp>
      <p:sp>
        <p:nvSpPr>
          <p:cNvPr id="13" name="Text Placeholder 12">
            <a:extLst>
              <a:ext uri="{FF2B5EF4-FFF2-40B4-BE49-F238E27FC236}">
                <a16:creationId xmlns:a16="http://schemas.microsoft.com/office/drawing/2014/main" id="{C71E62D3-738E-8978-A747-C6DE8075A11B}"/>
              </a:ext>
            </a:extLst>
          </p:cNvPr>
          <p:cNvSpPr>
            <a:spLocks noGrp="1"/>
          </p:cNvSpPr>
          <p:nvPr>
            <p:ph type="body" sz="quarter" idx="16"/>
          </p:nvPr>
        </p:nvSpPr>
        <p:spPr>
          <a:xfrm>
            <a:off x="533919" y="1390651"/>
            <a:ext cx="8085415" cy="276598"/>
          </a:xfrm>
        </p:spPr>
        <p:txBody>
          <a:bodyPr/>
          <a:lstStyle/>
          <a:p>
            <a:r>
              <a:rPr lang="en-US" dirty="0"/>
              <a:t>Gradients at each layer computed by </a:t>
            </a:r>
          </a:p>
        </p:txBody>
      </p:sp>
      <p:sp>
        <p:nvSpPr>
          <p:cNvPr id="14" name="TextBox 13">
            <a:extLst>
              <a:ext uri="{FF2B5EF4-FFF2-40B4-BE49-F238E27FC236}">
                <a16:creationId xmlns:a16="http://schemas.microsoft.com/office/drawing/2014/main" id="{E50AAF91-8531-516C-510C-74F4E3C1A74A}"/>
              </a:ext>
            </a:extLst>
          </p:cNvPr>
          <p:cNvSpPr txBox="1">
            <a:spLocks noChangeAspect="1"/>
          </p:cNvSpPr>
          <p:nvPr/>
        </p:nvSpPr>
        <p:spPr>
          <a:xfrm>
            <a:off x="4213671" y="2758101"/>
            <a:ext cx="1368525" cy="476726"/>
          </a:xfrm>
          <a:prstGeom prst="wedgeRoundRectCallout">
            <a:avLst>
              <a:gd name="adj1" fmla="val -38655"/>
              <a:gd name="adj2" fmla="val -9184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oAutofit/>
          </a:bodyPr>
          <a:lstStyle/>
          <a:p>
            <a:pPr algn="ctr"/>
            <a:r>
              <a:rPr lang="en-US" sz="1400" b="0" dirty="0">
                <a:latin typeface="Corbel" panose="020B0503020204020204" pitchFamily="34" charset="0"/>
              </a:rPr>
              <a:t>Local </a:t>
            </a:r>
          </a:p>
          <a:p>
            <a:pPr algn="ctr"/>
            <a:r>
              <a:rPr lang="en-US" sz="1400" b="0" dirty="0">
                <a:latin typeface="Corbel" panose="020B0503020204020204" pitchFamily="34" charset="0"/>
              </a:rPr>
              <a:t>Gradient</a:t>
            </a:r>
          </a:p>
        </p:txBody>
      </p:sp>
    </p:spTree>
    <p:extLst>
      <p:ext uri="{BB962C8B-B14F-4D97-AF65-F5344CB8AC3E}">
        <p14:creationId xmlns:p14="http://schemas.microsoft.com/office/powerpoint/2010/main" val="312571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1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Backward Step </a:t>
            </a:r>
          </a:p>
        </p:txBody>
      </p:sp>
      <mc:AlternateContent xmlns:mc="http://schemas.openxmlformats.org/markup-compatibility/2006">
        <mc:Choice xmlns:a14="http://schemas.microsoft.com/office/drawing/2010/main" Requires="a14">
          <p:sp>
            <p:nvSpPr>
              <p:cNvPr id="17" name="Content Placeholder 16">
                <a:extLst>
                  <a:ext uri="{FF2B5EF4-FFF2-40B4-BE49-F238E27FC236}">
                    <a16:creationId xmlns:a16="http://schemas.microsoft.com/office/drawing/2014/main" id="{BD6D6BA9-7A05-59B4-EF63-F76D03CE819B}"/>
                  </a:ext>
                </a:extLst>
              </p:cNvPr>
              <p:cNvSpPr>
                <a:spLocks noGrp="1"/>
              </p:cNvSpPr>
              <p:nvPr>
                <p:ph type="body" sz="quarter" idx="16"/>
              </p:nvPr>
            </p:nvSpPr>
            <p:spPr>
              <a:xfrm>
                <a:off x="533919" y="1390650"/>
                <a:ext cx="6364148" cy="3077573"/>
              </a:xfrm>
            </p:spPr>
            <p:txBody>
              <a:bodyPr>
                <a:normAutofit fontScale="92500" lnSpcReduction="20000"/>
              </a:bodyPr>
              <a:lstStyle/>
              <a:p>
                <a:pPr>
                  <a:lnSpc>
                    <a:spcPct val="120000"/>
                  </a:lnSpc>
                </a:pPr>
                <a:r>
                  <a:rPr lang="en-US" sz="1600" dirty="0"/>
                  <a:t>Backward step computes the gradients starting from the end to the beginning, layer by layer. </a:t>
                </a:r>
              </a:p>
              <a:p>
                <a:endParaRPr lang="en-US" sz="1600" dirty="0"/>
              </a:p>
              <a:p>
                <a:r>
                  <a:rPr lang="en-US" sz="1600" dirty="0"/>
                  <a:t>Start by computing </a:t>
                </a:r>
                <a:r>
                  <a:rPr lang="en-US" sz="1600" dirty="0">
                    <a:solidFill>
                      <a:srgbClr val="C00000"/>
                    </a:solidFill>
                  </a:rPr>
                  <a:t>local gradients</a:t>
                </a:r>
                <a:r>
                  <a:rPr lang="en-US" sz="1600"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m:t>
                            </m:r>
                            <m:r>
                              <a:rPr lang="en-US" i="1">
                                <a:latin typeface="Cambria Math" panose="02040503050406030204" pitchFamily="18" charset="0"/>
                              </a:rPr>
                              <m:t>𝑖</m:t>
                            </m:r>
                            <m:r>
                              <a:rPr lang="en-US">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m:t>
                            </m:r>
                            <m:r>
                              <a:rPr lang="en-US" i="1">
                                <a:latin typeface="Cambria Math" panose="02040503050406030204" pitchFamily="18" charset="0"/>
                              </a:rPr>
                              <m:t>𝑖</m:t>
                            </m:r>
                          </m:sub>
                        </m:sSub>
                      </m:e>
                    </m:d>
                  </m:oMath>
                </a14:m>
                <a:endParaRPr lang="en-US" sz="1600" dirty="0"/>
              </a:p>
              <a:p>
                <a:endParaRPr lang="en-US" sz="1600" dirty="0"/>
              </a:p>
              <a:p>
                <a:r>
                  <a:rPr lang="en-US" sz="1600" dirty="0"/>
                  <a:t>Use then to compute </a:t>
                </a:r>
                <a:r>
                  <a:rPr lang="en-US" sz="1600" dirty="0">
                    <a:solidFill>
                      <a:srgbClr val="C00000"/>
                    </a:solidFill>
                  </a:rPr>
                  <a:t>upstream gradients</a:t>
                </a:r>
                <a:r>
                  <a:rPr lang="en-US" sz="1600" dirty="0"/>
                  <a:t> </a:t>
                </a:r>
                <a14:m>
                  <m:oMath xmlns:m="http://schemas.openxmlformats.org/officeDocument/2006/math">
                    <m:sSub>
                      <m:sSubPr>
                        <m:ctrlPr>
                          <a:rPr lang="en-US" sz="1600" b="0" i="1" smtClean="0">
                            <a:solidFill>
                              <a:srgbClr val="0006C7"/>
                            </a:solidFill>
                            <a:latin typeface="Cambria Math" panose="02040503050406030204" pitchFamily="18" charset="0"/>
                            <a:ea typeface="Cambria Math" panose="02040503050406030204" pitchFamily="18" charset="0"/>
                          </a:rPr>
                        </m:ctrlPr>
                      </m:sSubPr>
                      <m:e>
                        <m:r>
                          <a:rPr lang="en-US" sz="1600" b="0" i="1" smtClean="0">
                            <a:solidFill>
                              <a:srgbClr val="0006C7"/>
                            </a:solidFill>
                            <a:latin typeface="Cambria Math" panose="02040503050406030204" pitchFamily="18" charset="0"/>
                            <a:ea typeface="Cambria Math" panose="02040503050406030204" pitchFamily="18" charset="0"/>
                          </a:rPr>
                          <m:t>𝛿</m:t>
                        </m:r>
                      </m:e>
                      <m:sub>
                        <m:r>
                          <a:rPr lang="en-US" sz="1600" b="0" i="1" smtClean="0">
                            <a:solidFill>
                              <a:srgbClr val="0006C7"/>
                            </a:solidFill>
                            <a:latin typeface="Cambria Math" panose="02040503050406030204" pitchFamily="18" charset="0"/>
                            <a:ea typeface="Cambria Math" panose="02040503050406030204" pitchFamily="18" charset="0"/>
                          </a:rPr>
                          <m:t>𝐿</m:t>
                        </m:r>
                      </m:sub>
                    </m:sSub>
                  </m:oMath>
                </a14:m>
                <a:r>
                  <a:rPr lang="en-US" sz="1600" dirty="0"/>
                  <a:t>, then </a:t>
                </a:r>
                <a14:m>
                  <m:oMath xmlns:m="http://schemas.openxmlformats.org/officeDocument/2006/math">
                    <m:sSub>
                      <m:sSubPr>
                        <m:ctrlPr>
                          <a:rPr lang="en-US" sz="1600" i="1">
                            <a:solidFill>
                              <a:srgbClr val="0006C7"/>
                            </a:solidFill>
                            <a:latin typeface="Cambria Math" panose="02040503050406030204" pitchFamily="18" charset="0"/>
                            <a:ea typeface="Cambria Math" panose="02040503050406030204" pitchFamily="18" charset="0"/>
                          </a:rPr>
                        </m:ctrlPr>
                      </m:sSubPr>
                      <m:e>
                        <m:r>
                          <a:rPr lang="en-US" sz="1600" i="1">
                            <a:solidFill>
                              <a:srgbClr val="0006C7"/>
                            </a:solidFill>
                            <a:latin typeface="Cambria Math" panose="02040503050406030204" pitchFamily="18" charset="0"/>
                            <a:ea typeface="Cambria Math" panose="02040503050406030204" pitchFamily="18" charset="0"/>
                          </a:rPr>
                          <m:t>𝛿</m:t>
                        </m:r>
                      </m:e>
                      <m:sub>
                        <m:r>
                          <a:rPr lang="en-US" sz="1600" i="1">
                            <a:solidFill>
                              <a:srgbClr val="0006C7"/>
                            </a:solidFill>
                            <a:latin typeface="Cambria Math" panose="02040503050406030204" pitchFamily="18" charset="0"/>
                            <a:ea typeface="Cambria Math" panose="02040503050406030204" pitchFamily="18" charset="0"/>
                          </a:rPr>
                          <m:t>𝐿</m:t>
                        </m:r>
                        <m:r>
                          <a:rPr lang="en-US" sz="1600" b="0" i="1" smtClean="0">
                            <a:solidFill>
                              <a:srgbClr val="0006C7"/>
                            </a:solidFill>
                            <a:latin typeface="Cambria Math" panose="02040503050406030204" pitchFamily="18" charset="0"/>
                            <a:ea typeface="Cambria Math" panose="02040503050406030204" pitchFamily="18" charset="0"/>
                          </a:rPr>
                          <m:t>−1</m:t>
                        </m:r>
                      </m:sub>
                    </m:sSub>
                  </m:oMath>
                </a14:m>
                <a:r>
                  <a:rPr lang="en-US" sz="1600" dirty="0"/>
                  <a:t>, then </a:t>
                </a:r>
                <a14:m>
                  <m:oMath xmlns:m="http://schemas.openxmlformats.org/officeDocument/2006/math">
                    <m:sSub>
                      <m:sSubPr>
                        <m:ctrlPr>
                          <a:rPr lang="en-US" sz="1600" i="1">
                            <a:solidFill>
                              <a:srgbClr val="0006C7"/>
                            </a:solidFill>
                            <a:latin typeface="Cambria Math" panose="02040503050406030204" pitchFamily="18" charset="0"/>
                            <a:ea typeface="Cambria Math" panose="02040503050406030204" pitchFamily="18" charset="0"/>
                          </a:rPr>
                        </m:ctrlPr>
                      </m:sSubPr>
                      <m:e>
                        <m:r>
                          <a:rPr lang="en-US" sz="1600" i="1">
                            <a:solidFill>
                              <a:srgbClr val="0006C7"/>
                            </a:solidFill>
                            <a:latin typeface="Cambria Math" panose="02040503050406030204" pitchFamily="18" charset="0"/>
                            <a:ea typeface="Cambria Math" panose="02040503050406030204" pitchFamily="18" charset="0"/>
                          </a:rPr>
                          <m:t>𝛿</m:t>
                        </m:r>
                      </m:e>
                      <m:sub>
                        <m:r>
                          <a:rPr lang="en-US" sz="1600" i="1">
                            <a:solidFill>
                              <a:srgbClr val="0006C7"/>
                            </a:solidFill>
                            <a:latin typeface="Cambria Math" panose="02040503050406030204" pitchFamily="18" charset="0"/>
                            <a:ea typeface="Cambria Math" panose="02040503050406030204" pitchFamily="18" charset="0"/>
                          </a:rPr>
                          <m:t>𝐿</m:t>
                        </m:r>
                        <m:r>
                          <a:rPr lang="en-US" sz="1600" b="0" i="1" smtClean="0">
                            <a:solidFill>
                              <a:srgbClr val="0006C7"/>
                            </a:solidFill>
                            <a:latin typeface="Cambria Math" panose="02040503050406030204" pitchFamily="18" charset="0"/>
                            <a:ea typeface="Cambria Math" panose="02040503050406030204" pitchFamily="18" charset="0"/>
                          </a:rPr>
                          <m:t>−2</m:t>
                        </m:r>
                      </m:sub>
                    </m:sSub>
                  </m:oMath>
                </a14:m>
                <a:r>
                  <a:rPr lang="en-US" sz="1600" dirty="0"/>
                  <a:t>, …. </a:t>
                </a:r>
              </a:p>
              <a:p>
                <a:endParaRPr lang="en-US" sz="1600" dirty="0"/>
              </a:p>
              <a:p>
                <a:r>
                  <a:rPr lang="en-US" sz="1600" dirty="0"/>
                  <a:t>Use these to compute </a:t>
                </a:r>
                <a:r>
                  <a:rPr lang="en-US" sz="1600" dirty="0">
                    <a:solidFill>
                      <a:srgbClr val="C00000"/>
                    </a:solidFill>
                  </a:rPr>
                  <a:t>global gradients</a:t>
                </a:r>
                <a:r>
                  <a:rPr lang="en-US" sz="1600" dirty="0"/>
                  <a:t>:</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t>
                        </m:r>
                      </m:e>
                      <m:sub>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𝐖</m:t>
                            </m:r>
                          </m:e>
                          <m:sub>
                            <m:r>
                              <a:rPr lang="en-US" i="1" smtClean="0">
                                <a:latin typeface="Cambria Math" panose="02040503050406030204" pitchFamily="18" charset="0"/>
                                <a:ea typeface="Cambria Math" panose="02040503050406030204" pitchFamily="18" charset="0"/>
                              </a:rPr>
                              <m:t>𝑖</m:t>
                            </m:r>
                          </m:sub>
                        </m:sSub>
                      </m:sub>
                    </m:sSub>
                    <m:r>
                      <a:rPr lang="en-US" i="1">
                        <a:latin typeface="Cambria Math" panose="02040503050406030204" pitchFamily="18" charset="0"/>
                        <a:ea typeface="Cambria Math" panose="02040503050406030204" pitchFamily="18" charset="0"/>
                      </a:rPr>
                      <m:t>ℒ</m:t>
                    </m:r>
                  </m:oMath>
                </a14:m>
                <a:br>
                  <a:rPr lang="en-US" sz="1600" dirty="0"/>
                </a:br>
                <a:endParaRPr lang="en-US" sz="1600" dirty="0"/>
              </a:p>
              <a:p>
                <a:r>
                  <a:rPr lang="en-US" sz="1600" dirty="0"/>
                  <a:t>Computational cost as a function of depth: </a:t>
                </a:r>
              </a:p>
              <a:p>
                <a:pPr lvl="1"/>
                <a:r>
                  <a:rPr lang="en-US" sz="1200" dirty="0"/>
                  <a:t>With </a:t>
                </a:r>
                <a:r>
                  <a:rPr lang="en-US" sz="1200" dirty="0" err="1"/>
                  <a:t>memoization</a:t>
                </a:r>
                <a:r>
                  <a:rPr lang="en-US" sz="1200" dirty="0"/>
                  <a:t>, gradient computation is a </a:t>
                </a:r>
                <a:r>
                  <a:rPr lang="en-US" sz="1200" b="1" dirty="0"/>
                  <a:t>linear</a:t>
                </a:r>
                <a:r>
                  <a:rPr lang="en-US" sz="1200" dirty="0"/>
                  <a:t> function of depth </a:t>
                </a:r>
                <a14:m>
                  <m:oMath xmlns:m="http://schemas.openxmlformats.org/officeDocument/2006/math">
                    <m:r>
                      <m:rPr>
                        <m:sty m:val="p"/>
                      </m:rPr>
                      <a:rPr lang="en-US" sz="1200" b="0" i="0" smtClean="0">
                        <a:latin typeface="Cambria Math" panose="02040503050406030204" pitchFamily="18" charset="0"/>
                      </a:rPr>
                      <m:t>L</m:t>
                    </m:r>
                  </m:oMath>
                </a14:m>
                <a:r>
                  <a:rPr lang="en-US" sz="1200" dirty="0"/>
                  <a:t> </a:t>
                </a:r>
              </a:p>
              <a:p>
                <a:pPr lvl="2"/>
                <a:r>
                  <a:rPr lang="en-US" sz="1200" dirty="0"/>
                  <a:t>(same cost as the forward process!!) </a:t>
                </a:r>
              </a:p>
              <a:p>
                <a:pPr lvl="1"/>
                <a:r>
                  <a:rPr lang="en-US" sz="1200" dirty="0"/>
                  <a:t>Without memorization, gradients computation would grow </a:t>
                </a:r>
                <a:r>
                  <a:rPr lang="en-US" sz="1200" b="1" dirty="0"/>
                  <a:t>quadratic </a:t>
                </a:r>
                <a:r>
                  <a:rPr lang="en-US" sz="1200" dirty="0"/>
                  <a:t>with </a:t>
                </a:r>
                <a14:m>
                  <m:oMath xmlns:m="http://schemas.openxmlformats.org/officeDocument/2006/math">
                    <m:r>
                      <m:rPr>
                        <m:sty m:val="p"/>
                      </m:rPr>
                      <a:rPr lang="en-US" sz="1200" b="0" i="0" smtClean="0">
                        <a:latin typeface="Cambria Math" panose="02040503050406030204" pitchFamily="18" charset="0"/>
                      </a:rPr>
                      <m:t>L</m:t>
                    </m:r>
                  </m:oMath>
                </a14:m>
                <a:endParaRPr lang="en-US" sz="1200" dirty="0"/>
              </a:p>
              <a:p>
                <a:endParaRPr lang="en-US" sz="1600" dirty="0"/>
              </a:p>
            </p:txBody>
          </p:sp>
        </mc:Choice>
        <mc:Fallback>
          <p:sp>
            <p:nvSpPr>
              <p:cNvPr id="17" name="Content Placeholder 16">
                <a:extLst>
                  <a:ext uri="{FF2B5EF4-FFF2-40B4-BE49-F238E27FC236}">
                    <a16:creationId xmlns:a16="http://schemas.microsoft.com/office/drawing/2014/main" id="{BD6D6BA9-7A05-59B4-EF63-F76D03CE819B}"/>
                  </a:ext>
                </a:extLst>
              </p:cNvPr>
              <p:cNvSpPr>
                <a:spLocks noGrp="1" noRot="1" noChangeAspect="1" noMove="1" noResize="1" noEditPoints="1" noAdjustHandles="1" noChangeArrowheads="1" noChangeShapeType="1" noTextEdit="1"/>
              </p:cNvSpPr>
              <p:nvPr>
                <p:ph type="body" sz="quarter" idx="16"/>
              </p:nvPr>
            </p:nvSpPr>
            <p:spPr>
              <a:xfrm>
                <a:off x="533919" y="1390650"/>
                <a:ext cx="6364148" cy="3077573"/>
              </a:xfrm>
              <a:blipFill>
                <a:blip r:embed="rId3"/>
                <a:stretch>
                  <a:fillRect l="-398" t="-412" b="-164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1F0E356-2620-3E5A-C7B1-6DC74FF943CA}"/>
              </a:ext>
            </a:extLst>
          </p:cNvPr>
          <p:cNvCxnSpPr>
            <a:cxnSpLocks/>
          </p:cNvCxnSpPr>
          <p:nvPr/>
        </p:nvCxnSpPr>
        <p:spPr>
          <a:xfrm flipH="1">
            <a:off x="6787134" y="1047672"/>
            <a:ext cx="11744" cy="3731389"/>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42228043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Back Propagation</a:t>
            </a:r>
          </a:p>
        </p:txBody>
      </p:sp>
      <mc:AlternateContent xmlns:mc="http://schemas.openxmlformats.org/markup-compatibility/2006">
        <mc:Choice xmlns:a14="http://schemas.microsoft.com/office/drawing/2010/main" Requires="a14">
          <p:sp>
            <p:nvSpPr>
              <p:cNvPr id="17" name="Content Placeholder 16">
                <a:extLst>
                  <a:ext uri="{FF2B5EF4-FFF2-40B4-BE49-F238E27FC236}">
                    <a16:creationId xmlns:a16="http://schemas.microsoft.com/office/drawing/2014/main" id="{BD6D6BA9-7A05-59B4-EF63-F76D03CE819B}"/>
                  </a:ext>
                </a:extLst>
              </p:cNvPr>
              <p:cNvSpPr>
                <a:spLocks noGrp="1"/>
              </p:cNvSpPr>
              <p:nvPr>
                <p:ph type="body" sz="quarter" idx="16"/>
              </p:nvPr>
            </p:nvSpPr>
            <p:spPr>
              <a:xfrm>
                <a:off x="272660" y="1390650"/>
                <a:ext cx="6408465" cy="3077573"/>
              </a:xfrm>
            </p:spPr>
            <p:txBody>
              <a:bodyPr>
                <a:normAutofit fontScale="85000" lnSpcReduction="10000"/>
              </a:bodyPr>
              <a:lstStyle/>
              <a:p>
                <a:pPr marL="114300" indent="0">
                  <a:buNone/>
                </a:pPr>
                <a:r>
                  <a:rPr lang="en-US" sz="1600" dirty="0"/>
                  <a:t>Initialize network parameters with random values </a:t>
                </a:r>
              </a:p>
              <a:p>
                <a:pPr marL="114300" indent="0">
                  <a:buNone/>
                </a:pPr>
                <a:r>
                  <a:rPr lang="en-US" sz="1600" dirty="0"/>
                  <a:t>Loop until convergence </a:t>
                </a:r>
              </a:p>
              <a:p>
                <a:pPr marL="596900" lvl="1" indent="0">
                  <a:buNone/>
                </a:pPr>
                <a:r>
                  <a:rPr lang="en-US" sz="1700" dirty="0"/>
                  <a:t>Loop over training instances </a:t>
                </a:r>
              </a:p>
              <a:p>
                <a:pPr lvl="2">
                  <a:buFont typeface="+mj-lt"/>
                  <a:buAutoNum type="romanLcPeriod"/>
                </a:pPr>
                <a:r>
                  <a:rPr lang="en-US" sz="1700" b="1" dirty="0"/>
                  <a:t>Forward step: </a:t>
                </a:r>
                <a:br>
                  <a:rPr lang="en-US" sz="1700" b="1" dirty="0"/>
                </a:br>
                <a:r>
                  <a:rPr lang="en-US" sz="1700" dirty="0"/>
                  <a:t>Start from the input and compute all the layers till the end (loss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700" dirty="0"/>
                  <a:t>)</a:t>
                </a:r>
                <a:br>
                  <a:rPr lang="en-US" sz="1700" dirty="0"/>
                </a:br>
                <a:endParaRPr lang="en-US" sz="1700" dirty="0"/>
              </a:p>
              <a:p>
                <a:pPr lvl="2">
                  <a:buFont typeface="+mj-lt"/>
                  <a:buAutoNum type="romanLcPeriod"/>
                </a:pPr>
                <a:r>
                  <a:rPr lang="en-US" sz="1700" b="1" dirty="0"/>
                  <a:t>Backward step: </a:t>
                </a:r>
                <a:br>
                  <a:rPr lang="en-US" sz="1700" dirty="0"/>
                </a:br>
                <a:r>
                  <a:rPr lang="en-US" sz="1700" dirty="0"/>
                  <a:t>Compute </a:t>
                </a:r>
                <a:r>
                  <a:rPr lang="en-US" sz="1700" dirty="0">
                    <a:solidFill>
                      <a:srgbClr val="C00000"/>
                    </a:solidFill>
                  </a:rPr>
                  <a:t>local gradients</a:t>
                </a:r>
                <a:r>
                  <a:rPr lang="en-US" sz="1700" dirty="0"/>
                  <a:t>, starting from the last layer</a:t>
                </a:r>
                <a:br>
                  <a:rPr lang="en-US" sz="1700" dirty="0"/>
                </a:br>
                <a:r>
                  <a:rPr lang="en-US" sz="1700" dirty="0"/>
                  <a:t>Compute </a:t>
                </a:r>
                <a:r>
                  <a:rPr lang="en-US" sz="1700" dirty="0">
                    <a:solidFill>
                      <a:srgbClr val="C00000"/>
                    </a:solidFill>
                  </a:rPr>
                  <a:t>upstream gradients</a:t>
                </a:r>
                <a:r>
                  <a:rPr lang="en-US" sz="1700" dirty="0"/>
                  <a:t> </a:t>
                </a:r>
                <a14:m>
                  <m:oMath xmlns:m="http://schemas.openxmlformats.org/officeDocument/2006/math">
                    <m:sSub>
                      <m:sSubPr>
                        <m:ctrlPr>
                          <a:rPr lang="en-US" sz="1700" i="1">
                            <a:solidFill>
                              <a:srgbClr val="0006C7"/>
                            </a:solidFill>
                            <a:latin typeface="Cambria Math" panose="02040503050406030204" pitchFamily="18" charset="0"/>
                            <a:ea typeface="Cambria Math" panose="02040503050406030204" pitchFamily="18" charset="0"/>
                          </a:rPr>
                        </m:ctrlPr>
                      </m:sSubPr>
                      <m:e>
                        <m:r>
                          <a:rPr lang="en-US" sz="1700" i="1">
                            <a:solidFill>
                              <a:srgbClr val="0006C7"/>
                            </a:solidFill>
                            <a:latin typeface="Cambria Math" panose="02040503050406030204" pitchFamily="18" charset="0"/>
                            <a:ea typeface="Cambria Math" panose="02040503050406030204" pitchFamily="18" charset="0"/>
                          </a:rPr>
                          <m:t>𝛿</m:t>
                        </m:r>
                      </m:e>
                      <m:sub>
                        <m:r>
                          <a:rPr lang="en-US" sz="1700" i="1">
                            <a:solidFill>
                              <a:srgbClr val="0006C7"/>
                            </a:solidFill>
                            <a:latin typeface="Cambria Math" panose="02040503050406030204" pitchFamily="18" charset="0"/>
                            <a:ea typeface="Cambria Math" panose="02040503050406030204" pitchFamily="18" charset="0"/>
                          </a:rPr>
                          <m:t>𝑖</m:t>
                        </m:r>
                      </m:sub>
                    </m:sSub>
                  </m:oMath>
                </a14:m>
                <a:r>
                  <a:rPr lang="en-US" sz="1700" dirty="0"/>
                  <a:t> values, starting from the last layer</a:t>
                </a:r>
                <a:br>
                  <a:rPr lang="en-US" sz="1700" dirty="0"/>
                </a:br>
                <a:r>
                  <a:rPr lang="en-US" sz="1700" dirty="0"/>
                  <a:t>Use </a:t>
                </a:r>
                <a14:m>
                  <m:oMath xmlns:m="http://schemas.openxmlformats.org/officeDocument/2006/math">
                    <m:sSub>
                      <m:sSubPr>
                        <m:ctrlPr>
                          <a:rPr lang="en-US" sz="1700" i="1">
                            <a:solidFill>
                              <a:srgbClr val="0006C7"/>
                            </a:solidFill>
                            <a:latin typeface="Cambria Math" panose="02040503050406030204" pitchFamily="18" charset="0"/>
                            <a:ea typeface="Cambria Math" panose="02040503050406030204" pitchFamily="18" charset="0"/>
                          </a:rPr>
                        </m:ctrlPr>
                      </m:sSubPr>
                      <m:e>
                        <m:r>
                          <a:rPr lang="en-US" sz="1700" i="1">
                            <a:solidFill>
                              <a:srgbClr val="0006C7"/>
                            </a:solidFill>
                            <a:latin typeface="Cambria Math" panose="02040503050406030204" pitchFamily="18" charset="0"/>
                            <a:ea typeface="Cambria Math" panose="02040503050406030204" pitchFamily="18" charset="0"/>
                          </a:rPr>
                          <m:t>𝛿</m:t>
                        </m:r>
                      </m:e>
                      <m:sub>
                        <m:r>
                          <a:rPr lang="en-US" sz="1700" i="1">
                            <a:solidFill>
                              <a:srgbClr val="0006C7"/>
                            </a:solidFill>
                            <a:latin typeface="Cambria Math" panose="02040503050406030204" pitchFamily="18" charset="0"/>
                            <a:ea typeface="Cambria Math" panose="02040503050406030204" pitchFamily="18" charset="0"/>
                          </a:rPr>
                          <m:t>𝑖</m:t>
                        </m:r>
                      </m:sub>
                    </m:sSub>
                  </m:oMath>
                </a14:m>
                <a:r>
                  <a:rPr lang="en-US" sz="1700" dirty="0"/>
                  <a:t> values to compute global gradients </a:t>
                </a:r>
                <a14:m>
                  <m:oMath xmlns:m="http://schemas.openxmlformats.org/officeDocument/2006/math">
                    <m:sSub>
                      <m:sSubPr>
                        <m:ctrlPr>
                          <a:rPr lang="en-US" sz="1700" b="1" i="1">
                            <a:latin typeface="Cambria Math" panose="02040503050406030204" pitchFamily="18" charset="0"/>
                            <a:ea typeface="Cambria Math" panose="02040503050406030204" pitchFamily="18" charset="0"/>
                          </a:rPr>
                        </m:ctrlPr>
                      </m:sSubPr>
                      <m:e>
                        <m:r>
                          <m:rPr>
                            <m:sty m:val="p"/>
                          </m:rPr>
                          <a:rPr lang="en-US" sz="1700">
                            <a:latin typeface="Cambria Math" panose="02040503050406030204" pitchFamily="18" charset="0"/>
                            <a:ea typeface="Cambria Math" panose="02040503050406030204" pitchFamily="18" charset="0"/>
                          </a:rPr>
                          <m:t>∇</m:t>
                        </m:r>
                      </m:e>
                      <m:sub>
                        <m:r>
                          <a:rPr lang="en-US" sz="1700" i="1">
                            <a:latin typeface="Cambria Math" panose="02040503050406030204" pitchFamily="18" charset="0"/>
                            <a:ea typeface="Cambria Math" panose="02040503050406030204" pitchFamily="18" charset="0"/>
                          </a:rPr>
                          <m:t>ℒ</m:t>
                        </m:r>
                      </m:sub>
                    </m:sSub>
                    <m:d>
                      <m:dPr>
                        <m:ctrlPr>
                          <a:rPr lang="en-US" sz="1700" b="1" i="1">
                            <a:latin typeface="Cambria Math" panose="02040503050406030204" pitchFamily="18" charset="0"/>
                            <a:ea typeface="Cambria Math" panose="02040503050406030204" pitchFamily="18" charset="0"/>
                          </a:rPr>
                        </m:ctrlPr>
                      </m:dPr>
                      <m:e>
                        <m:sSub>
                          <m:sSubPr>
                            <m:ctrlPr>
                              <a:rPr lang="en-US" sz="1700" b="1" i="1">
                                <a:latin typeface="Cambria Math" panose="02040503050406030204" pitchFamily="18" charset="0"/>
                                <a:ea typeface="Cambria Math" panose="02040503050406030204" pitchFamily="18" charset="0"/>
                              </a:rPr>
                            </m:ctrlPr>
                          </m:sSubPr>
                          <m:e>
                            <m:r>
                              <a:rPr lang="en-US" sz="1700" b="1">
                                <a:latin typeface="Cambria Math" panose="02040503050406030204" pitchFamily="18" charset="0"/>
                                <a:ea typeface="Cambria Math" panose="02040503050406030204" pitchFamily="18" charset="0"/>
                              </a:rPr>
                              <m:t>𝐖</m:t>
                            </m:r>
                          </m:e>
                          <m:sub>
                            <m:r>
                              <a:rPr lang="en-US" sz="1700" b="0" i="1" smtClean="0">
                                <a:latin typeface="Cambria Math" panose="02040503050406030204" pitchFamily="18" charset="0"/>
                                <a:ea typeface="Cambria Math" panose="02040503050406030204" pitchFamily="18" charset="0"/>
                              </a:rPr>
                              <m:t>𝑖</m:t>
                            </m:r>
                          </m:sub>
                        </m:sSub>
                      </m:e>
                    </m:d>
                  </m:oMath>
                </a14:m>
                <a:r>
                  <a:rPr lang="en-US" sz="1700" dirty="0"/>
                  <a:t> at each layer</a:t>
                </a:r>
                <a:br>
                  <a:rPr lang="en-US" sz="1700" dirty="0"/>
                </a:br>
                <a:endParaRPr lang="en-US" sz="1700" dirty="0"/>
              </a:p>
              <a:p>
                <a:pPr lvl="2">
                  <a:buFont typeface="+mj-lt"/>
                  <a:buAutoNum type="romanLcPeriod"/>
                </a:pPr>
                <a:r>
                  <a:rPr lang="en-US" sz="1700" b="1" dirty="0"/>
                  <a:t>Gradient update: </a:t>
                </a:r>
                <a:br>
                  <a:rPr lang="en-US" sz="1700" b="1" dirty="0"/>
                </a:br>
                <a:r>
                  <a:rPr lang="en-US" sz="1700" dirty="0"/>
                  <a:t>Update each parameter:   </a:t>
                </a:r>
                <a14:m>
                  <m:oMath xmlns:m="http://schemas.openxmlformats.org/officeDocument/2006/math">
                    <m:sSubSup>
                      <m:sSubSupPr>
                        <m:ctrlPr>
                          <a:rPr lang="en-US" sz="1700" b="1" i="1" smtClean="0">
                            <a:latin typeface="Cambria Math" panose="02040503050406030204" pitchFamily="18" charset="0"/>
                            <a:ea typeface="Cambria Math" panose="02040503050406030204" pitchFamily="18" charset="0"/>
                          </a:rPr>
                        </m:ctrlPr>
                      </m:sSubSupPr>
                      <m:e>
                        <m:r>
                          <a:rPr lang="en-US" sz="1700" b="1">
                            <a:latin typeface="Cambria Math" panose="02040503050406030204" pitchFamily="18" charset="0"/>
                            <a:ea typeface="Cambria Math" panose="02040503050406030204" pitchFamily="18" charset="0"/>
                          </a:rPr>
                          <m:t>𝐖</m:t>
                        </m:r>
                      </m:e>
                      <m:sub>
                        <m:r>
                          <a:rPr lang="en-US" sz="1700" b="0" i="1" smtClean="0">
                            <a:latin typeface="Cambria Math" panose="02040503050406030204" pitchFamily="18" charset="0"/>
                            <a:ea typeface="Cambria Math" panose="02040503050406030204" pitchFamily="18" charset="0"/>
                          </a:rPr>
                          <m:t>𝑖</m:t>
                        </m:r>
                      </m:sub>
                      <m:sup>
                        <m:r>
                          <a:rPr lang="en-US" sz="1700" b="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𝑡</m:t>
                        </m:r>
                        <m:r>
                          <a:rPr lang="en-US" sz="1700" b="0" i="1" smtClean="0">
                            <a:latin typeface="Cambria Math" panose="02040503050406030204" pitchFamily="18" charset="0"/>
                            <a:ea typeface="Cambria Math" panose="02040503050406030204" pitchFamily="18" charset="0"/>
                          </a:rPr>
                          <m:t>+1)</m:t>
                        </m:r>
                      </m:sup>
                    </m:sSubSup>
                    <m:r>
                      <a:rPr lang="en-US" sz="1700" b="0" i="1" smtClean="0">
                        <a:latin typeface="Cambria Math" panose="02040503050406030204" pitchFamily="18" charset="0"/>
                        <a:ea typeface="Cambria Math" panose="02040503050406030204" pitchFamily="18" charset="0"/>
                      </a:rPr>
                      <m:t>←</m:t>
                    </m:r>
                    <m:sSubSup>
                      <m:sSubSupPr>
                        <m:ctrlPr>
                          <a:rPr lang="en-US" sz="1700" b="1" i="1">
                            <a:latin typeface="Cambria Math" panose="02040503050406030204" pitchFamily="18" charset="0"/>
                            <a:ea typeface="Cambria Math" panose="02040503050406030204" pitchFamily="18" charset="0"/>
                          </a:rPr>
                        </m:ctrlPr>
                      </m:sSubSupPr>
                      <m:e>
                        <m:r>
                          <a:rPr lang="en-US" sz="1700" b="1">
                            <a:latin typeface="Cambria Math" panose="02040503050406030204" pitchFamily="18" charset="0"/>
                            <a:ea typeface="Cambria Math" panose="02040503050406030204" pitchFamily="18" charset="0"/>
                          </a:rPr>
                          <m:t>𝐖</m:t>
                        </m:r>
                      </m:e>
                      <m:sub>
                        <m:r>
                          <a:rPr lang="en-US" sz="1700" i="1">
                            <a:latin typeface="Cambria Math" panose="02040503050406030204" pitchFamily="18" charset="0"/>
                            <a:ea typeface="Cambria Math" panose="02040503050406030204" pitchFamily="18" charset="0"/>
                          </a:rPr>
                          <m:t>𝑖</m:t>
                        </m:r>
                      </m:sub>
                      <m:sup>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𝑡</m:t>
                        </m:r>
                        <m:r>
                          <a:rPr lang="en-US" sz="1700" i="1">
                            <a:latin typeface="Cambria Math" panose="02040503050406030204" pitchFamily="18" charset="0"/>
                            <a:ea typeface="Cambria Math" panose="02040503050406030204" pitchFamily="18" charset="0"/>
                          </a:rPr>
                          <m:t>)</m:t>
                        </m:r>
                      </m:sup>
                    </m:sSubSup>
                    <m:r>
                      <a:rPr lang="en-US" sz="1700" b="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𝛼</m:t>
                    </m:r>
                  </m:oMath>
                </a14:m>
                <a:r>
                  <a:rPr lang="en-US" sz="1700" b="1" dirty="0">
                    <a:ea typeface="Cambria Math" panose="02040503050406030204" pitchFamily="18" charset="0"/>
                  </a:rPr>
                  <a:t> </a:t>
                </a: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m:t>
                        </m:r>
                      </m:e>
                      <m:sub>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𝐖</m:t>
                            </m:r>
                          </m:e>
                          <m:sub>
                            <m:r>
                              <a:rPr lang="en-US" sz="1800" i="1" smtClean="0">
                                <a:latin typeface="Cambria Math" panose="02040503050406030204" pitchFamily="18" charset="0"/>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ℒ</m:t>
                    </m:r>
                  </m:oMath>
                </a14:m>
                <a:endParaRPr lang="en-US" sz="1700" dirty="0"/>
              </a:p>
            </p:txBody>
          </p:sp>
        </mc:Choice>
        <mc:Fallback>
          <p:sp>
            <p:nvSpPr>
              <p:cNvPr id="17" name="Content Placeholder 16">
                <a:extLst>
                  <a:ext uri="{FF2B5EF4-FFF2-40B4-BE49-F238E27FC236}">
                    <a16:creationId xmlns:a16="http://schemas.microsoft.com/office/drawing/2014/main" id="{BD6D6BA9-7A05-59B4-EF63-F76D03CE819B}"/>
                  </a:ext>
                </a:extLst>
              </p:cNvPr>
              <p:cNvSpPr>
                <a:spLocks noGrp="1" noRot="1" noChangeAspect="1" noMove="1" noResize="1" noEditPoints="1" noAdjustHandles="1" noChangeArrowheads="1" noChangeShapeType="1" noTextEdit="1"/>
              </p:cNvSpPr>
              <p:nvPr>
                <p:ph type="body" sz="quarter" idx="16"/>
              </p:nvPr>
            </p:nvSpPr>
            <p:spPr>
              <a:xfrm>
                <a:off x="272660" y="1390650"/>
                <a:ext cx="6408465" cy="3077573"/>
              </a:xfrm>
              <a:blipFill>
                <a:blip r:embed="rId3"/>
                <a:stretch>
                  <a:fillRect t="-164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1F0E356-2620-3E5A-C7B1-6DC74FF943CA}"/>
              </a:ext>
            </a:extLst>
          </p:cNvPr>
          <p:cNvCxnSpPr>
            <a:cxnSpLocks/>
          </p:cNvCxnSpPr>
          <p:nvPr/>
        </p:nvCxnSpPr>
        <p:spPr>
          <a:xfrm>
            <a:off x="6705045" y="3027786"/>
            <a:ext cx="0" cy="759530"/>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
        <p:nvSpPr>
          <p:cNvPr id="3" name="Rounded Rectangular Callout 2">
            <a:extLst>
              <a:ext uri="{FF2B5EF4-FFF2-40B4-BE49-F238E27FC236}">
                <a16:creationId xmlns:a16="http://schemas.microsoft.com/office/drawing/2014/main" id="{031B0D3E-0879-9AE1-D969-4B213ED263FA}"/>
              </a:ext>
            </a:extLst>
          </p:cNvPr>
          <p:cNvSpPr/>
          <p:nvPr/>
        </p:nvSpPr>
        <p:spPr>
          <a:xfrm>
            <a:off x="3949467" y="1669017"/>
            <a:ext cx="2306398" cy="483212"/>
          </a:xfrm>
          <a:prstGeom prst="wedgeRoundRectCallout">
            <a:avLst>
              <a:gd name="adj1" fmla="val -65239"/>
              <a:gd name="adj2" fmla="val 167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orbel" panose="020B0503020204020204" pitchFamily="34" charset="0"/>
              </a:rPr>
              <a:t>In practice, this step is done over </a:t>
            </a:r>
            <a:r>
              <a:rPr lang="en-US" b="1">
                <a:latin typeface="Corbel" panose="020B0503020204020204" pitchFamily="34" charset="0"/>
              </a:rPr>
              <a:t>batches</a:t>
            </a:r>
            <a:r>
              <a:rPr lang="en-US">
                <a:latin typeface="Corbel" panose="020B0503020204020204" pitchFamily="34" charset="0"/>
              </a:rPr>
              <a:t> of instances! </a:t>
            </a:r>
          </a:p>
        </p:txBody>
      </p:sp>
      <p:cxnSp>
        <p:nvCxnSpPr>
          <p:cNvPr id="11" name="Straight Arrow Connector 10">
            <a:extLst>
              <a:ext uri="{FF2B5EF4-FFF2-40B4-BE49-F238E27FC236}">
                <a16:creationId xmlns:a16="http://schemas.microsoft.com/office/drawing/2014/main" id="{C24E2040-1433-A0A2-179C-1C3612A12D70}"/>
              </a:ext>
            </a:extLst>
          </p:cNvPr>
          <p:cNvCxnSpPr>
            <a:cxnSpLocks/>
          </p:cNvCxnSpPr>
          <p:nvPr/>
        </p:nvCxnSpPr>
        <p:spPr>
          <a:xfrm flipV="1">
            <a:off x="6705045" y="2051241"/>
            <a:ext cx="0" cy="655457"/>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2495556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39AF-CF32-4212-92FC-6DEC8501DB97}"/>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821D5381-D5B4-980C-0CDF-DDEA1DD57258}"/>
              </a:ext>
            </a:extLst>
          </p:cNvPr>
          <p:cNvSpPr>
            <a:spLocks noGrp="1"/>
          </p:cNvSpPr>
          <p:nvPr>
            <p:ph type="body" sz="quarter" idx="16"/>
          </p:nvPr>
        </p:nvSpPr>
        <p:spPr/>
        <p:txBody>
          <a:bodyPr/>
          <a:lstStyle/>
          <a:p>
            <a:r>
              <a:rPr lang="en-US" sz="1800" dirty="0"/>
              <a:t>Backpropagation: an algorithm for training neural networks. </a:t>
            </a:r>
          </a:p>
          <a:p>
            <a:endParaRPr lang="en-US" sz="1800" dirty="0"/>
          </a:p>
          <a:p>
            <a:endParaRPr lang="en-US" sz="1800" dirty="0"/>
          </a:p>
          <a:p>
            <a:r>
              <a:rPr lang="en-US" sz="1800" dirty="0"/>
              <a:t>Using Dynamic Programming for efficient computation of gradients. </a:t>
            </a:r>
          </a:p>
          <a:p>
            <a:pPr marL="0" indent="0">
              <a:buNone/>
            </a:pPr>
            <a:endParaRPr lang="en-US" sz="1800" dirty="0"/>
          </a:p>
          <a:p>
            <a:pPr marL="0" indent="0">
              <a:buNone/>
            </a:pPr>
            <a:endParaRPr lang="en-US" sz="1800" dirty="0"/>
          </a:p>
          <a:p>
            <a:r>
              <a:rPr lang="en-US" sz="1800" b="1" dirty="0"/>
              <a:t>Next: </a:t>
            </a:r>
            <a:r>
              <a:rPr lang="en-US" sz="1800" dirty="0"/>
              <a:t>Backprop in real practice. </a:t>
            </a:r>
          </a:p>
        </p:txBody>
      </p:sp>
    </p:spTree>
    <p:extLst>
      <p:ext uri="{BB962C8B-B14F-4D97-AF65-F5344CB8AC3E}">
        <p14:creationId xmlns:p14="http://schemas.microsoft.com/office/powerpoint/2010/main" val="28658125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A050-B83B-BA17-9512-325F0380E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9072B-82A9-FBE1-D762-6A35AA7E4079}"/>
              </a:ext>
            </a:extLst>
          </p:cNvPr>
          <p:cNvSpPr>
            <a:spLocks noGrp="1"/>
          </p:cNvSpPr>
          <p:nvPr>
            <p:ph type="title"/>
          </p:nvPr>
        </p:nvSpPr>
        <p:spPr/>
        <p:txBody>
          <a:bodyPr/>
          <a:lstStyle/>
          <a:p>
            <a:r>
              <a:rPr lang="en-US" dirty="0"/>
              <a:t>Quick Pulse Check</a:t>
            </a:r>
          </a:p>
        </p:txBody>
      </p:sp>
      <p:sp>
        <p:nvSpPr>
          <p:cNvPr id="3" name="Text Placeholder 2">
            <a:extLst>
              <a:ext uri="{FF2B5EF4-FFF2-40B4-BE49-F238E27FC236}">
                <a16:creationId xmlns:a16="http://schemas.microsoft.com/office/drawing/2014/main" id="{CD6AC70A-2989-3DBE-7F1B-8FDF98BCE640}"/>
              </a:ext>
            </a:extLst>
          </p:cNvPr>
          <p:cNvSpPr>
            <a:spLocks noGrp="1"/>
          </p:cNvSpPr>
          <p:nvPr>
            <p:ph type="body" sz="quarter" idx="16"/>
          </p:nvPr>
        </p:nvSpPr>
        <p:spPr/>
        <p:txBody>
          <a:bodyPr/>
          <a:lstStyle/>
          <a:p>
            <a:r>
              <a:rPr lang="en-US" sz="1800" dirty="0"/>
              <a:t>How is </a:t>
            </a:r>
            <a:r>
              <a:rPr lang="en-US" sz="1800" b="1" dirty="0"/>
              <a:t>Backprop</a:t>
            </a:r>
            <a:r>
              <a:rPr lang="en-US" sz="1800" dirty="0"/>
              <a:t> different from/related to </a:t>
            </a:r>
            <a:r>
              <a:rPr lang="en-US" sz="1800" b="1" dirty="0"/>
              <a:t>Gradient Descent</a:t>
            </a:r>
            <a:r>
              <a:rPr lang="en-US" sz="1800" dirty="0"/>
              <a:t>? </a:t>
            </a:r>
          </a:p>
          <a:p>
            <a:endParaRPr lang="en-US" sz="1800" dirty="0"/>
          </a:p>
          <a:p>
            <a:pPr lvl="1"/>
            <a:r>
              <a:rPr lang="en-US" sz="1800" b="1" dirty="0"/>
              <a:t>Backpropagation </a:t>
            </a:r>
            <a:r>
              <a:rPr lang="en-US" sz="1800" dirty="0"/>
              <a:t>is an algorithm used to compute the gradient of the loss function with respect to each weight in the network. </a:t>
            </a:r>
          </a:p>
          <a:p>
            <a:pPr lvl="1"/>
            <a:r>
              <a:rPr lang="en-US" sz="1800" b="1" dirty="0"/>
              <a:t>Gradient descent</a:t>
            </a:r>
            <a:r>
              <a:rPr lang="en-US" sz="1800" dirty="0"/>
              <a:t>, on the other hand, is an optimization algorithm that uses these computed gradients to update the network's weights. </a:t>
            </a:r>
          </a:p>
          <a:p>
            <a:pPr lvl="1"/>
            <a:endParaRPr lang="en-US" sz="1800" dirty="0"/>
          </a:p>
          <a:p>
            <a:pPr lvl="1"/>
            <a:r>
              <a:rPr lang="en-US" sz="1800" i="1" dirty="0"/>
              <a:t>Basically, backpropagation provides the necessary gradients for gradient descent to perform the weight updates.</a:t>
            </a:r>
          </a:p>
        </p:txBody>
      </p:sp>
    </p:spTree>
    <p:extLst>
      <p:ext uri="{BB962C8B-B14F-4D97-AF65-F5344CB8AC3E}">
        <p14:creationId xmlns:p14="http://schemas.microsoft.com/office/powerpoint/2010/main" val="70787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DA9C-9A31-2229-9875-0380CFB50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881FB-5B6E-B41C-7F37-9BFBE7BED1E5}"/>
              </a:ext>
            </a:extLst>
          </p:cNvPr>
          <p:cNvSpPr>
            <a:spLocks noGrp="1"/>
          </p:cNvSpPr>
          <p:nvPr>
            <p:ph type="title"/>
          </p:nvPr>
        </p:nvSpPr>
        <p:spPr/>
        <p:txBody>
          <a:bodyPr>
            <a:normAutofit/>
          </a:bodyPr>
          <a:lstStyle/>
          <a:p>
            <a:r>
              <a:rPr lang="en-US"/>
              <a:t>Demo Time! </a:t>
            </a:r>
          </a:p>
        </p:txBody>
      </p:sp>
      <p:sp>
        <p:nvSpPr>
          <p:cNvPr id="3" name="Content Placeholder 2">
            <a:extLst>
              <a:ext uri="{FF2B5EF4-FFF2-40B4-BE49-F238E27FC236}">
                <a16:creationId xmlns:a16="http://schemas.microsoft.com/office/drawing/2014/main" id="{0FE37C69-59F0-CE14-697C-A6A8A1849984}"/>
              </a:ext>
            </a:extLst>
          </p:cNvPr>
          <p:cNvSpPr>
            <a:spLocks noGrp="1"/>
          </p:cNvSpPr>
          <p:nvPr>
            <p:ph type="body" sz="quarter" idx="16"/>
          </p:nvPr>
        </p:nvSpPr>
        <p:spPr/>
        <p:txBody>
          <a:bodyPr/>
          <a:lstStyle/>
          <a:p>
            <a:r>
              <a:rPr lang="en-US" dirty="0">
                <a:hlinkClick r:id="rId2"/>
              </a:rPr>
              <a:t>https://teachablemachine.withgoogle.com/</a:t>
            </a:r>
            <a:r>
              <a:rPr lang="en-US" dirty="0"/>
              <a:t> </a:t>
            </a:r>
          </a:p>
          <a:p>
            <a:endParaRPr lang="en-US" dirty="0"/>
          </a:p>
        </p:txBody>
      </p:sp>
      <p:pic>
        <p:nvPicPr>
          <p:cNvPr id="4" name="Picture 3">
            <a:extLst>
              <a:ext uri="{FF2B5EF4-FFF2-40B4-BE49-F238E27FC236}">
                <a16:creationId xmlns:a16="http://schemas.microsoft.com/office/drawing/2014/main" id="{ACBBDFEB-2424-E7C5-DA25-E57564A80678}"/>
              </a:ext>
            </a:extLst>
          </p:cNvPr>
          <p:cNvPicPr>
            <a:picLocks noChangeAspect="1"/>
          </p:cNvPicPr>
          <p:nvPr/>
        </p:nvPicPr>
        <p:blipFill>
          <a:blip r:embed="rId3"/>
          <a:stretch>
            <a:fillRect/>
          </a:stretch>
        </p:blipFill>
        <p:spPr>
          <a:xfrm>
            <a:off x="1422190" y="1844894"/>
            <a:ext cx="6191573" cy="2798068"/>
          </a:xfrm>
          <a:prstGeom prst="rect">
            <a:avLst/>
          </a:prstGeom>
        </p:spPr>
      </p:pic>
    </p:spTree>
    <p:extLst>
      <p:ext uri="{BB962C8B-B14F-4D97-AF65-F5344CB8AC3E}">
        <p14:creationId xmlns:p14="http://schemas.microsoft.com/office/powerpoint/2010/main" val="13065912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dirty="0"/>
              <a:t>Backprop in Real Practice:</a:t>
            </a:r>
            <a:br>
              <a:rPr lang="en-US" sz="5400" dirty="0"/>
            </a:br>
            <a:r>
              <a:rPr lang="en-US" sz="5400" dirty="0"/>
              <a:t>Computation Graph</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5762464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D6CD-AD05-A87C-8981-22581DDF4ABB}"/>
              </a:ext>
            </a:extLst>
          </p:cNvPr>
          <p:cNvSpPr>
            <a:spLocks noGrp="1"/>
          </p:cNvSpPr>
          <p:nvPr>
            <p:ph type="title"/>
          </p:nvPr>
        </p:nvSpPr>
        <p:spPr/>
        <p:txBody>
          <a:bodyPr>
            <a:normAutofit/>
          </a:bodyPr>
          <a:lstStyle/>
          <a:p>
            <a:r>
              <a:rPr lang="en-US"/>
              <a:t>Computation Graph: Example </a:t>
            </a:r>
          </a:p>
        </p:txBody>
      </p:sp>
      <p:sp>
        <p:nvSpPr>
          <p:cNvPr id="3" name="Content Placeholder 2">
            <a:extLst>
              <a:ext uri="{FF2B5EF4-FFF2-40B4-BE49-F238E27FC236}">
                <a16:creationId xmlns:a16="http://schemas.microsoft.com/office/drawing/2014/main" id="{3DC0B935-F2F6-B824-AFF9-086FBB7A3C65}"/>
              </a:ext>
            </a:extLst>
          </p:cNvPr>
          <p:cNvSpPr>
            <a:spLocks noGrp="1"/>
          </p:cNvSpPr>
          <p:nvPr>
            <p:ph type="body" sz="quarter" idx="16"/>
          </p:nvPr>
        </p:nvSpPr>
        <p:spPr>
          <a:xfrm>
            <a:off x="533919" y="1262061"/>
            <a:ext cx="8085415" cy="3077573"/>
          </a:xfrm>
        </p:spPr>
        <p:txBody>
          <a:bodyPr/>
          <a:lstStyle/>
          <a:p>
            <a:r>
              <a:rPr lang="en-US"/>
              <a:t>In reality, neural networks are not as regular as the previous example …</a:t>
            </a:r>
          </a:p>
        </p:txBody>
      </p:sp>
      <p:pic>
        <p:nvPicPr>
          <p:cNvPr id="4" name="Picture 2" descr="Computational Graph · Apache SINGA">
            <a:extLst>
              <a:ext uri="{FF2B5EF4-FFF2-40B4-BE49-F238E27FC236}">
                <a16:creationId xmlns:a16="http://schemas.microsoft.com/office/drawing/2014/main" id="{76A73D76-30AA-796F-63F8-63D574013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2" y="1740675"/>
            <a:ext cx="9144000" cy="359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9944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dirty="0"/>
              <a:t>What if the network does not have a regular structure? Same idea! </a:t>
            </a:r>
          </a:p>
          <a:p>
            <a:endParaRPr lang="en-US" dirty="0"/>
          </a:p>
          <a:p>
            <a:pPr marL="342900" indent="-342900">
              <a:buFont typeface="+mj-lt"/>
              <a:buAutoNum type="arabicPeriod"/>
            </a:pPr>
            <a:r>
              <a:rPr lang="en-US" dirty="0"/>
              <a:t>Sort the nodes in </a:t>
            </a:r>
            <a:r>
              <a:rPr lang="en-US" dirty="0">
                <a:solidFill>
                  <a:srgbClr val="C00000"/>
                </a:solidFill>
              </a:rPr>
              <a:t>topological order</a:t>
            </a:r>
            <a:r>
              <a:rPr lang="en-US" dirty="0"/>
              <a:t> (what depends on what)</a:t>
            </a:r>
          </a:p>
          <a:p>
            <a:pPr marL="684212" lvl="1" indent="-342900"/>
            <a:r>
              <a:rPr lang="en-US" b="1" dirty="0"/>
              <a:t>Cost:</a:t>
            </a:r>
            <a:r>
              <a:rPr lang="en-US" dirty="0"/>
              <a:t> </a:t>
            </a:r>
            <a:r>
              <a:rPr lang="en-US" u="sng" dirty="0"/>
              <a:t>Linear</a:t>
            </a:r>
            <a:r>
              <a:rPr lang="en-US" dirty="0"/>
              <a:t> in the number of nodes/edges.</a:t>
            </a:r>
          </a:p>
          <a:p>
            <a:pPr marL="0" indent="0">
              <a:buNone/>
            </a:pPr>
            <a:endParaRPr lang="en-US" dirty="0"/>
          </a:p>
          <a:p>
            <a:pPr lvl="1"/>
            <a:endParaRPr lang="en-US" dirty="0"/>
          </a:p>
          <a:p>
            <a:pPr lvl="1"/>
            <a:endParaRPr lang="en-US" dirty="0"/>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3"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4"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5"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6"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7"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8"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pic>
        <p:nvPicPr>
          <p:cNvPr id="5122" name="Picture 2" descr="Topological sorting of a graph | Mauricio Poppe">
            <a:extLst>
              <a:ext uri="{FF2B5EF4-FFF2-40B4-BE49-F238E27FC236}">
                <a16:creationId xmlns:a16="http://schemas.microsoft.com/office/drawing/2014/main" id="{AF42A157-A387-800D-ED84-ABC244817F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599" y="2727857"/>
            <a:ext cx="4835499" cy="17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01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55" name="Content Placeholder 54"/>
          <p:cNvSpPr>
            <a:spLocks noGrp="1"/>
          </p:cNvSpPr>
          <p:nvPr>
            <p:ph type="body" sz="quarter" idx="16"/>
          </p:nvPr>
        </p:nvSpPr>
        <p:spPr/>
        <p:txBody>
          <a:bodyPr/>
          <a:lstStyle/>
          <a:p>
            <a:pPr marL="342900">
              <a:buFont typeface="Arial" panose="020B0604020202020204" pitchFamily="34" charset="0"/>
              <a:buChar char="•"/>
            </a:pPr>
            <a:r>
              <a:rPr lang="en-US"/>
              <a:t>Inputs multiplied by initial set of weights</a:t>
            </a:r>
          </a:p>
          <a:p>
            <a:endParaRPr lang="en-US"/>
          </a:p>
        </p:txBody>
      </p:sp>
      <p:grpSp>
        <p:nvGrpSpPr>
          <p:cNvPr id="5" name="Group 4"/>
          <p:cNvGrpSpPr/>
          <p:nvPr/>
        </p:nvGrpSpPr>
        <p:grpSpPr>
          <a:xfrm>
            <a:off x="3019919" y="2281201"/>
            <a:ext cx="440568" cy="440568"/>
            <a:chOff x="5401994" y="3071949"/>
            <a:chExt cx="587424" cy="587424"/>
          </a:xfrm>
        </p:grpSpPr>
        <p:sp>
          <p:nvSpPr>
            <p:cNvPr id="6" name="Oval 5"/>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3019919" y="3050323"/>
            <a:ext cx="440568" cy="440568"/>
            <a:chOff x="5401994" y="3071949"/>
            <a:chExt cx="587424" cy="587424"/>
          </a:xfrm>
        </p:grpSpPr>
        <p:sp>
          <p:nvSpPr>
            <p:cNvPr id="9" name="Oval 8"/>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3019919" y="3825340"/>
            <a:ext cx="440568" cy="440568"/>
            <a:chOff x="5401994" y="3071949"/>
            <a:chExt cx="587424" cy="587424"/>
          </a:xfrm>
        </p:grpSpPr>
        <p:sp>
          <p:nvSpPr>
            <p:cNvPr id="12" name="Oval 11"/>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2880B7-1804-0DF6-73E2-C5C1E5F0AEF5}"/>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4875756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dirty="0"/>
              <a:t>What if the network does not have a regular structure? Same idea! </a:t>
            </a:r>
          </a:p>
          <a:p>
            <a:endParaRPr lang="en-US" dirty="0"/>
          </a:p>
          <a:p>
            <a:pPr marL="342900" indent="-342900">
              <a:buFont typeface="+mj-lt"/>
              <a:buAutoNum type="arabicPeriod"/>
            </a:pPr>
            <a:r>
              <a:rPr lang="en-US" dirty="0"/>
              <a:t>Sort the nodes in </a:t>
            </a:r>
            <a:r>
              <a:rPr lang="en-US" dirty="0">
                <a:solidFill>
                  <a:srgbClr val="C00000"/>
                </a:solidFill>
              </a:rPr>
              <a:t>topological order</a:t>
            </a:r>
            <a:r>
              <a:rPr lang="en-US" dirty="0"/>
              <a:t> (what depends on what)</a:t>
            </a:r>
          </a:p>
          <a:p>
            <a:pPr marL="342900" indent="-342900">
              <a:buFont typeface="+mj-lt"/>
              <a:buAutoNum type="arabicPeriod"/>
            </a:pPr>
            <a:r>
              <a:rPr lang="en-US" dirty="0"/>
              <a:t>Forward-Propagation: </a:t>
            </a:r>
          </a:p>
          <a:p>
            <a:pPr lvl="1"/>
            <a:r>
              <a:rPr lang="en-US" dirty="0"/>
              <a:t>Visit nodes in topological sort order and </a:t>
            </a:r>
            <a:br>
              <a:rPr lang="en-US" dirty="0"/>
            </a:br>
            <a:r>
              <a:rPr lang="en-US" dirty="0"/>
              <a:t>compute value of node given predecessors</a:t>
            </a:r>
          </a:p>
          <a:p>
            <a:pPr lvl="1"/>
            <a:r>
              <a:rPr lang="en-US" b="1" dirty="0"/>
              <a:t>Cost:</a:t>
            </a:r>
            <a:r>
              <a:rPr lang="en-US" dirty="0"/>
              <a:t> </a:t>
            </a:r>
            <a:r>
              <a:rPr lang="en-US" u="sng" dirty="0"/>
              <a:t>Linear</a:t>
            </a:r>
            <a:r>
              <a:rPr lang="en-US" dirty="0"/>
              <a:t> in the number of node/edges </a:t>
            </a:r>
          </a:p>
          <a:p>
            <a:endParaRPr lang="en-US" dirty="0"/>
          </a:p>
          <a:p>
            <a:pPr lvl="1"/>
            <a:endParaRPr lang="en-US" dirty="0"/>
          </a:p>
          <a:p>
            <a:pPr lvl="1"/>
            <a:endParaRPr lang="en-US" dirty="0"/>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3"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4"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5"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6"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7"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8"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9076232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dirty="0"/>
              <a:t>Backprop </a:t>
            </a:r>
            <a:r>
              <a:rPr lang="en-US" dirty="0"/>
              <a:t>in</a:t>
            </a:r>
            <a:r>
              <a:rPr lang="en-US" spc="-4" dirty="0"/>
              <a:t> General</a:t>
            </a:r>
            <a:r>
              <a:rPr lang="en-US" dirty="0"/>
              <a:t> </a:t>
            </a:r>
            <a:r>
              <a:rPr lang="en-US" spc="-4" dirty="0"/>
              <a:t>Computation Graph</a:t>
            </a:r>
            <a:endParaRPr lang="en-US" dirty="0"/>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dirty="0"/>
              <a:t>What if the network does not have a regular structure? Same idea! </a:t>
            </a:r>
          </a:p>
          <a:p>
            <a:endParaRPr lang="en-US" dirty="0"/>
          </a:p>
          <a:p>
            <a:pPr marL="342900" indent="-342900">
              <a:buFont typeface="+mj-lt"/>
              <a:buAutoNum type="arabicPeriod"/>
            </a:pPr>
            <a:r>
              <a:rPr lang="en-US" dirty="0"/>
              <a:t>Sort the nodes in </a:t>
            </a:r>
            <a:r>
              <a:rPr lang="en-US" dirty="0">
                <a:solidFill>
                  <a:srgbClr val="C00000"/>
                </a:solidFill>
              </a:rPr>
              <a:t>topological order</a:t>
            </a:r>
            <a:r>
              <a:rPr lang="en-US" dirty="0"/>
              <a:t> (what depends on what)</a:t>
            </a:r>
          </a:p>
          <a:p>
            <a:pPr marL="342900" indent="-342900">
              <a:buFont typeface="+mj-lt"/>
              <a:buAutoNum type="arabicPeriod"/>
            </a:pPr>
            <a:r>
              <a:rPr lang="en-US" dirty="0"/>
              <a:t>Forward-Propagation: </a:t>
            </a:r>
          </a:p>
          <a:p>
            <a:pPr lvl="1"/>
            <a:r>
              <a:rPr lang="en-US" dirty="0"/>
              <a:t>Visit nodes in topological sort order and </a:t>
            </a:r>
            <a:br>
              <a:rPr lang="en-US" dirty="0"/>
            </a:br>
            <a:r>
              <a:rPr lang="en-US" dirty="0"/>
              <a:t>compute value of node given predecessors</a:t>
            </a:r>
          </a:p>
          <a:p>
            <a:pPr marL="342900" indent="-342900">
              <a:buFont typeface="+mj-lt"/>
              <a:buAutoNum type="arabicPeriod"/>
            </a:pPr>
            <a:r>
              <a:rPr lang="en-US" dirty="0"/>
              <a:t>Backward-Propagation: </a:t>
            </a:r>
          </a:p>
          <a:p>
            <a:pPr lvl="1"/>
            <a:r>
              <a:rPr lang="en-US" dirty="0"/>
              <a:t>Compute </a:t>
            </a:r>
            <a:r>
              <a:rPr lang="en-US" dirty="0">
                <a:solidFill>
                  <a:srgbClr val="C00000"/>
                </a:solidFill>
              </a:rPr>
              <a:t>local gradients </a:t>
            </a:r>
          </a:p>
          <a:p>
            <a:pPr lvl="1"/>
            <a:r>
              <a:rPr lang="en-US" dirty="0"/>
              <a:t>Visit nodes in reverse order and </a:t>
            </a:r>
            <a:br>
              <a:rPr lang="en-US" dirty="0"/>
            </a:br>
            <a:r>
              <a:rPr lang="en-US" dirty="0"/>
              <a:t>compute </a:t>
            </a:r>
            <a:r>
              <a:rPr lang="en-US" dirty="0">
                <a:solidFill>
                  <a:srgbClr val="C00000"/>
                </a:solidFill>
              </a:rPr>
              <a:t>global gradients </a:t>
            </a:r>
            <a:r>
              <a:rPr lang="en-US" dirty="0"/>
              <a:t>using gradients of successors</a:t>
            </a:r>
          </a:p>
          <a:p>
            <a:pPr marL="684212" lvl="1" indent="-342900"/>
            <a:r>
              <a:rPr lang="en-US" b="1" dirty="0"/>
              <a:t>Cost:</a:t>
            </a:r>
            <a:r>
              <a:rPr lang="en-US" dirty="0"/>
              <a:t> </a:t>
            </a:r>
            <a:r>
              <a:rPr lang="en-US" u="sng" dirty="0"/>
              <a:t>Linear</a:t>
            </a:r>
            <a:r>
              <a:rPr lang="en-US" dirty="0"/>
              <a:t> in the number of nodes/edges.</a:t>
            </a:r>
          </a:p>
          <a:p>
            <a:endParaRPr lang="en-US" dirty="0"/>
          </a:p>
          <a:p>
            <a:pPr lvl="1"/>
            <a:endParaRPr lang="en-US" dirty="0"/>
          </a:p>
          <a:p>
            <a:pPr lvl="1"/>
            <a:endParaRPr lang="en-US" dirty="0"/>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3"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4"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5"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6"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7"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8"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4113312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A82472-9EF6-31E2-429F-318DD1DF7E6C}"/>
              </a:ext>
            </a:extLst>
          </p:cNvPr>
          <p:cNvSpPr>
            <a:spLocks noGrp="1"/>
          </p:cNvSpPr>
          <p:nvPr>
            <p:ph type="body" sz="quarter" idx="10"/>
          </p:nvPr>
        </p:nvSpPr>
        <p:spPr>
          <a:xfrm>
            <a:off x="1371600" y="1802511"/>
            <a:ext cx="6400800" cy="1586484"/>
          </a:xfrm>
        </p:spPr>
        <p:txBody>
          <a:bodyPr>
            <a:normAutofit fontScale="77500" lnSpcReduction="20000"/>
          </a:bodyPr>
          <a:lstStyle/>
          <a:p>
            <a:pPr>
              <a:lnSpc>
                <a:spcPct val="120000"/>
              </a:lnSpc>
              <a:spcBef>
                <a:spcPts val="150"/>
              </a:spcBef>
            </a:pPr>
            <a:r>
              <a:rPr lang="en-US" sz="5400" dirty="0"/>
              <a:t>Computation Graph: </a:t>
            </a:r>
            <a:br>
              <a:rPr lang="en-US" sz="5400" dirty="0"/>
            </a:br>
            <a:r>
              <a:rPr lang="en-US" sz="5400" dirty="0"/>
              <a:t>👀 View inside each node </a:t>
            </a:r>
          </a:p>
        </p:txBody>
      </p:sp>
    </p:spTree>
    <p:extLst>
      <p:ext uri="{BB962C8B-B14F-4D97-AF65-F5344CB8AC3E}">
        <p14:creationId xmlns:p14="http://schemas.microsoft.com/office/powerpoint/2010/main" val="39268906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object 5"/>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4"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5"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6" cstate="print"/>
            <a:stretch>
              <a:fillRect/>
            </a:stretch>
          </p:blipFill>
          <p:spPr>
            <a:xfrm>
              <a:off x="8621375" y="2201109"/>
              <a:ext cx="105500" cy="81980"/>
            </a:xfrm>
            <a:prstGeom prst="rect">
              <a:avLst/>
            </a:prstGeom>
          </p:spPr>
        </p:pic>
        <p:pic>
          <p:nvPicPr>
            <p:cNvPr id="13" name="object 13"/>
            <p:cNvPicPr/>
            <p:nvPr/>
          </p:nvPicPr>
          <p:blipFill>
            <a:blip r:embed="rId7"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8"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9"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0" name="object 20"/>
          <p:cNvSpPr txBox="1">
            <a:spLocks noGrp="1"/>
          </p:cNvSpPr>
          <p:nvPr>
            <p:ph type="sldNum" sz="quarter" idx="4294967295"/>
          </p:nvPr>
        </p:nvSpPr>
        <p:spPr>
          <a:xfrm>
            <a:off x="8594725" y="4662488"/>
            <a:ext cx="549275" cy="393700"/>
          </a:xfrm>
          <a:prstGeom prst="rect">
            <a:avLst/>
          </a:prstGeom>
          <a:noFill/>
          <a:ln>
            <a:noFill/>
          </a:ln>
        </p:spPr>
        <p:txBody>
          <a:bodyPr spcFirstLastPara="1" vert="horz" wrap="square" lIns="0" tIns="0" rIns="0" bIns="0" rtlCol="0" anchor="ctr" anchorCtr="0">
            <a:normAutofit fontScale="40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bg1"/>
                </a:solidFill>
                <a:latin typeface="Arial MT"/>
                <a:ea typeface="Arial"/>
                <a:cs typeface="Arial MT"/>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Lectur</a:t>
            </a:r>
            <a:r>
              <a:rPr lang="en-US">
                <a:latin typeface="Corbel" panose="020B0503020204020204" pitchFamily="34" charset="0"/>
                <a:ea typeface="Tahoma" panose="020B0604030504040204" pitchFamily="34" charset="0"/>
                <a:cs typeface="Tahoma" panose="020B0604030504040204" pitchFamily="34" charset="0"/>
              </a:rPr>
              <a:t>e</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4</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a:t>
            </a:r>
            <a:r>
              <a:rPr lang="en-US" spc="-125">
                <a:latin typeface="Corbel" panose="020B0503020204020204" pitchFamily="34" charset="0"/>
                <a:ea typeface="Tahoma" panose="020B0604030504040204" pitchFamily="34" charset="0"/>
                <a:cs typeface="Tahoma" panose="020B0604030504040204" pitchFamily="34" charset="0"/>
              </a:rPr>
              <a:t> </a:t>
            </a:r>
            <a:fld id="{81D60167-4931-47E6-BA6A-407CBD079E47}" type="slidenum">
              <a:rPr smtClean="0">
                <a:latin typeface="Corbel" panose="020B0503020204020204" pitchFamily="34" charset="0"/>
                <a:ea typeface="Tahoma" panose="020B0604030504040204" pitchFamily="34" charset="0"/>
                <a:cs typeface="Tahoma" panose="020B0604030504040204" pitchFamily="34" charset="0"/>
              </a:rPr>
              <a:pPr marL="12700">
                <a:lnSpc>
                  <a:spcPts val="2090"/>
                </a:lnSpc>
              </a:pPr>
              <a:t>123</a:t>
            </a:fld>
            <a:endParaRPr>
              <a:latin typeface="Corbel" panose="020B050302020402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0A05214D-B02E-455B-FE20-FAC6C64F93F4}"/>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30303356"/>
      </p:ext>
    </p:extLst>
  </p:cSld>
  <p:clrMapOvr>
    <a:masterClrMapping/>
  </p:clrMapOvr>
  <p:extLst>
    <p:ext uri="{6950BFC3-D8DA-4A85-94F7-54DA5524770B}">
      <p188:commentRel xmlns:p188="http://schemas.microsoft.com/office/powerpoint/2018/8/main" r:id="rId3"/>
    </p:ext>
  </p:extLs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9" name="object 19"/>
            <p:cNvPicPr/>
            <p:nvPr/>
          </p:nvPicPr>
          <p:blipFill>
            <a:blip r:embed="rId9" cstate="print"/>
            <a:stretch>
              <a:fillRect/>
            </a:stretch>
          </p:blipFill>
          <p:spPr>
            <a:xfrm>
              <a:off x="3398763" y="1290438"/>
              <a:ext cx="485774" cy="638174"/>
            </a:xfrm>
            <a:prstGeom prst="rect">
              <a:avLst/>
            </a:prstGeom>
          </p:spPr>
        </p:pic>
        <p:sp>
          <p:nvSpPr>
            <p:cNvPr id="20" name="object 20"/>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1" name="object 21"/>
            <p:cNvPicPr/>
            <p:nvPr/>
          </p:nvPicPr>
          <p:blipFill>
            <a:blip r:embed="rId10" cstate="print"/>
            <a:stretch>
              <a:fillRect/>
            </a:stretch>
          </p:blipFill>
          <p:spPr>
            <a:xfrm>
              <a:off x="3398763" y="2493038"/>
              <a:ext cx="409574" cy="704849"/>
            </a:xfrm>
            <a:prstGeom prst="rect">
              <a:avLst/>
            </a:prstGeom>
          </p:spPr>
        </p:pic>
        <p:sp>
          <p:nvSpPr>
            <p:cNvPr id="22" name="object 22"/>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3" name="object 23"/>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29" name="object 5">
            <a:extLst>
              <a:ext uri="{FF2B5EF4-FFF2-40B4-BE49-F238E27FC236}">
                <a16:creationId xmlns:a16="http://schemas.microsoft.com/office/drawing/2014/main" id="{C98B83DF-8836-D323-C268-8FF7017237EA}"/>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0" name="TextBox 29">
            <a:extLst>
              <a:ext uri="{FF2B5EF4-FFF2-40B4-BE49-F238E27FC236}">
                <a16:creationId xmlns:a16="http://schemas.microsoft.com/office/drawing/2014/main" id="{801A83DD-D60A-CD4A-6A56-1D9F2926DA00}"/>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196996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9" name="object 19"/>
            <p:cNvPicPr/>
            <p:nvPr/>
          </p:nvPicPr>
          <p:blipFill>
            <a:blip r:embed="rId9" cstate="print"/>
            <a:stretch>
              <a:fillRect/>
            </a:stretch>
          </p:blipFill>
          <p:spPr>
            <a:xfrm>
              <a:off x="3398763" y="1290438"/>
              <a:ext cx="485774" cy="638174"/>
            </a:xfrm>
            <a:prstGeom prst="rect">
              <a:avLst/>
            </a:prstGeom>
          </p:spPr>
        </p:pic>
        <p:sp>
          <p:nvSpPr>
            <p:cNvPr id="20" name="object 20"/>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1" name="object 21"/>
            <p:cNvPicPr/>
            <p:nvPr/>
          </p:nvPicPr>
          <p:blipFill>
            <a:blip r:embed="rId10" cstate="print"/>
            <a:stretch>
              <a:fillRect/>
            </a:stretch>
          </p:blipFill>
          <p:spPr>
            <a:xfrm>
              <a:off x="3398763" y="2493038"/>
              <a:ext cx="409574" cy="704849"/>
            </a:xfrm>
            <a:prstGeom prst="rect">
              <a:avLst/>
            </a:prstGeom>
          </p:spPr>
        </p:pic>
        <p:sp>
          <p:nvSpPr>
            <p:cNvPr id="22" name="object 22"/>
            <p:cNvSpPr/>
            <p:nvPr/>
          </p:nvSpPr>
          <p:spPr>
            <a:xfrm>
              <a:off x="3389237" y="2433624"/>
              <a:ext cx="5307965" cy="774065"/>
            </a:xfrm>
            <a:custGeom>
              <a:avLst/>
              <a:gdLst/>
              <a:ahLst/>
              <a:cxnLst/>
              <a:rect l="l" t="t" r="r" b="b"/>
              <a:pathLst>
                <a:path w="5307965" h="774064">
                  <a:moveTo>
                    <a:pt x="0" y="49887"/>
                  </a:moveTo>
                  <a:lnTo>
                    <a:pt x="428624" y="49887"/>
                  </a:lnTo>
                  <a:lnTo>
                    <a:pt x="428624" y="773787"/>
                  </a:lnTo>
                  <a:lnTo>
                    <a:pt x="0" y="773787"/>
                  </a:lnTo>
                  <a:lnTo>
                    <a:pt x="0" y="49887"/>
                  </a:lnTo>
                  <a:close/>
                </a:path>
                <a:path w="5307965" h="774064">
                  <a:moveTo>
                    <a:pt x="5307875" y="0"/>
                  </a:moveTo>
                  <a:lnTo>
                    <a:pt x="3196174"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1" cstate="print"/>
            <a:stretch>
              <a:fillRect/>
            </a:stretch>
          </p:blipFill>
          <p:spPr>
            <a:xfrm>
              <a:off x="6489436" y="2392634"/>
              <a:ext cx="105500" cy="81980"/>
            </a:xfrm>
            <a:prstGeom prst="rect">
              <a:avLst/>
            </a:prstGeom>
          </p:spPr>
        </p:pic>
        <p:pic>
          <p:nvPicPr>
            <p:cNvPr id="24" name="object 24"/>
            <p:cNvPicPr/>
            <p:nvPr/>
          </p:nvPicPr>
          <p:blipFill>
            <a:blip r:embed="rId12" cstate="print"/>
            <a:stretch>
              <a:fillRect/>
            </a:stretch>
          </p:blipFill>
          <p:spPr>
            <a:xfrm>
              <a:off x="7164988" y="2555188"/>
              <a:ext cx="514349" cy="676274"/>
            </a:xfrm>
            <a:prstGeom prst="rect">
              <a:avLst/>
            </a:prstGeom>
          </p:spPr>
        </p:pic>
        <p:sp>
          <p:nvSpPr>
            <p:cNvPr id="25" name="object 25"/>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6" name="object 26"/>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27" name="object 27"/>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
        <p:nvSpPr>
          <p:cNvPr id="33" name="object 5">
            <a:extLst>
              <a:ext uri="{FF2B5EF4-FFF2-40B4-BE49-F238E27FC236}">
                <a16:creationId xmlns:a16="http://schemas.microsoft.com/office/drawing/2014/main" id="{636086AE-C2BB-740E-A1C7-FC1EE14C8A61}"/>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4" name="TextBox 33">
            <a:extLst>
              <a:ext uri="{FF2B5EF4-FFF2-40B4-BE49-F238E27FC236}">
                <a16:creationId xmlns:a16="http://schemas.microsoft.com/office/drawing/2014/main" id="{90905D6E-12CC-B812-301F-3EA7D01EA28F}"/>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57167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4"/>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9" cstate="print"/>
            <a:stretch>
              <a:fillRect/>
            </a:stretch>
          </p:blipFill>
          <p:spPr>
            <a:xfrm>
              <a:off x="6489436" y="2392634"/>
              <a:ext cx="105500" cy="81980"/>
            </a:xfrm>
            <a:prstGeom prst="rect">
              <a:avLst/>
            </a:prstGeom>
          </p:spPr>
        </p:pic>
        <p:pic>
          <p:nvPicPr>
            <p:cNvPr id="21" name="object 21"/>
            <p:cNvPicPr/>
            <p:nvPr/>
          </p:nvPicPr>
          <p:blipFill>
            <a:blip r:embed="rId10"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1" cstate="print"/>
            <a:stretch>
              <a:fillRect/>
            </a:stretch>
          </p:blipFill>
          <p:spPr>
            <a:xfrm>
              <a:off x="3398763" y="1290438"/>
              <a:ext cx="485774" cy="638174"/>
            </a:xfrm>
            <a:prstGeom prst="rect">
              <a:avLst/>
            </a:prstGeom>
          </p:spPr>
        </p:pic>
        <p:sp>
          <p:nvSpPr>
            <p:cNvPr id="24" name="object 24"/>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2" cstate="print"/>
            <a:stretch>
              <a:fillRect/>
            </a:stretch>
          </p:blipFill>
          <p:spPr>
            <a:xfrm>
              <a:off x="3398763" y="2493038"/>
              <a:ext cx="409574" cy="704849"/>
            </a:xfrm>
            <a:prstGeom prst="rect">
              <a:avLst/>
            </a:prstGeom>
          </p:spPr>
        </p:pic>
        <p:sp>
          <p:nvSpPr>
            <p:cNvPr id="26" name="object 26"/>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3" cstate="print"/>
            <a:stretch>
              <a:fillRect/>
            </a:stretch>
          </p:blipFill>
          <p:spPr>
            <a:xfrm>
              <a:off x="799525" y="712036"/>
              <a:ext cx="2129399" cy="1553150"/>
            </a:xfrm>
            <a:prstGeom prst="rect">
              <a:avLst/>
            </a:prstGeom>
          </p:spPr>
        </p:pic>
        <p:sp>
          <p:nvSpPr>
            <p:cNvPr id="28" name="object 28"/>
            <p:cNvSpPr/>
            <p:nvPr/>
          </p:nvSpPr>
          <p:spPr>
            <a:xfrm>
              <a:off x="784705" y="653814"/>
              <a:ext cx="2319655" cy="921385"/>
            </a:xfrm>
            <a:custGeom>
              <a:avLst/>
              <a:gdLst/>
              <a:ahLst/>
              <a:cxnLst/>
              <a:rect l="l" t="t" r="r" b="b"/>
              <a:pathLst>
                <a:path w="2319655" h="921385">
                  <a:moveTo>
                    <a:pt x="281468" y="87742"/>
                  </a:moveTo>
                  <a:lnTo>
                    <a:pt x="811269" y="348142"/>
                  </a:lnTo>
                  <a:lnTo>
                    <a:pt x="529800" y="920809"/>
                  </a:lnTo>
                  <a:lnTo>
                    <a:pt x="0" y="660409"/>
                  </a:lnTo>
                  <a:lnTo>
                    <a:pt x="281468" y="87742"/>
                  </a:lnTo>
                  <a:close/>
                </a:path>
                <a:path w="2319655" h="921385">
                  <a:moveTo>
                    <a:pt x="2319094" y="886435"/>
                  </a:moveTo>
                  <a:lnTo>
                    <a:pt x="269106"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4" cstate="print"/>
            <a:stretch>
              <a:fillRect/>
            </a:stretch>
          </p:blipFill>
          <p:spPr>
            <a:xfrm>
              <a:off x="964936" y="609978"/>
              <a:ext cx="110888" cy="82242"/>
            </a:xfrm>
            <a:prstGeom prst="rect">
              <a:avLst/>
            </a:prstGeom>
          </p:spPr>
        </p:pic>
      </p:grpSp>
      <p:sp>
        <p:nvSpPr>
          <p:cNvPr id="30" name="object 30"/>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31" name="object 31"/>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8" name="object 5">
            <a:extLst>
              <a:ext uri="{FF2B5EF4-FFF2-40B4-BE49-F238E27FC236}">
                <a16:creationId xmlns:a16="http://schemas.microsoft.com/office/drawing/2014/main" id="{AB116F1F-AFE4-7859-0096-EA15CC120A5B}"/>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9" name="TextBox 38">
            <a:extLst>
              <a:ext uri="{FF2B5EF4-FFF2-40B4-BE49-F238E27FC236}">
                <a16:creationId xmlns:a16="http://schemas.microsoft.com/office/drawing/2014/main" id="{5361B039-99F9-2FE3-DD8C-A0E834057CAD}"/>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27">
            <a:extLst>
              <a:ext uri="{FF2B5EF4-FFF2-40B4-BE49-F238E27FC236}">
                <a16:creationId xmlns:a16="http://schemas.microsoft.com/office/drawing/2014/main" id="{3BA58CA5-016A-F1F4-7B43-8ECC942EFFAE}"/>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7217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4295775"/>
            <a:chOff x="692650" y="214049"/>
            <a:chExt cx="8034655" cy="429577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4"/>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9" cstate="print"/>
            <a:stretch>
              <a:fillRect/>
            </a:stretch>
          </p:blipFill>
          <p:spPr>
            <a:xfrm>
              <a:off x="6489436" y="2392634"/>
              <a:ext cx="105500" cy="81980"/>
            </a:xfrm>
            <a:prstGeom prst="rect">
              <a:avLst/>
            </a:prstGeom>
          </p:spPr>
        </p:pic>
        <p:pic>
          <p:nvPicPr>
            <p:cNvPr id="21" name="object 21"/>
            <p:cNvPicPr/>
            <p:nvPr/>
          </p:nvPicPr>
          <p:blipFill>
            <a:blip r:embed="rId10"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1" cstate="print"/>
            <a:stretch>
              <a:fillRect/>
            </a:stretch>
          </p:blipFill>
          <p:spPr>
            <a:xfrm>
              <a:off x="3398763" y="1290438"/>
              <a:ext cx="485774" cy="638174"/>
            </a:xfrm>
            <a:prstGeom prst="rect">
              <a:avLst/>
            </a:prstGeom>
          </p:spPr>
        </p:pic>
        <p:sp>
          <p:nvSpPr>
            <p:cNvPr id="24" name="object 24"/>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2" cstate="print"/>
            <a:stretch>
              <a:fillRect/>
            </a:stretch>
          </p:blipFill>
          <p:spPr>
            <a:xfrm>
              <a:off x="3398763" y="2493038"/>
              <a:ext cx="409574" cy="704849"/>
            </a:xfrm>
            <a:prstGeom prst="rect">
              <a:avLst/>
            </a:prstGeom>
          </p:spPr>
        </p:pic>
        <p:sp>
          <p:nvSpPr>
            <p:cNvPr id="26" name="object 26"/>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3" cstate="print"/>
            <a:stretch>
              <a:fillRect/>
            </a:stretch>
          </p:blipFill>
          <p:spPr>
            <a:xfrm>
              <a:off x="799525" y="712036"/>
              <a:ext cx="2129399" cy="1553150"/>
            </a:xfrm>
            <a:prstGeom prst="rect">
              <a:avLst/>
            </a:prstGeom>
          </p:spPr>
        </p:pic>
        <p:sp>
          <p:nvSpPr>
            <p:cNvPr id="28" name="object 28"/>
            <p:cNvSpPr/>
            <p:nvPr/>
          </p:nvSpPr>
          <p:spPr>
            <a:xfrm>
              <a:off x="784705" y="741557"/>
              <a:ext cx="811530" cy="833119"/>
            </a:xfrm>
            <a:custGeom>
              <a:avLst/>
              <a:gdLst/>
              <a:ahLst/>
              <a:cxnLst/>
              <a:rect l="l" t="t" r="r" b="b"/>
              <a:pathLst>
                <a:path w="811530" h="833119">
                  <a:moveTo>
                    <a:pt x="281468" y="0"/>
                  </a:moveTo>
                  <a:lnTo>
                    <a:pt x="811269" y="260400"/>
                  </a:lnTo>
                  <a:lnTo>
                    <a:pt x="529800" y="833066"/>
                  </a:lnTo>
                  <a:lnTo>
                    <a:pt x="0" y="572666"/>
                  </a:lnTo>
                  <a:lnTo>
                    <a:pt x="281468"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4" cstate="print"/>
            <a:stretch>
              <a:fillRect/>
            </a:stretch>
          </p:blipFill>
          <p:spPr>
            <a:xfrm>
              <a:off x="1202509" y="3189279"/>
              <a:ext cx="2132705" cy="1320414"/>
            </a:xfrm>
            <a:prstGeom prst="rect">
              <a:avLst/>
            </a:prstGeom>
          </p:spPr>
        </p:pic>
        <p:sp>
          <p:nvSpPr>
            <p:cNvPr id="30" name="object 30"/>
            <p:cNvSpPr/>
            <p:nvPr/>
          </p:nvSpPr>
          <p:spPr>
            <a:xfrm>
              <a:off x="1053811" y="653814"/>
              <a:ext cx="2050414" cy="3813810"/>
            </a:xfrm>
            <a:custGeom>
              <a:avLst/>
              <a:gdLst/>
              <a:ahLst/>
              <a:cxnLst/>
              <a:rect l="l" t="t" r="r" b="b"/>
              <a:pathLst>
                <a:path w="2050414" h="3813810">
                  <a:moveTo>
                    <a:pt x="142204" y="3210578"/>
                  </a:moveTo>
                  <a:lnTo>
                    <a:pt x="699905" y="3017378"/>
                  </a:lnTo>
                  <a:lnTo>
                    <a:pt x="908820" y="3620443"/>
                  </a:lnTo>
                  <a:lnTo>
                    <a:pt x="351119" y="3813643"/>
                  </a:lnTo>
                  <a:lnTo>
                    <a:pt x="142204" y="3210578"/>
                  </a:lnTo>
                  <a:close/>
                </a:path>
                <a:path w="2050414" h="3813810">
                  <a:moveTo>
                    <a:pt x="2049988" y="886435"/>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1" name="object 31"/>
            <p:cNvPicPr/>
            <p:nvPr/>
          </p:nvPicPr>
          <p:blipFill>
            <a:blip r:embed="rId15" cstate="print"/>
            <a:stretch>
              <a:fillRect/>
            </a:stretch>
          </p:blipFill>
          <p:spPr>
            <a:xfrm>
              <a:off x="964936" y="609978"/>
              <a:ext cx="110888" cy="82242"/>
            </a:xfrm>
            <a:prstGeom prst="rect">
              <a:avLst/>
            </a:prstGeom>
          </p:spPr>
        </p:pic>
        <p:sp>
          <p:nvSpPr>
            <p:cNvPr id="32" name="object 32"/>
            <p:cNvSpPr/>
            <p:nvPr/>
          </p:nvSpPr>
          <p:spPr>
            <a:xfrm>
              <a:off x="850439" y="3105100"/>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3" name="object 33"/>
            <p:cNvPicPr/>
            <p:nvPr/>
          </p:nvPicPr>
          <p:blipFill>
            <a:blip r:embed="rId16" cstate="print"/>
            <a:stretch>
              <a:fillRect/>
            </a:stretch>
          </p:blipFill>
          <p:spPr>
            <a:xfrm>
              <a:off x="759179" y="3861688"/>
              <a:ext cx="111035" cy="78547"/>
            </a:xfrm>
            <a:prstGeom prst="rect">
              <a:avLst/>
            </a:prstGeom>
          </p:spPr>
        </p:pic>
      </p:grpSp>
      <p:sp>
        <p:nvSpPr>
          <p:cNvPr id="34" name="object 34"/>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42" name="object 5">
            <a:extLst>
              <a:ext uri="{FF2B5EF4-FFF2-40B4-BE49-F238E27FC236}">
                <a16:creationId xmlns:a16="http://schemas.microsoft.com/office/drawing/2014/main" id="{9F597732-2610-68DD-48DB-222BC469DDCE}"/>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43" name="TextBox 42">
            <a:extLst>
              <a:ext uri="{FF2B5EF4-FFF2-40B4-BE49-F238E27FC236}">
                <a16:creationId xmlns:a16="http://schemas.microsoft.com/office/drawing/2014/main" id="{60B55EE3-5570-BD5D-16DB-F80E78A10D48}"/>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31">
            <a:extLst>
              <a:ext uri="{FF2B5EF4-FFF2-40B4-BE49-F238E27FC236}">
                <a16:creationId xmlns:a16="http://schemas.microsoft.com/office/drawing/2014/main" id="{2687CAC2-F5D9-8D51-2018-A80F780660C3}"/>
              </a:ext>
            </a:extLst>
          </p:cNvPr>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7" name="object 27">
            <a:extLst>
              <a:ext uri="{FF2B5EF4-FFF2-40B4-BE49-F238E27FC236}">
                <a16:creationId xmlns:a16="http://schemas.microsoft.com/office/drawing/2014/main" id="{1E5B58D6-BD6E-2D8A-615E-1717DA90C4BD}"/>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359350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249" y="485224"/>
            <a:ext cx="9182100" cy="4677410"/>
            <a:chOff x="-19249" y="485224"/>
            <a:chExt cx="9182100" cy="467741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9525" y="0"/>
            <a:ext cx="8736965" cy="5162550"/>
            <a:chOff x="-9525" y="0"/>
            <a:chExt cx="8736965" cy="5162550"/>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2"/>
              <a:ext cx="111023" cy="78672"/>
            </a:xfrm>
            <a:prstGeom prst="rect">
              <a:avLst/>
            </a:prstGeom>
          </p:spPr>
        </p:pic>
        <p:sp>
          <p:nvSpPr>
            <p:cNvPr id="9" name="object 9"/>
            <p:cNvSpPr/>
            <p:nvPr/>
          </p:nvSpPr>
          <p:spPr>
            <a:xfrm>
              <a:off x="989424"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899" y="2242099"/>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100"/>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7" y="3051499"/>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699"/>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9" cstate="print"/>
            <a:stretch>
              <a:fillRect/>
            </a:stretch>
          </p:blipFill>
          <p:spPr>
            <a:xfrm>
              <a:off x="6489436" y="2392634"/>
              <a:ext cx="105500" cy="81980"/>
            </a:xfrm>
            <a:prstGeom prst="rect">
              <a:avLst/>
            </a:prstGeom>
          </p:spPr>
        </p:pic>
        <p:pic>
          <p:nvPicPr>
            <p:cNvPr id="21" name="object 21"/>
            <p:cNvPicPr/>
            <p:nvPr/>
          </p:nvPicPr>
          <p:blipFill>
            <a:blip r:embed="rId10"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1" cstate="print"/>
            <a:stretch>
              <a:fillRect/>
            </a:stretch>
          </p:blipFill>
          <p:spPr>
            <a:xfrm>
              <a:off x="3398763" y="1290438"/>
              <a:ext cx="485774" cy="638174"/>
            </a:xfrm>
            <a:prstGeom prst="rect">
              <a:avLst/>
            </a:prstGeom>
          </p:spPr>
        </p:pic>
        <p:sp>
          <p:nvSpPr>
            <p:cNvPr id="24" name="object 24"/>
            <p:cNvSpPr/>
            <p:nvPr/>
          </p:nvSpPr>
          <p:spPr>
            <a:xfrm>
              <a:off x="3389238" y="1280913"/>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2" cstate="print"/>
            <a:stretch>
              <a:fillRect/>
            </a:stretch>
          </p:blipFill>
          <p:spPr>
            <a:xfrm>
              <a:off x="3398763" y="2493038"/>
              <a:ext cx="409574" cy="704849"/>
            </a:xfrm>
            <a:prstGeom prst="rect">
              <a:avLst/>
            </a:prstGeom>
          </p:spPr>
        </p:pic>
        <p:sp>
          <p:nvSpPr>
            <p:cNvPr id="26" name="object 26"/>
            <p:cNvSpPr/>
            <p:nvPr/>
          </p:nvSpPr>
          <p:spPr>
            <a:xfrm>
              <a:off x="3389238" y="2483512"/>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3" cstate="print"/>
            <a:stretch>
              <a:fillRect/>
            </a:stretch>
          </p:blipFill>
          <p:spPr>
            <a:xfrm>
              <a:off x="799525" y="712036"/>
              <a:ext cx="2129399" cy="1553150"/>
            </a:xfrm>
            <a:prstGeom prst="rect">
              <a:avLst/>
            </a:prstGeom>
          </p:spPr>
        </p:pic>
        <p:sp>
          <p:nvSpPr>
            <p:cNvPr id="28" name="object 28"/>
            <p:cNvSpPr/>
            <p:nvPr/>
          </p:nvSpPr>
          <p:spPr>
            <a:xfrm>
              <a:off x="784705" y="741557"/>
              <a:ext cx="811530" cy="833119"/>
            </a:xfrm>
            <a:custGeom>
              <a:avLst/>
              <a:gdLst/>
              <a:ahLst/>
              <a:cxnLst/>
              <a:rect l="l" t="t" r="r" b="b"/>
              <a:pathLst>
                <a:path w="811530" h="833119">
                  <a:moveTo>
                    <a:pt x="281468" y="0"/>
                  </a:moveTo>
                  <a:lnTo>
                    <a:pt x="811269" y="260400"/>
                  </a:lnTo>
                  <a:lnTo>
                    <a:pt x="529800" y="833066"/>
                  </a:lnTo>
                  <a:lnTo>
                    <a:pt x="0" y="572666"/>
                  </a:lnTo>
                  <a:lnTo>
                    <a:pt x="281468"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4" cstate="print"/>
            <a:stretch>
              <a:fillRect/>
            </a:stretch>
          </p:blipFill>
          <p:spPr>
            <a:xfrm>
              <a:off x="1202509" y="3189279"/>
              <a:ext cx="2132705" cy="1320414"/>
            </a:xfrm>
            <a:prstGeom prst="rect">
              <a:avLst/>
            </a:prstGeom>
          </p:spPr>
        </p:pic>
        <p:sp>
          <p:nvSpPr>
            <p:cNvPr id="30" name="object 30"/>
            <p:cNvSpPr/>
            <p:nvPr/>
          </p:nvSpPr>
          <p:spPr>
            <a:xfrm>
              <a:off x="1196016" y="3671193"/>
              <a:ext cx="767080" cy="796290"/>
            </a:xfrm>
            <a:custGeom>
              <a:avLst/>
              <a:gdLst/>
              <a:ahLst/>
              <a:cxnLst/>
              <a:rect l="l" t="t" r="r" b="b"/>
              <a:pathLst>
                <a:path w="767080" h="796289">
                  <a:moveTo>
                    <a:pt x="0" y="193199"/>
                  </a:moveTo>
                  <a:lnTo>
                    <a:pt x="557700" y="0"/>
                  </a:lnTo>
                  <a:lnTo>
                    <a:pt x="766615" y="603064"/>
                  </a:lnTo>
                  <a:lnTo>
                    <a:pt x="208915" y="796264"/>
                  </a:lnTo>
                  <a:lnTo>
                    <a:pt x="0" y="193199"/>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1" name="object 31"/>
            <p:cNvSpPr/>
            <p:nvPr/>
          </p:nvSpPr>
          <p:spPr>
            <a:xfrm>
              <a:off x="0" y="0"/>
              <a:ext cx="1119505" cy="1125855"/>
            </a:xfrm>
            <a:custGeom>
              <a:avLst/>
              <a:gdLst/>
              <a:ahLst/>
              <a:cxnLst/>
              <a:rect l="l" t="t" r="r" b="b"/>
              <a:pathLst>
                <a:path w="1119505" h="1125855">
                  <a:moveTo>
                    <a:pt x="0" y="1125539"/>
                  </a:moveTo>
                  <a:lnTo>
                    <a:pt x="0" y="0"/>
                  </a:lnTo>
                  <a:lnTo>
                    <a:pt x="1118892" y="0"/>
                  </a:lnTo>
                  <a:lnTo>
                    <a:pt x="1098422" y="60340"/>
                  </a:lnTo>
                  <a:lnTo>
                    <a:pt x="1082338" y="102963"/>
                  </a:lnTo>
                  <a:lnTo>
                    <a:pt x="1065184" y="145047"/>
                  </a:lnTo>
                  <a:lnTo>
                    <a:pt x="1046976" y="186577"/>
                  </a:lnTo>
                  <a:lnTo>
                    <a:pt x="1027730" y="227536"/>
                  </a:lnTo>
                  <a:lnTo>
                    <a:pt x="1007463" y="267907"/>
                  </a:lnTo>
                  <a:lnTo>
                    <a:pt x="986193" y="307675"/>
                  </a:lnTo>
                  <a:lnTo>
                    <a:pt x="963935" y="346821"/>
                  </a:lnTo>
                  <a:lnTo>
                    <a:pt x="940706" y="385329"/>
                  </a:lnTo>
                  <a:lnTo>
                    <a:pt x="916524" y="423183"/>
                  </a:lnTo>
                  <a:lnTo>
                    <a:pt x="891403" y="460366"/>
                  </a:lnTo>
                  <a:lnTo>
                    <a:pt x="865362" y="496862"/>
                  </a:lnTo>
                  <a:lnTo>
                    <a:pt x="838417" y="532653"/>
                  </a:lnTo>
                  <a:lnTo>
                    <a:pt x="810585" y="567723"/>
                  </a:lnTo>
                  <a:lnTo>
                    <a:pt x="781881" y="602056"/>
                  </a:lnTo>
                  <a:lnTo>
                    <a:pt x="752324" y="635635"/>
                  </a:lnTo>
                  <a:lnTo>
                    <a:pt x="721928" y="668442"/>
                  </a:lnTo>
                  <a:lnTo>
                    <a:pt x="690713" y="700463"/>
                  </a:lnTo>
                  <a:lnTo>
                    <a:pt x="658692" y="731679"/>
                  </a:lnTo>
                  <a:lnTo>
                    <a:pt x="625885" y="762074"/>
                  </a:lnTo>
                  <a:lnTo>
                    <a:pt x="592306" y="791631"/>
                  </a:lnTo>
                  <a:lnTo>
                    <a:pt x="557973" y="820335"/>
                  </a:lnTo>
                  <a:lnTo>
                    <a:pt x="522903" y="848167"/>
                  </a:lnTo>
                  <a:lnTo>
                    <a:pt x="487112" y="875112"/>
                  </a:lnTo>
                  <a:lnTo>
                    <a:pt x="450616" y="901153"/>
                  </a:lnTo>
                  <a:lnTo>
                    <a:pt x="413433" y="926274"/>
                  </a:lnTo>
                  <a:lnTo>
                    <a:pt x="375579" y="950456"/>
                  </a:lnTo>
                  <a:lnTo>
                    <a:pt x="337070" y="973685"/>
                  </a:lnTo>
                  <a:lnTo>
                    <a:pt x="297924" y="995943"/>
                  </a:lnTo>
                  <a:lnTo>
                    <a:pt x="258157" y="1017214"/>
                  </a:lnTo>
                  <a:lnTo>
                    <a:pt x="217786" y="1037480"/>
                  </a:lnTo>
                  <a:lnTo>
                    <a:pt x="176827" y="1056726"/>
                  </a:lnTo>
                  <a:lnTo>
                    <a:pt x="135297" y="1074934"/>
                  </a:lnTo>
                  <a:lnTo>
                    <a:pt x="93213" y="1092088"/>
                  </a:lnTo>
                  <a:lnTo>
                    <a:pt x="50590" y="1108172"/>
                  </a:lnTo>
                  <a:lnTo>
                    <a:pt x="7447" y="1123168"/>
                  </a:lnTo>
                  <a:lnTo>
                    <a:pt x="0" y="112553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2" name="object 32"/>
            <p:cNvSpPr/>
            <p:nvPr/>
          </p:nvSpPr>
          <p:spPr>
            <a:xfrm>
              <a:off x="0" y="0"/>
              <a:ext cx="1119505" cy="1125855"/>
            </a:xfrm>
            <a:custGeom>
              <a:avLst/>
              <a:gdLst/>
              <a:ahLst/>
              <a:cxnLst/>
              <a:rect l="l" t="t" r="r" b="b"/>
              <a:pathLst>
                <a:path w="1119505" h="1125855">
                  <a:moveTo>
                    <a:pt x="1118892" y="0"/>
                  </a:moveTo>
                  <a:lnTo>
                    <a:pt x="1098422" y="60340"/>
                  </a:lnTo>
                  <a:lnTo>
                    <a:pt x="1082338" y="102963"/>
                  </a:lnTo>
                  <a:lnTo>
                    <a:pt x="1065184" y="145047"/>
                  </a:lnTo>
                  <a:lnTo>
                    <a:pt x="1046976" y="186577"/>
                  </a:lnTo>
                  <a:lnTo>
                    <a:pt x="1027730" y="227536"/>
                  </a:lnTo>
                  <a:lnTo>
                    <a:pt x="1007463" y="267907"/>
                  </a:lnTo>
                  <a:lnTo>
                    <a:pt x="986193" y="307675"/>
                  </a:lnTo>
                  <a:lnTo>
                    <a:pt x="963935" y="346821"/>
                  </a:lnTo>
                  <a:lnTo>
                    <a:pt x="940706" y="385329"/>
                  </a:lnTo>
                  <a:lnTo>
                    <a:pt x="916524" y="423183"/>
                  </a:lnTo>
                  <a:lnTo>
                    <a:pt x="891403" y="460366"/>
                  </a:lnTo>
                  <a:lnTo>
                    <a:pt x="865362" y="496862"/>
                  </a:lnTo>
                  <a:lnTo>
                    <a:pt x="838417" y="532653"/>
                  </a:lnTo>
                  <a:lnTo>
                    <a:pt x="810585" y="567723"/>
                  </a:lnTo>
                  <a:lnTo>
                    <a:pt x="781881" y="602056"/>
                  </a:lnTo>
                  <a:lnTo>
                    <a:pt x="752324" y="635635"/>
                  </a:lnTo>
                  <a:lnTo>
                    <a:pt x="721928" y="668442"/>
                  </a:lnTo>
                  <a:lnTo>
                    <a:pt x="690713" y="700463"/>
                  </a:lnTo>
                  <a:lnTo>
                    <a:pt x="658692" y="731679"/>
                  </a:lnTo>
                  <a:lnTo>
                    <a:pt x="625885" y="762074"/>
                  </a:lnTo>
                  <a:lnTo>
                    <a:pt x="592306" y="791631"/>
                  </a:lnTo>
                  <a:lnTo>
                    <a:pt x="557973" y="820335"/>
                  </a:lnTo>
                  <a:lnTo>
                    <a:pt x="522903" y="848167"/>
                  </a:lnTo>
                  <a:lnTo>
                    <a:pt x="487112" y="875112"/>
                  </a:lnTo>
                  <a:lnTo>
                    <a:pt x="450616" y="901153"/>
                  </a:lnTo>
                  <a:lnTo>
                    <a:pt x="413433" y="926274"/>
                  </a:lnTo>
                  <a:lnTo>
                    <a:pt x="375579" y="950456"/>
                  </a:lnTo>
                  <a:lnTo>
                    <a:pt x="337070" y="973685"/>
                  </a:lnTo>
                  <a:lnTo>
                    <a:pt x="297924" y="995943"/>
                  </a:lnTo>
                  <a:lnTo>
                    <a:pt x="258157" y="1017214"/>
                  </a:lnTo>
                  <a:lnTo>
                    <a:pt x="217786" y="1037480"/>
                  </a:lnTo>
                  <a:lnTo>
                    <a:pt x="176827" y="1056726"/>
                  </a:lnTo>
                  <a:lnTo>
                    <a:pt x="135297" y="1074934"/>
                  </a:lnTo>
                  <a:lnTo>
                    <a:pt x="93213" y="1092088"/>
                  </a:lnTo>
                  <a:lnTo>
                    <a:pt x="50590" y="1108172"/>
                  </a:lnTo>
                  <a:lnTo>
                    <a:pt x="7447" y="1123168"/>
                  </a:lnTo>
                  <a:lnTo>
                    <a:pt x="0" y="1125539"/>
                  </a:lnTo>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3" name="object 33"/>
            <p:cNvSpPr/>
            <p:nvPr/>
          </p:nvSpPr>
          <p:spPr>
            <a:xfrm>
              <a:off x="0" y="2973422"/>
              <a:ext cx="702310" cy="2170430"/>
            </a:xfrm>
            <a:custGeom>
              <a:avLst/>
              <a:gdLst/>
              <a:ahLst/>
              <a:cxnLst/>
              <a:rect l="l" t="t" r="r" b="b"/>
              <a:pathLst>
                <a:path w="702310" h="2170429">
                  <a:moveTo>
                    <a:pt x="523784" y="2170077"/>
                  </a:moveTo>
                  <a:lnTo>
                    <a:pt x="0" y="2170077"/>
                  </a:lnTo>
                  <a:lnTo>
                    <a:pt x="0" y="0"/>
                  </a:lnTo>
                  <a:lnTo>
                    <a:pt x="43085" y="33134"/>
                  </a:lnTo>
                  <a:lnTo>
                    <a:pt x="81157" y="64330"/>
                  </a:lnTo>
                  <a:lnTo>
                    <a:pt x="118416" y="96657"/>
                  </a:lnTo>
                  <a:lnTo>
                    <a:pt x="154835" y="130105"/>
                  </a:lnTo>
                  <a:lnTo>
                    <a:pt x="190388" y="164664"/>
                  </a:lnTo>
                  <a:lnTo>
                    <a:pt x="224946" y="200216"/>
                  </a:lnTo>
                  <a:lnTo>
                    <a:pt x="258395" y="236635"/>
                  </a:lnTo>
                  <a:lnTo>
                    <a:pt x="290722" y="273894"/>
                  </a:lnTo>
                  <a:lnTo>
                    <a:pt x="321917" y="311966"/>
                  </a:lnTo>
                  <a:lnTo>
                    <a:pt x="351969" y="350825"/>
                  </a:lnTo>
                  <a:lnTo>
                    <a:pt x="380867" y="390444"/>
                  </a:lnTo>
                  <a:lnTo>
                    <a:pt x="408599" y="430796"/>
                  </a:lnTo>
                  <a:lnTo>
                    <a:pt x="435155" y="471855"/>
                  </a:lnTo>
                  <a:lnTo>
                    <a:pt x="460523" y="513593"/>
                  </a:lnTo>
                  <a:lnTo>
                    <a:pt x="484693" y="555984"/>
                  </a:lnTo>
                  <a:lnTo>
                    <a:pt x="507653" y="599002"/>
                  </a:lnTo>
                  <a:lnTo>
                    <a:pt x="529393" y="642619"/>
                  </a:lnTo>
                  <a:lnTo>
                    <a:pt x="549901" y="686809"/>
                  </a:lnTo>
                  <a:lnTo>
                    <a:pt x="569165" y="731545"/>
                  </a:lnTo>
                  <a:lnTo>
                    <a:pt x="587176" y="776800"/>
                  </a:lnTo>
                  <a:lnTo>
                    <a:pt x="603922" y="822549"/>
                  </a:lnTo>
                  <a:lnTo>
                    <a:pt x="619392" y="868763"/>
                  </a:lnTo>
                  <a:lnTo>
                    <a:pt x="633575" y="915416"/>
                  </a:lnTo>
                  <a:lnTo>
                    <a:pt x="646459" y="962482"/>
                  </a:lnTo>
                  <a:lnTo>
                    <a:pt x="658035" y="1009933"/>
                  </a:lnTo>
                  <a:lnTo>
                    <a:pt x="668289" y="1057744"/>
                  </a:lnTo>
                  <a:lnTo>
                    <a:pt x="677213" y="1105887"/>
                  </a:lnTo>
                  <a:lnTo>
                    <a:pt x="684794" y="1154335"/>
                  </a:lnTo>
                  <a:lnTo>
                    <a:pt x="691021" y="1203063"/>
                  </a:lnTo>
                  <a:lnTo>
                    <a:pt x="695884" y="1252042"/>
                  </a:lnTo>
                  <a:lnTo>
                    <a:pt x="699371" y="1301248"/>
                  </a:lnTo>
                  <a:lnTo>
                    <a:pt x="701472" y="1350651"/>
                  </a:lnTo>
                  <a:lnTo>
                    <a:pt x="702174" y="1400227"/>
                  </a:lnTo>
                  <a:lnTo>
                    <a:pt x="701525" y="1448324"/>
                  </a:lnTo>
                  <a:lnTo>
                    <a:pt x="699589" y="1496099"/>
                  </a:lnTo>
                  <a:lnTo>
                    <a:pt x="696382" y="1543537"/>
                  </a:lnTo>
                  <a:lnTo>
                    <a:pt x="691921" y="1590620"/>
                  </a:lnTo>
                  <a:lnTo>
                    <a:pt x="686223" y="1637332"/>
                  </a:lnTo>
                  <a:lnTo>
                    <a:pt x="679305" y="1683656"/>
                  </a:lnTo>
                  <a:lnTo>
                    <a:pt x="671182" y="1729576"/>
                  </a:lnTo>
                  <a:lnTo>
                    <a:pt x="661872" y="1775075"/>
                  </a:lnTo>
                  <a:lnTo>
                    <a:pt x="651392" y="1820135"/>
                  </a:lnTo>
                  <a:lnTo>
                    <a:pt x="639757" y="1864742"/>
                  </a:lnTo>
                  <a:lnTo>
                    <a:pt x="626986" y="1908877"/>
                  </a:lnTo>
                  <a:lnTo>
                    <a:pt x="613093" y="1952525"/>
                  </a:lnTo>
                  <a:lnTo>
                    <a:pt x="598097" y="1995668"/>
                  </a:lnTo>
                  <a:lnTo>
                    <a:pt x="582013" y="2038290"/>
                  </a:lnTo>
                  <a:lnTo>
                    <a:pt x="564859" y="2080374"/>
                  </a:lnTo>
                  <a:lnTo>
                    <a:pt x="546651" y="2121905"/>
                  </a:lnTo>
                  <a:lnTo>
                    <a:pt x="527405" y="2162864"/>
                  </a:lnTo>
                  <a:lnTo>
                    <a:pt x="523784" y="2170077"/>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4" name="object 34"/>
            <p:cNvSpPr/>
            <p:nvPr/>
          </p:nvSpPr>
          <p:spPr>
            <a:xfrm>
              <a:off x="0" y="2973422"/>
              <a:ext cx="702310" cy="2170430"/>
            </a:xfrm>
            <a:custGeom>
              <a:avLst/>
              <a:gdLst/>
              <a:ahLst/>
              <a:cxnLst/>
              <a:rect l="l" t="t" r="r" b="b"/>
              <a:pathLst>
                <a:path w="702310" h="2170429">
                  <a:moveTo>
                    <a:pt x="0" y="0"/>
                  </a:moveTo>
                  <a:lnTo>
                    <a:pt x="43085" y="33134"/>
                  </a:lnTo>
                  <a:lnTo>
                    <a:pt x="81157" y="64330"/>
                  </a:lnTo>
                  <a:lnTo>
                    <a:pt x="118416" y="96657"/>
                  </a:lnTo>
                  <a:lnTo>
                    <a:pt x="154835" y="130105"/>
                  </a:lnTo>
                  <a:lnTo>
                    <a:pt x="190388" y="164664"/>
                  </a:lnTo>
                  <a:lnTo>
                    <a:pt x="224946" y="200216"/>
                  </a:lnTo>
                  <a:lnTo>
                    <a:pt x="258395" y="236635"/>
                  </a:lnTo>
                  <a:lnTo>
                    <a:pt x="290722" y="273894"/>
                  </a:lnTo>
                  <a:lnTo>
                    <a:pt x="321917" y="311966"/>
                  </a:lnTo>
                  <a:lnTo>
                    <a:pt x="351969" y="350825"/>
                  </a:lnTo>
                  <a:lnTo>
                    <a:pt x="380867" y="390444"/>
                  </a:lnTo>
                  <a:lnTo>
                    <a:pt x="408599" y="430796"/>
                  </a:lnTo>
                  <a:lnTo>
                    <a:pt x="435155" y="471855"/>
                  </a:lnTo>
                  <a:lnTo>
                    <a:pt x="460523" y="513593"/>
                  </a:lnTo>
                  <a:lnTo>
                    <a:pt x="484693" y="555984"/>
                  </a:lnTo>
                  <a:lnTo>
                    <a:pt x="507653" y="599002"/>
                  </a:lnTo>
                  <a:lnTo>
                    <a:pt x="529393" y="642619"/>
                  </a:lnTo>
                  <a:lnTo>
                    <a:pt x="549901" y="686809"/>
                  </a:lnTo>
                  <a:lnTo>
                    <a:pt x="569165" y="731545"/>
                  </a:lnTo>
                  <a:lnTo>
                    <a:pt x="587176" y="776800"/>
                  </a:lnTo>
                  <a:lnTo>
                    <a:pt x="603922" y="822549"/>
                  </a:lnTo>
                  <a:lnTo>
                    <a:pt x="619392" y="868763"/>
                  </a:lnTo>
                  <a:lnTo>
                    <a:pt x="633575" y="915416"/>
                  </a:lnTo>
                  <a:lnTo>
                    <a:pt x="646459" y="962482"/>
                  </a:lnTo>
                  <a:lnTo>
                    <a:pt x="658035" y="1009933"/>
                  </a:lnTo>
                  <a:lnTo>
                    <a:pt x="668289" y="1057744"/>
                  </a:lnTo>
                  <a:lnTo>
                    <a:pt x="677213" y="1105887"/>
                  </a:lnTo>
                  <a:lnTo>
                    <a:pt x="684794" y="1154335"/>
                  </a:lnTo>
                  <a:lnTo>
                    <a:pt x="691021" y="1203063"/>
                  </a:lnTo>
                  <a:lnTo>
                    <a:pt x="695884" y="1252042"/>
                  </a:lnTo>
                  <a:lnTo>
                    <a:pt x="699371" y="1301248"/>
                  </a:lnTo>
                  <a:lnTo>
                    <a:pt x="701472" y="1350651"/>
                  </a:lnTo>
                  <a:lnTo>
                    <a:pt x="702174" y="1400227"/>
                  </a:lnTo>
                  <a:lnTo>
                    <a:pt x="701525" y="1448324"/>
                  </a:lnTo>
                  <a:lnTo>
                    <a:pt x="699589" y="1496099"/>
                  </a:lnTo>
                  <a:lnTo>
                    <a:pt x="696382" y="1543537"/>
                  </a:lnTo>
                  <a:lnTo>
                    <a:pt x="691921" y="1590620"/>
                  </a:lnTo>
                  <a:lnTo>
                    <a:pt x="686223" y="1637332"/>
                  </a:lnTo>
                  <a:lnTo>
                    <a:pt x="679305" y="1683656"/>
                  </a:lnTo>
                  <a:lnTo>
                    <a:pt x="671182" y="1729576"/>
                  </a:lnTo>
                  <a:lnTo>
                    <a:pt x="661872" y="1775075"/>
                  </a:lnTo>
                  <a:lnTo>
                    <a:pt x="651392" y="1820135"/>
                  </a:lnTo>
                  <a:lnTo>
                    <a:pt x="639757" y="1864742"/>
                  </a:lnTo>
                  <a:lnTo>
                    <a:pt x="626986" y="1908877"/>
                  </a:lnTo>
                  <a:lnTo>
                    <a:pt x="613093" y="1952525"/>
                  </a:lnTo>
                  <a:lnTo>
                    <a:pt x="598097" y="1995668"/>
                  </a:lnTo>
                  <a:lnTo>
                    <a:pt x="582013" y="2038290"/>
                  </a:lnTo>
                  <a:lnTo>
                    <a:pt x="564859" y="2080374"/>
                  </a:lnTo>
                  <a:lnTo>
                    <a:pt x="546651" y="2121905"/>
                  </a:lnTo>
                  <a:lnTo>
                    <a:pt x="527405" y="2162864"/>
                  </a:lnTo>
                  <a:lnTo>
                    <a:pt x="523784" y="2170077"/>
                  </a:lnTo>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5" name="object 35"/>
            <p:cNvSpPr/>
            <p:nvPr/>
          </p:nvSpPr>
          <p:spPr>
            <a:xfrm>
              <a:off x="1053811" y="653814"/>
              <a:ext cx="2050414" cy="886460"/>
            </a:xfrm>
            <a:custGeom>
              <a:avLst/>
              <a:gdLst/>
              <a:ahLst/>
              <a:cxnLst/>
              <a:rect l="l" t="t" r="r" b="b"/>
              <a:pathLst>
                <a:path w="2050414" h="886460">
                  <a:moveTo>
                    <a:pt x="2049988" y="886435"/>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6" name="object 36"/>
            <p:cNvPicPr/>
            <p:nvPr/>
          </p:nvPicPr>
          <p:blipFill>
            <a:blip r:embed="rId15" cstate="print"/>
            <a:stretch>
              <a:fillRect/>
            </a:stretch>
          </p:blipFill>
          <p:spPr>
            <a:xfrm>
              <a:off x="964936" y="609978"/>
              <a:ext cx="110888" cy="82242"/>
            </a:xfrm>
            <a:prstGeom prst="rect">
              <a:avLst/>
            </a:prstGeom>
          </p:spPr>
        </p:pic>
        <p:sp>
          <p:nvSpPr>
            <p:cNvPr id="37" name="object 37"/>
            <p:cNvSpPr/>
            <p:nvPr/>
          </p:nvSpPr>
          <p:spPr>
            <a:xfrm>
              <a:off x="850439" y="3105099"/>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8" name="object 38"/>
            <p:cNvPicPr/>
            <p:nvPr/>
          </p:nvPicPr>
          <p:blipFill>
            <a:blip r:embed="rId16" cstate="print"/>
            <a:stretch>
              <a:fillRect/>
            </a:stretch>
          </p:blipFill>
          <p:spPr>
            <a:xfrm>
              <a:off x="759179" y="3861689"/>
              <a:ext cx="111035" cy="78547"/>
            </a:xfrm>
            <a:prstGeom prst="rect">
              <a:avLst/>
            </a:prstGeom>
          </p:spPr>
        </p:pic>
      </p:grpSp>
      <p:sp>
        <p:nvSpPr>
          <p:cNvPr id="39" name="object 39"/>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47" name="object 5">
            <a:extLst>
              <a:ext uri="{FF2B5EF4-FFF2-40B4-BE49-F238E27FC236}">
                <a16:creationId xmlns:a16="http://schemas.microsoft.com/office/drawing/2014/main" id="{D43149DE-3635-8E51-650C-AE449B33028D}"/>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48" name="TextBox 47">
            <a:extLst>
              <a:ext uri="{FF2B5EF4-FFF2-40B4-BE49-F238E27FC236}">
                <a16:creationId xmlns:a16="http://schemas.microsoft.com/office/drawing/2014/main" id="{5C1BEACF-6F4E-4830-10F5-0BD989CC235B}"/>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31">
            <a:extLst>
              <a:ext uri="{FF2B5EF4-FFF2-40B4-BE49-F238E27FC236}">
                <a16:creationId xmlns:a16="http://schemas.microsoft.com/office/drawing/2014/main" id="{4F8FC9DE-380A-F00D-287A-AA77DEA1F029}"/>
              </a:ext>
            </a:extLst>
          </p:cNvPr>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42" name="object 27">
            <a:extLst>
              <a:ext uri="{FF2B5EF4-FFF2-40B4-BE49-F238E27FC236}">
                <a16:creationId xmlns:a16="http://schemas.microsoft.com/office/drawing/2014/main" id="{02CEB68B-912C-D4C7-796E-C0EBCAAB0F7B}"/>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242740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1BD45-3295-D9DF-3B14-199E3C11A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D0491-2906-29D1-03EE-428EE1EBFF84}"/>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D1232C1-BA8B-D86E-436F-C7B6DF861D8D}"/>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e>
                      </m:d>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7D1232C1-BA8B-D86E-436F-C7B6DF861D8D}"/>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8102E64-0062-CDDF-8A41-4F1E81BE9E84}"/>
                  </a:ext>
                </a:extLst>
              </p:cNvPr>
              <p:cNvSpPr txBox="1"/>
              <p:nvPr/>
            </p:nvSpPr>
            <p:spPr>
              <a:xfrm>
                <a:off x="3770811" y="2215152"/>
                <a:ext cx="4720046" cy="583108"/>
              </a:xfrm>
              <a:prstGeom prst="rect">
                <a:avLst/>
              </a:prstGeom>
              <a:noFill/>
            </p:spPr>
            <p:txBody>
              <a:bodyPr wrap="square">
                <a:spAutoFit/>
              </a:bodyPr>
              <a:lstStyle/>
              <a:p>
                <a:r>
                  <a:rPr lang="en-US" sz="2000" spc="-95" dirty="0">
                    <a:solidFill>
                      <a:srgbClr val="C00000"/>
                    </a:solidFill>
                    <a:latin typeface="Corbel" panose="020B0503020204020204" pitchFamily="34" charset="0"/>
                    <a:ea typeface="Tahoma" panose="020B0604030504040204" pitchFamily="34" charset="0"/>
                    <a:cs typeface="Tahoma" panose="020B0604030504040204" pitchFamily="34" charset="0"/>
                  </a:rPr>
                  <a:t>W</a:t>
                </a:r>
                <a:r>
                  <a:rPr lang="en-US" sz="2000" spc="-5" dirty="0">
                    <a:solidFill>
                      <a:srgbClr val="C00000"/>
                    </a:solidFill>
                    <a:latin typeface="Corbel" panose="020B0503020204020204" pitchFamily="34" charset="0"/>
                    <a:ea typeface="Tahoma" panose="020B0604030504040204" pitchFamily="34" charset="0"/>
                    <a:cs typeface="Tahoma" panose="020B0604030504040204" pitchFamily="34" charset="0"/>
                  </a:rPr>
                  <a:t>ant:  </a:t>
                </a:r>
                <a:r>
                  <a:rPr lang="en-US" sz="2000" dirty="0"/>
                  <a: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4</m:t>
                            </m:r>
                          </m:sub>
                        </m:sSub>
                      </m:den>
                    </m:f>
                  </m:oMath>
                </a14:m>
                <a:endParaRPr lang="en-US" sz="2000" dirty="0"/>
              </a:p>
            </p:txBody>
          </p:sp>
        </mc:Choice>
        <mc:Fallback>
          <p:sp>
            <p:nvSpPr>
              <p:cNvPr id="18" name="TextBox 17">
                <a:extLst>
                  <a:ext uri="{FF2B5EF4-FFF2-40B4-BE49-F238E27FC236}">
                    <a16:creationId xmlns:a16="http://schemas.microsoft.com/office/drawing/2014/main" id="{48102E64-0062-CDDF-8A41-4F1E81BE9E84}"/>
                  </a:ext>
                </a:extLst>
              </p:cNvPr>
              <p:cNvSpPr txBox="1">
                <a:spLocks noRot="1" noChangeAspect="1" noMove="1" noResize="1" noEditPoints="1" noAdjustHandles="1" noChangeArrowheads="1" noChangeShapeType="1" noTextEdit="1"/>
              </p:cNvSpPr>
              <p:nvPr/>
            </p:nvSpPr>
            <p:spPr>
              <a:xfrm>
                <a:off x="3770811" y="2215152"/>
                <a:ext cx="4720046" cy="583108"/>
              </a:xfrm>
              <a:prstGeom prst="rect">
                <a:avLst/>
              </a:prstGeom>
              <a:blipFill>
                <a:blip r:embed="rId5"/>
                <a:stretch>
                  <a:fillRect l="-161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2E637E7-5C1D-B586-A613-9F2BCF1310B0}"/>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forward</a:t>
            </a:r>
            <a:r>
              <a:rPr lang="en-US" sz="2400" b="0" dirty="0">
                <a:latin typeface="Corbel" panose="020B0503020204020204" pitchFamily="34" charset="0"/>
              </a:rPr>
              <a:t> step? </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654D85B-7A4D-1575-9625-09270A550E60}"/>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22" name="TextBox 21">
                <a:extLst>
                  <a:ext uri="{FF2B5EF4-FFF2-40B4-BE49-F238E27FC236}">
                    <a16:creationId xmlns:a16="http://schemas.microsoft.com/office/drawing/2014/main" id="{9654D85B-7A4D-1575-9625-09270A550E60}"/>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6"/>
                <a:stretch>
                  <a:fillRect l="-1205" t="-6061" b="-24242"/>
                </a:stretch>
              </a:blipFill>
            </p:spPr>
            <p:txBody>
              <a:bodyPr/>
              <a:lstStyle/>
              <a:p>
                <a:r>
                  <a:rPr lang="en-US">
                    <a:noFill/>
                  </a:rPr>
                  <a:t> </a:t>
                </a:r>
              </a:p>
            </p:txBody>
          </p:sp>
        </mc:Fallback>
      </mc:AlternateContent>
      <p:pic>
        <p:nvPicPr>
          <p:cNvPr id="29" name="Picture 28" descr="A diagram of a flowchart&#10;&#10;Description automatically generated">
            <a:extLst>
              <a:ext uri="{FF2B5EF4-FFF2-40B4-BE49-F238E27FC236}">
                <a16:creationId xmlns:a16="http://schemas.microsoft.com/office/drawing/2014/main" id="{289D1C09-2297-5A0F-F8CC-939F86E5D595}"/>
              </a:ext>
            </a:extLst>
          </p:cNvPr>
          <p:cNvPicPr>
            <a:picLocks noChangeAspect="1"/>
          </p:cNvPicPr>
          <p:nvPr/>
        </p:nvPicPr>
        <p:blipFill>
          <a:blip r:embed="rId7"/>
          <a:stretch>
            <a:fillRect/>
          </a:stretch>
        </p:blipFill>
        <p:spPr>
          <a:xfrm>
            <a:off x="178727" y="2301193"/>
            <a:ext cx="3275418" cy="2818224"/>
          </a:xfrm>
          <a:prstGeom prst="rect">
            <a:avLst/>
          </a:prstGeom>
        </p:spPr>
      </p:pic>
    </p:spTree>
    <p:extLst>
      <p:ext uri="{BB962C8B-B14F-4D97-AF65-F5344CB8AC3E}">
        <p14:creationId xmlns:p14="http://schemas.microsoft.com/office/powerpoint/2010/main" val="2024240008"/>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Intermediate “predictions” computed at first hidden layer</a:t>
            </a:r>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a:noFill/>
          <a:ln>
            <a:noFill/>
          </a:ln>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a:noFill/>
          <a:ln>
            <a:noFill/>
          </a:ln>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a:noFill/>
          <a:ln>
            <a:noFill/>
          </a:ln>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a:noFill/>
          <a:ln>
            <a:noFill/>
          </a:ln>
        </p:spPr>
      </p:pic>
      <p:cxnSp>
        <p:nvCxnSpPr>
          <p:cNvPr id="30" name="Straight Arrow Connector 29"/>
          <p:cNvCxnSpPr>
            <a:stCxn id="6" idx="6"/>
            <a:endCxn id="15"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37BB185-8A2D-1257-1C6C-6CC6A8021C23}"/>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24862440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66CD-05EE-210B-C89C-D467B10BF6CF}"/>
            </a:ext>
          </a:extLst>
        </p:cNvPr>
        <p:cNvGrpSpPr/>
        <p:nvPr/>
      </p:nvGrpSpPr>
      <p:grpSpPr>
        <a:xfrm>
          <a:off x="0" y="0"/>
          <a:ext cx="0" cy="0"/>
          <a:chOff x="0" y="0"/>
          <a:chExt cx="0" cy="0"/>
        </a:xfrm>
      </p:grpSpPr>
      <p:pic>
        <p:nvPicPr>
          <p:cNvPr id="28" name="Picture 27" descr="A diagram of a flowchart&#10;&#10;Description automatically generated">
            <a:extLst>
              <a:ext uri="{FF2B5EF4-FFF2-40B4-BE49-F238E27FC236}">
                <a16:creationId xmlns:a16="http://schemas.microsoft.com/office/drawing/2014/main" id="{140FA9A8-B619-8A45-5834-4801D014C7E3}"/>
              </a:ext>
            </a:extLst>
          </p:cNvPr>
          <p:cNvPicPr>
            <a:picLocks noChangeAspect="1"/>
          </p:cNvPicPr>
          <p:nvPr/>
        </p:nvPicPr>
        <p:blipFill>
          <a:blip r:embed="rId4"/>
          <a:stretch>
            <a:fillRect/>
          </a:stretch>
        </p:blipFill>
        <p:spPr>
          <a:xfrm>
            <a:off x="178727" y="2301193"/>
            <a:ext cx="3275418" cy="2818224"/>
          </a:xfrm>
          <a:prstGeom prst="rect">
            <a:avLst/>
          </a:prstGeom>
        </p:spPr>
      </p:pic>
      <p:sp>
        <p:nvSpPr>
          <p:cNvPr id="2" name="Title 1">
            <a:extLst>
              <a:ext uri="{FF2B5EF4-FFF2-40B4-BE49-F238E27FC236}">
                <a16:creationId xmlns:a16="http://schemas.microsoft.com/office/drawing/2014/main" id="{FAE62BE8-C8AE-B9BA-523B-17BFAC59FF12}"/>
              </a:ext>
            </a:extLst>
          </p:cNvPr>
          <p:cNvSpPr>
            <a:spLocks noGrp="1"/>
          </p:cNvSpPr>
          <p:nvPr>
            <p:ph type="title"/>
          </p:nvPr>
        </p:nvSpPr>
        <p:spPr/>
        <p:txBody>
          <a:bodyPr>
            <a:normAutofit/>
          </a:bodyPr>
          <a:lstStyle/>
          <a:p>
            <a:r>
              <a:rPr lang="en-US"/>
              <a:t>Computation Graph: An Example </a:t>
            </a:r>
          </a:p>
        </p:txBody>
      </p:sp>
      <p:sp>
        <p:nvSpPr>
          <p:cNvPr id="5" name="TextBox 4">
            <a:extLst>
              <a:ext uri="{FF2B5EF4-FFF2-40B4-BE49-F238E27FC236}">
                <a16:creationId xmlns:a16="http://schemas.microsoft.com/office/drawing/2014/main" id="{F141F1DF-B7B8-A8CC-4EB9-D85488E4AE32}"/>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forward</a:t>
            </a:r>
            <a:r>
              <a:rPr lang="en-US" sz="2400" b="0" dirty="0">
                <a:latin typeface="Corbel" panose="020B0503020204020204" pitchFamily="34" charset="0"/>
              </a:rPr>
              <a:t> step? </a:t>
            </a:r>
          </a:p>
        </p:txBody>
      </p:sp>
      <p:cxnSp>
        <p:nvCxnSpPr>
          <p:cNvPr id="7" name="Straight Arrow Connector 6">
            <a:extLst>
              <a:ext uri="{FF2B5EF4-FFF2-40B4-BE49-F238E27FC236}">
                <a16:creationId xmlns:a16="http://schemas.microsoft.com/office/drawing/2014/main" id="{8B1BF9AB-F257-7AE3-166E-DBACDB238AFA}"/>
              </a:ext>
            </a:extLst>
          </p:cNvPr>
          <p:cNvCxnSpPr>
            <a:cxnSpLocks/>
          </p:cNvCxnSpPr>
          <p:nvPr/>
        </p:nvCxnSpPr>
        <p:spPr>
          <a:xfrm>
            <a:off x="4077788" y="3039292"/>
            <a:ext cx="371638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F70F505-5A1D-0CBB-FEAB-AE7BC669C5A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e>
                    </m:d>
                    <m:r>
                      <a:rPr lang="en-US" sz="2000" b="0" i="1" smtClean="0">
                        <a:latin typeface="Cambria Math" panose="02040503050406030204" pitchFamily="18" charset="0"/>
                      </a:rPr>
                      <m:t>=(5, 4, 3, 2)</m:t>
                    </m:r>
                  </m:oMath>
                </a14:m>
                <a:endParaRPr lang="en-US" sz="2000" dirty="0"/>
              </a:p>
            </p:txBody>
          </p:sp>
        </mc:Choice>
        <mc:Fallback>
          <p:sp>
            <p:nvSpPr>
              <p:cNvPr id="9" name="TextBox 8">
                <a:extLst>
                  <a:ext uri="{FF2B5EF4-FFF2-40B4-BE49-F238E27FC236}">
                    <a16:creationId xmlns:a16="http://schemas.microsoft.com/office/drawing/2014/main" id="{FF70F505-5A1D-0CBB-FEAB-AE7BC669C5A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CBE5C0C-3B82-CF84-229A-477C56762DA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0" name="TextBox 9">
                <a:extLst>
                  <a:ext uri="{FF2B5EF4-FFF2-40B4-BE49-F238E27FC236}">
                    <a16:creationId xmlns:a16="http://schemas.microsoft.com/office/drawing/2014/main" id="{8CBE5C0C-3B82-CF84-229A-477C56762DA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6"/>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9AD30F1-532D-ED15-0EEA-8827FE09C857}"/>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12" name="TextBox 11">
                <a:extLst>
                  <a:ext uri="{FF2B5EF4-FFF2-40B4-BE49-F238E27FC236}">
                    <a16:creationId xmlns:a16="http://schemas.microsoft.com/office/drawing/2014/main" id="{09AD30F1-532D-ED15-0EEA-8827FE09C857}"/>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30692A7-DE41-C3C6-FB06-56CD43C6A9B3}"/>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13" name="TextBox 12">
                <a:extLst>
                  <a:ext uri="{FF2B5EF4-FFF2-40B4-BE49-F238E27FC236}">
                    <a16:creationId xmlns:a16="http://schemas.microsoft.com/office/drawing/2014/main" id="{C30692A7-DE41-C3C6-FB06-56CD43C6A9B3}"/>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189DFF0-9B04-5203-C79F-0B8E6058005D}"/>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p:sp>
            <p:nvSpPr>
              <p:cNvPr id="15" name="TextBox 14">
                <a:extLst>
                  <a:ext uri="{FF2B5EF4-FFF2-40B4-BE49-F238E27FC236}">
                    <a16:creationId xmlns:a16="http://schemas.microsoft.com/office/drawing/2014/main" id="{E189DFF0-9B04-5203-C79F-0B8E6058005D}"/>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F93D164-E2DD-B529-78CF-4FDBAA1E62B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19" name="TextBox 18">
                <a:extLst>
                  <a:ext uri="{FF2B5EF4-FFF2-40B4-BE49-F238E27FC236}">
                    <a16:creationId xmlns:a16="http://schemas.microsoft.com/office/drawing/2014/main" id="{FF93D164-E2DD-B529-78CF-4FDBAA1E62BE}"/>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6BE4B0D-8FE8-E016-8341-4C06A87D544B}"/>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p:sp>
            <p:nvSpPr>
              <p:cNvPr id="22" name="TextBox 21">
                <a:extLst>
                  <a:ext uri="{FF2B5EF4-FFF2-40B4-BE49-F238E27FC236}">
                    <a16:creationId xmlns:a16="http://schemas.microsoft.com/office/drawing/2014/main" id="{C6BE4B0D-8FE8-E016-8341-4C06A87D544B}"/>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2A2742C-53B0-E88C-29F9-E612E136938D}"/>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23" name="TextBox 22">
                <a:extLst>
                  <a:ext uri="{FF2B5EF4-FFF2-40B4-BE49-F238E27FC236}">
                    <a16:creationId xmlns:a16="http://schemas.microsoft.com/office/drawing/2014/main" id="{E2A2742C-53B0-E88C-29F9-E612E136938D}"/>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7352AE9-FE14-00A7-505F-8F9BE1F985E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24" name="TextBox 23">
                <a:extLst>
                  <a:ext uri="{FF2B5EF4-FFF2-40B4-BE49-F238E27FC236}">
                    <a16:creationId xmlns:a16="http://schemas.microsoft.com/office/drawing/2014/main" id="{F7352AE9-FE14-00A7-505F-8F9BE1F985E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p:pic>
        <p:nvPicPr>
          <p:cNvPr id="27" name="Picture 26" descr="A diagram of a mathematical equation&#10;&#10;Description automatically generated">
            <a:extLst>
              <a:ext uri="{FF2B5EF4-FFF2-40B4-BE49-F238E27FC236}">
                <a16:creationId xmlns:a16="http://schemas.microsoft.com/office/drawing/2014/main" id="{2F3D98A9-7432-AC8F-CC18-66D107C1F872}"/>
              </a:ext>
            </a:extLst>
          </p:cNvPr>
          <p:cNvPicPr>
            <a:picLocks noChangeAspect="1"/>
          </p:cNvPicPr>
          <p:nvPr/>
        </p:nvPicPr>
        <p:blipFill>
          <a:blip r:embed="rId14"/>
          <a:stretch>
            <a:fillRect/>
          </a:stretch>
        </p:blipFill>
        <p:spPr>
          <a:xfrm>
            <a:off x="4262070" y="1812569"/>
            <a:ext cx="3295562" cy="1191103"/>
          </a:xfrm>
          <a:prstGeom prst="rect">
            <a:avLst/>
          </a:prstGeom>
        </p:spPr>
      </p:pic>
    </p:spTree>
    <p:extLst>
      <p:ext uri="{BB962C8B-B14F-4D97-AF65-F5344CB8AC3E}">
        <p14:creationId xmlns:p14="http://schemas.microsoft.com/office/powerpoint/2010/main" val="418003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9" grpId="0"/>
      <p:bldP spid="22" grpId="0"/>
      <p:bldP spid="23" grpId="0"/>
      <p:bldP spid="24" grpId="0"/>
    </p:bldLst>
  </p:timing>
  <p:extLst>
    <p:ext uri="{6950BFC3-D8DA-4A85-94F7-54DA5524770B}">
      <p188:commentRel xmlns:p188="http://schemas.microsoft.com/office/powerpoint/2018/8/main" r:id="rId3"/>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EDDE-D175-478D-B0C8-9FCE6FA8C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36AC8-4B8F-733C-38A0-787F60AAC26D}"/>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A7E1805-96D2-0870-6576-ABA85DCA2D4B}"/>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1A7E1805-96D2-0870-6576-ABA85DCA2D4B}"/>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9238B2D-2B91-00E4-39A1-CE36E6223DE1}"/>
                  </a:ext>
                </a:extLst>
              </p:cNvPr>
              <p:cNvSpPr txBox="1"/>
              <p:nvPr/>
            </p:nvSpPr>
            <p:spPr>
              <a:xfrm>
                <a:off x="3770811" y="2215152"/>
                <a:ext cx="3204755" cy="583108"/>
              </a:xfrm>
              <a:prstGeom prst="rect">
                <a:avLst/>
              </a:prstGeom>
              <a:noFill/>
            </p:spPr>
            <p:txBody>
              <a:bodyPr wrap="square">
                <a:spAutoFit/>
              </a:bodyPr>
              <a:lstStyle/>
              <a:p>
                <a:r>
                  <a:rPr lang="en-US" sz="2000" spc="-95" dirty="0">
                    <a:solidFill>
                      <a:srgbClr val="C00000"/>
                    </a:solidFill>
                    <a:latin typeface="Corbel" panose="020B0503020204020204" pitchFamily="34" charset="0"/>
                    <a:ea typeface="Tahoma" panose="020B0604030504040204" pitchFamily="34" charset="0"/>
                    <a:cs typeface="Tahoma" panose="020B0604030504040204" pitchFamily="34" charset="0"/>
                  </a:rPr>
                  <a:t>W</a:t>
                </a:r>
                <a:r>
                  <a:rPr lang="en-US" sz="2000" spc="-5" dirty="0">
                    <a:solidFill>
                      <a:srgbClr val="C00000"/>
                    </a:solidFill>
                    <a:latin typeface="Corbel" panose="020B0503020204020204" pitchFamily="34" charset="0"/>
                    <a:ea typeface="Tahoma" panose="020B0604030504040204" pitchFamily="34" charset="0"/>
                    <a:cs typeface="Tahoma" panose="020B0604030504040204" pitchFamily="34" charset="0"/>
                  </a:rPr>
                  <a:t>ant:  </a:t>
                </a:r>
                <a:r>
                  <a:rPr lang="en-US" sz="2000" dirty="0"/>
                  <a: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4</m:t>
                            </m:r>
                          </m:sub>
                        </m:sSub>
                      </m:den>
                    </m:f>
                  </m:oMath>
                </a14:m>
                <a:endParaRPr lang="en-US" sz="2000" dirty="0"/>
              </a:p>
            </p:txBody>
          </p:sp>
        </mc:Choice>
        <mc:Fallback>
          <p:sp>
            <p:nvSpPr>
              <p:cNvPr id="18" name="TextBox 17">
                <a:extLst>
                  <a:ext uri="{FF2B5EF4-FFF2-40B4-BE49-F238E27FC236}">
                    <a16:creationId xmlns:a16="http://schemas.microsoft.com/office/drawing/2014/main" id="{E9238B2D-2B91-00E4-39A1-CE36E6223DE1}"/>
                  </a:ext>
                </a:extLst>
              </p:cNvPr>
              <p:cNvSpPr txBox="1">
                <a:spLocks noRot="1" noChangeAspect="1" noMove="1" noResize="1" noEditPoints="1" noAdjustHandles="1" noChangeArrowheads="1" noChangeShapeType="1" noTextEdit="1"/>
              </p:cNvSpPr>
              <p:nvPr/>
            </p:nvSpPr>
            <p:spPr>
              <a:xfrm>
                <a:off x="3770811" y="2215152"/>
                <a:ext cx="3204755" cy="583108"/>
              </a:xfrm>
              <a:prstGeom prst="rect">
                <a:avLst/>
              </a:prstGeom>
              <a:blipFill>
                <a:blip r:embed="rId5"/>
                <a:stretch>
                  <a:fillRect l="-237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22C50B-EB59-0015-2A73-E55BB31C52A0}"/>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backward</a:t>
            </a:r>
            <a:r>
              <a:rPr lang="en-US" sz="2400" b="0" dirty="0">
                <a:latin typeface="Corbel" panose="020B0503020204020204" pitchFamily="34" charset="0"/>
              </a:rPr>
              <a:t> step?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F230D71-46FA-35E1-0A75-2E021CEDED87}"/>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3" name="TextBox 2">
                <a:extLst>
                  <a:ext uri="{FF2B5EF4-FFF2-40B4-BE49-F238E27FC236}">
                    <a16:creationId xmlns:a16="http://schemas.microsoft.com/office/drawing/2014/main" id="{2F230D71-46FA-35E1-0A75-2E021CEDED87}"/>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6"/>
                <a:stretch>
                  <a:fillRect l="-1205" t="-6061" b="-24242"/>
                </a:stretch>
              </a:blipFill>
            </p:spPr>
            <p:txBody>
              <a:bodyPr/>
              <a:lstStyle/>
              <a:p>
                <a:r>
                  <a:rPr lang="en-US">
                    <a:noFill/>
                  </a:rPr>
                  <a:t> </a:t>
                </a:r>
              </a:p>
            </p:txBody>
          </p:sp>
        </mc:Fallback>
      </mc:AlternateContent>
      <p:pic>
        <p:nvPicPr>
          <p:cNvPr id="41" name="Picture 40" descr="A diagram of a flowchart&#10;&#10;Description automatically generated">
            <a:extLst>
              <a:ext uri="{FF2B5EF4-FFF2-40B4-BE49-F238E27FC236}">
                <a16:creationId xmlns:a16="http://schemas.microsoft.com/office/drawing/2014/main" id="{15C6465E-1959-CFA6-2447-13C3E7874997}"/>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CBBBE0B-F7A0-FBA4-DD19-6FEF23E939CB}"/>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42" name="TextBox 41">
                <a:extLst>
                  <a:ext uri="{FF2B5EF4-FFF2-40B4-BE49-F238E27FC236}">
                    <a16:creationId xmlns:a16="http://schemas.microsoft.com/office/drawing/2014/main" id="{ECBBBE0B-F7A0-FBA4-DD19-6FEF23E939CB}"/>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EACEEB8F-DA03-C8B3-58A2-0C850D5EF027}"/>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43" name="TextBox 42">
                <a:extLst>
                  <a:ext uri="{FF2B5EF4-FFF2-40B4-BE49-F238E27FC236}">
                    <a16:creationId xmlns:a16="http://schemas.microsoft.com/office/drawing/2014/main" id="{EACEEB8F-DA03-C8B3-58A2-0C850D5EF027}"/>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A148D7DF-D94B-610D-A2D4-6804F0E62AF6}"/>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p:sp>
            <p:nvSpPr>
              <p:cNvPr id="44" name="TextBox 43">
                <a:extLst>
                  <a:ext uri="{FF2B5EF4-FFF2-40B4-BE49-F238E27FC236}">
                    <a16:creationId xmlns:a16="http://schemas.microsoft.com/office/drawing/2014/main" id="{A148D7DF-D94B-610D-A2D4-6804F0E62AF6}"/>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79B9357E-19EC-691C-D628-7949B30FC37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45" name="TextBox 44">
                <a:extLst>
                  <a:ext uri="{FF2B5EF4-FFF2-40B4-BE49-F238E27FC236}">
                    <a16:creationId xmlns:a16="http://schemas.microsoft.com/office/drawing/2014/main" id="{79B9357E-19EC-691C-D628-7949B30FC37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06FD546-B055-AF39-A30A-CA48F7343468}"/>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p:sp>
            <p:nvSpPr>
              <p:cNvPr id="46" name="TextBox 45">
                <a:extLst>
                  <a:ext uri="{FF2B5EF4-FFF2-40B4-BE49-F238E27FC236}">
                    <a16:creationId xmlns:a16="http://schemas.microsoft.com/office/drawing/2014/main" id="{706FD546-B055-AF39-A30A-CA48F7343468}"/>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4F3DEE40-C440-1B41-8D7E-12FD22F6C70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7" name="TextBox 46">
                <a:extLst>
                  <a:ext uri="{FF2B5EF4-FFF2-40B4-BE49-F238E27FC236}">
                    <a16:creationId xmlns:a16="http://schemas.microsoft.com/office/drawing/2014/main" id="{4F3DEE40-C440-1B41-8D7E-12FD22F6C70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C6F33270-345F-C105-DCFA-B88C40C9CF92}"/>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8" name="TextBox 47">
                <a:extLst>
                  <a:ext uri="{FF2B5EF4-FFF2-40B4-BE49-F238E27FC236}">
                    <a16:creationId xmlns:a16="http://schemas.microsoft.com/office/drawing/2014/main" id="{C6F33270-345F-C105-DCFA-B88C40C9CF92}"/>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7225993"/>
      </p:ext>
    </p:extLst>
  </p:cSld>
  <p:clrMapOvr>
    <a:masterClrMapping/>
  </p:clrMapOvr>
  <p:extLst>
    <p:ext uri="{6950BFC3-D8DA-4A85-94F7-54DA5524770B}">
      <p188:commentRel xmlns:p188="http://schemas.microsoft.com/office/powerpoint/2018/8/main" r:id="rId3"/>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78EE-940B-6B00-EB0C-D339E612E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FF4E4-E362-9E55-6440-7E3C05FF150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D96A86A-4571-C99A-8795-D09D86B106B2}"/>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AD96A86A-4571-C99A-8795-D09D86B106B2}"/>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01FA06C-5F18-00B6-2EFD-C627B6B9D08A}"/>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backward</a:t>
            </a:r>
            <a:r>
              <a:rPr lang="en-US" sz="2400" b="0" dirty="0">
                <a:latin typeface="Corbel" panose="020B0503020204020204" pitchFamily="34" charset="0"/>
              </a:rPr>
              <a:t> step? </a:t>
            </a:r>
          </a:p>
        </p:txBody>
      </p:sp>
      <p:cxnSp>
        <p:nvCxnSpPr>
          <p:cNvPr id="4" name="Straight Arrow Connector 3">
            <a:extLst>
              <a:ext uri="{FF2B5EF4-FFF2-40B4-BE49-F238E27FC236}">
                <a16:creationId xmlns:a16="http://schemas.microsoft.com/office/drawing/2014/main" id="{2AD7E708-2354-2C94-E8CB-6E72346AEE23}"/>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D0A6CD1-0E98-3D77-31D1-25BE67DC03F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ED0A6CD1-0E98-3D77-31D1-25BE67DC03F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CED29D8F-B984-7287-0C1E-B97CF51A9479}"/>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404F9BE3-BBB8-49EE-1D02-448F19B11884}"/>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A34E52B-D244-E4C2-9872-2D78E892CDF9}"/>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5A34E52B-D244-E4C2-9872-2D78E892CDF9}"/>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6DC00E0-1203-287A-88AF-001B6B5E2463}"/>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96DC00E0-1203-287A-88AF-001B6B5E2463}"/>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5A9A822-E15B-7FDF-E71F-684609F4B659}"/>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35A9A822-E15B-7FDF-E71F-684609F4B659}"/>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30261AF-31F6-6206-B0A0-B74090F3B962}"/>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F30261AF-31F6-6206-B0A0-B74090F3B962}"/>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253D1E0-7099-8F40-5A4A-4C0EE847FB7B}"/>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4253D1E0-7099-8F40-5A4A-4C0EE847FB7B}"/>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CD8D0155-8E92-40FA-312A-EFAF33FA7C4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CD8D0155-8E92-40FA-312A-EFAF33FA7C4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9D9ADC2-66C3-3837-C716-B035AF58E2B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29D9ADC2-66C3-3837-C716-B035AF58E2B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9918810"/>
      </p:ext>
    </p:extLst>
  </p:cSld>
  <p:clrMapOvr>
    <a:masterClrMapping/>
  </p:clrMapOvr>
  <p:extLst>
    <p:ext uri="{6950BFC3-D8DA-4A85-94F7-54DA5524770B}">
      <p188:commentRel xmlns:p188="http://schemas.microsoft.com/office/powerpoint/2018/8/main" r:id="rId3"/>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BA636-53DE-21DC-BA20-0A0A44459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294EC-56FF-D8F4-C2A6-5B7118264843}"/>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A587CB8-09C8-BF7F-096A-EC948574882A}"/>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8A587CB8-09C8-BF7F-096A-EC948574882A}"/>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7C89743F-EC4A-B803-AFBF-2CCF89F792EF}"/>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2D0D4FD-B609-A77E-1A9D-CE84455DED47}"/>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C2D0D4FD-B609-A77E-1A9D-CE84455DED47}"/>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359D7387-E280-1AD6-851D-499BE54EADC1}"/>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09DF61D2-2301-9F97-62AC-1EEF3C6858F6}"/>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ED64AF3-641D-934B-2B25-35ED3F98AB7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DED64AF3-641D-934B-2B25-35ED3F98AB71}"/>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7873EBF-2409-E41C-3C58-AC347C219194}"/>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47873EBF-2409-E41C-3C58-AC347C219194}"/>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D298D64-3EFD-F10F-0195-89B2A794EE60}"/>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AD298D64-3EFD-F10F-0195-89B2A794EE60}"/>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492C4479-A79E-E4BA-AD4D-61FF2963402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492C4479-A79E-E4BA-AD4D-61FF2963402E}"/>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F60B8DA7-4EE8-1BAD-32B7-B26F6C4D727E}"/>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F60B8DA7-4EE8-1BAD-32B7-B26F6C4D727E}"/>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DACD1505-2268-5ADC-82A9-0A34DD74ABFD}"/>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DACD1505-2268-5ADC-82A9-0A34DD74ABFD}"/>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3B718427-A13B-096F-3E97-12F98D0686D4}"/>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3B718427-A13B-096F-3E97-12F98D0686D4}"/>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68279A7-6AED-05E9-66BA-A0A1B9C0D69C}"/>
              </a:ext>
            </a:extLst>
          </p:cNvPr>
          <p:cNvPicPr>
            <a:picLocks noChangeAspect="1"/>
          </p:cNvPicPr>
          <p:nvPr/>
        </p:nvPicPr>
        <p:blipFill>
          <a:blip r:embed="rId15"/>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3">
            <a:extLst>
              <a:ext uri="{FF2B5EF4-FFF2-40B4-BE49-F238E27FC236}">
                <a16:creationId xmlns:a16="http://schemas.microsoft.com/office/drawing/2014/main" id="{7BC41E97-3A5F-6E2C-6A44-1F81B5EE090E}"/>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2706874828"/>
      </p:ext>
    </p:extLst>
  </p:cSld>
  <p:clrMapOvr>
    <a:masterClrMapping/>
  </p:clrMapOvr>
  <p:extLst>
    <p:ext uri="{6950BFC3-D8DA-4A85-94F7-54DA5524770B}">
      <p188:commentRel xmlns:p188="http://schemas.microsoft.com/office/powerpoint/2018/8/main" r:id="rId3"/>
    </p:ext>
  </p:extLs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606B-3D8C-5CA1-C653-378551C05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F5003-F12C-5E11-BBD5-610EB2358C1F}"/>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17250AD-884F-EB39-196C-503749F515CB}"/>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C17250AD-884F-EB39-196C-503749F515CB}"/>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A5F78D0-1CF8-7888-0910-E75705F6398F}"/>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B92F724-2CF6-6F15-0DAF-7793BD3421D9}"/>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CB92F724-2CF6-6F15-0DAF-7793BD3421D9}"/>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C6ACDEE0-15D4-42E0-5C80-D9DC08477E40}"/>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7C8FC664-2368-56B7-409C-769CDDA95187}"/>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3AFC542-17DD-A171-A88B-FAA0D81D191D}"/>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73AFC542-17DD-A171-A88B-FAA0D81D191D}"/>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C7C8D0E-ADAC-2033-7682-75AC5640A3FF}"/>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7C7C8D0E-ADAC-2033-7682-75AC5640A3FF}"/>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F28D931-0609-E8D5-932D-5E040170DF77}"/>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7F28D931-0609-E8D5-932D-5E040170DF77}"/>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81C655D-1216-BA31-AD5F-0ADAD26B3903}"/>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E81C655D-1216-BA31-AD5F-0ADAD26B3903}"/>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0D1838CC-8FC9-FE42-0190-68CBDB72C338}"/>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0D1838CC-8FC9-FE42-0190-68CBDB72C338}"/>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CA503722-562C-C33F-76E0-9DD0A3379B97}"/>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CA503722-562C-C33F-76E0-9DD0A3379B97}"/>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F43064AB-B505-71A1-0BFE-1B245ABAA72C}"/>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F43064AB-B505-71A1-0BFE-1B245ABAA72C}"/>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500EF7F-B433-0874-58B8-617EF939C3FC}"/>
              </a:ext>
            </a:extLst>
          </p:cNvPr>
          <p:cNvSpPr txBox="1"/>
          <p:nvPr/>
        </p:nvSpPr>
        <p:spPr>
          <a:xfrm>
            <a:off x="5122806" y="3638156"/>
            <a:ext cx="2671362" cy="681038"/>
          </a:xfrm>
          <a:prstGeom prst="wedgeRoundRectCallout">
            <a:avLst>
              <a:gd name="adj1" fmla="val -60828"/>
              <a:gd name="adj2" fmla="val 24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000" b="0" dirty="0">
                <a:latin typeface="Corbel" panose="020B0503020204020204" pitchFamily="34" charset="0"/>
              </a:rPr>
              <a:t>Introduce intermediate variable names </a:t>
            </a:r>
          </a:p>
        </p:txBody>
      </p:sp>
      <p:pic>
        <p:nvPicPr>
          <p:cNvPr id="9" name="Picture 8">
            <a:extLst>
              <a:ext uri="{FF2B5EF4-FFF2-40B4-BE49-F238E27FC236}">
                <a16:creationId xmlns:a16="http://schemas.microsoft.com/office/drawing/2014/main" id="{767332DD-CDB0-1F79-84E0-A5CA6218E528}"/>
              </a:ext>
            </a:extLst>
          </p:cNvPr>
          <p:cNvPicPr>
            <a:picLocks noChangeAspect="1"/>
          </p:cNvPicPr>
          <p:nvPr/>
        </p:nvPicPr>
        <p:blipFill>
          <a:blip r:embed="rId15"/>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6047E5B2-DADD-D250-C099-E5B798164AC7}"/>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1987076872"/>
      </p:ext>
    </p:extLst>
  </p:cSld>
  <p:clrMapOvr>
    <a:masterClrMapping/>
  </p:clrMapOvr>
  <p:extLst>
    <p:ext uri="{6950BFC3-D8DA-4A85-94F7-54DA5524770B}">
      <p188:commentRel xmlns:p188="http://schemas.microsoft.com/office/powerpoint/2018/8/main" r:id="rId3"/>
    </p:ext>
  </p:extLs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EFDFE-F24B-9CCA-27E5-E98EB25BF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69EBB-1783-4E89-6FE4-11494B1B23C8}"/>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7DD9125-EC60-0677-EEDA-82048447924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67DD9125-EC60-0677-EEDA-82048447924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D761181-777B-9FBB-4B33-FBC0B2CD81D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CD761181-777B-9FBB-4B33-FBC0B2CD81D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62A841B1-9B8D-BF34-24F0-10AFA8AC9043}"/>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B933E21-4933-3DF5-0BC2-8CD045552DE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5B933E21-4933-3DF5-0BC2-8CD045552DE1}"/>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B1DA505-8348-7623-0675-00370E1CCAE5}"/>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AB1DA505-8348-7623-0675-00370E1CCAE5}"/>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90B35A6-BE35-020B-17E4-36C7F5529063}"/>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290B35A6-BE35-020B-17E4-36C7F5529063}"/>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C84406B-4525-DFBA-6B50-F6201746289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BC84406B-4525-DFBA-6B50-F6201746289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ABC9C90B-B97B-9ADE-A26D-F491379001D8}"/>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ABC9C90B-B97B-9ADE-A26D-F491379001D8}"/>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E4E4564A-9AB2-886F-A0F4-1B4763B4B764}"/>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E4E4564A-9AB2-886F-A0F4-1B4763B4B764}"/>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058A13DD-DB3E-6CF8-7B13-18B8030E874E}"/>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058A13DD-DB3E-6CF8-7B13-18B8030E874E}"/>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49DA78C-8FA0-22E1-F657-FD2E786BE966}"/>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349DA78C-8FA0-22E1-F657-FD2E786BE966}"/>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848E649-4005-83B6-1DE2-719E2708801F}"/>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CE2994A-B56A-0477-2AC4-4F7AD4AF2A49}"/>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2CE2994A-B56A-0477-2AC4-4F7AD4AF2A49}"/>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EE5C430-69E7-EAAF-9A12-03BBF6134051}"/>
                  </a:ext>
                </a:extLst>
              </p:cNvPr>
              <p:cNvSpPr txBox="1"/>
              <p:nvPr/>
            </p:nvSpPr>
            <p:spPr>
              <a:xfrm>
                <a:off x="4362983" y="2961525"/>
                <a:ext cx="4310751" cy="679160"/>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7EE5C430-69E7-EAAF-9A12-03BBF6134051}"/>
                  </a:ext>
                </a:extLst>
              </p:cNvPr>
              <p:cNvSpPr txBox="1">
                <a:spLocks noRot="1" noChangeAspect="1" noMove="1" noResize="1" noEditPoints="1" noAdjustHandles="1" noChangeArrowheads="1" noChangeShapeType="1" noTextEdit="1"/>
              </p:cNvSpPr>
              <p:nvPr/>
            </p:nvSpPr>
            <p:spPr>
              <a:xfrm>
                <a:off x="4362983" y="2961525"/>
                <a:ext cx="4310751" cy="679160"/>
              </a:xfrm>
              <a:prstGeom prst="rect">
                <a:avLst/>
              </a:prstGeom>
              <a:blipFill>
                <a:blip r:embed="rId16"/>
                <a:stretch>
                  <a:fillRect b="-5556"/>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7834AC4C-6E15-BACB-C584-BD206368F9EB}"/>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8B4F30E-6534-6857-178E-A7D25ABFDA7A}"/>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AA7DFC1-6A4C-3380-D3CB-38D91D8AFE86}"/>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A3A9600-2125-58B1-53F1-458AB0D11693}"/>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932CB4F3-046D-CC9D-375D-F64A1FCF964D}"/>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ACF8338-E592-28D3-A3A7-62B76C88EC42}"/>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oMath>
                  </m:oMathPara>
                </a14:m>
                <a:endParaRPr lang="en-US" sz="2400" dirty="0"/>
              </a:p>
            </p:txBody>
          </p:sp>
        </mc:Choice>
        <mc:Fallback>
          <p:sp>
            <p:nvSpPr>
              <p:cNvPr id="24" name="TextBox 23">
                <a:extLst>
                  <a:ext uri="{FF2B5EF4-FFF2-40B4-BE49-F238E27FC236}">
                    <a16:creationId xmlns:a16="http://schemas.microsoft.com/office/drawing/2014/main" id="{5ACF8338-E592-28D3-A3A7-62B76C88EC42}"/>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7"/>
                <a:stretch>
                  <a:fillRect b="-18919"/>
                </a:stretch>
              </a:blipFill>
            </p:spPr>
            <p:txBody>
              <a:bodyPr/>
              <a:lstStyle/>
              <a:p>
                <a:r>
                  <a:rPr lang="en-US">
                    <a:noFill/>
                  </a:rPr>
                  <a:t> </a:t>
                </a:r>
              </a:p>
            </p:txBody>
          </p:sp>
        </mc:Fallback>
      </mc:AlternateContent>
      <p:sp>
        <p:nvSpPr>
          <p:cNvPr id="27" name="Freeform 26">
            <a:extLst>
              <a:ext uri="{FF2B5EF4-FFF2-40B4-BE49-F238E27FC236}">
                <a16:creationId xmlns:a16="http://schemas.microsoft.com/office/drawing/2014/main" id="{D48FDA61-F190-7914-313E-29BF6A4E0B4A}"/>
              </a:ext>
            </a:extLst>
          </p:cNvPr>
          <p:cNvSpPr/>
          <p:nvPr/>
        </p:nvSpPr>
        <p:spPr>
          <a:xfrm>
            <a:off x="1262743" y="3344091"/>
            <a:ext cx="2987040" cy="1628513"/>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94A5868-751E-E5D7-9259-45965249C789}"/>
                  </a:ext>
                </a:extLst>
              </p:cNvPr>
              <p:cNvSpPr txBox="1"/>
              <p:nvPr/>
            </p:nvSpPr>
            <p:spPr>
              <a:xfrm>
                <a:off x="6324755" y="3050772"/>
                <a:ext cx="23937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e>
                      </m:d>
                      <m:r>
                        <a:rPr lang="en-US" sz="2400" b="0" i="1" smtClean="0">
                          <a:solidFill>
                            <a:srgbClr val="C00000"/>
                          </a:solidFill>
                          <a:latin typeface="Cambria Math" panose="02040503050406030204" pitchFamily="18" charset="0"/>
                        </a:rPr>
                        <m:t>×1=−1</m:t>
                      </m:r>
                    </m:oMath>
                  </m:oMathPara>
                </a14:m>
                <a:endParaRPr lang="en-US" sz="2400" dirty="0"/>
              </a:p>
            </p:txBody>
          </p:sp>
        </mc:Choice>
        <mc:Fallback>
          <p:sp>
            <p:nvSpPr>
              <p:cNvPr id="29" name="TextBox 28">
                <a:extLst>
                  <a:ext uri="{FF2B5EF4-FFF2-40B4-BE49-F238E27FC236}">
                    <a16:creationId xmlns:a16="http://schemas.microsoft.com/office/drawing/2014/main" id="{B94A5868-751E-E5D7-9259-45965249C789}"/>
                  </a:ext>
                </a:extLst>
              </p:cNvPr>
              <p:cNvSpPr txBox="1">
                <a:spLocks noRot="1" noChangeAspect="1" noMove="1" noResize="1" noEditPoints="1" noAdjustHandles="1" noChangeArrowheads="1" noChangeShapeType="1" noTextEdit="1"/>
              </p:cNvSpPr>
              <p:nvPr/>
            </p:nvSpPr>
            <p:spPr>
              <a:xfrm>
                <a:off x="6324755" y="3050772"/>
                <a:ext cx="2393706" cy="461665"/>
              </a:xfrm>
              <a:prstGeom prst="rect">
                <a:avLst/>
              </a:prstGeom>
              <a:blipFill>
                <a:blip r:embed="rId18"/>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57AB31F0-AC45-C1F6-1E48-2328E18DE919}"/>
              </a:ext>
            </a:extLst>
          </p:cNvPr>
          <p:cNvPicPr>
            <a:picLocks noChangeAspect="1"/>
          </p:cNvPicPr>
          <p:nvPr/>
        </p:nvPicPr>
        <p:blipFill>
          <a:blip r:embed="rId19"/>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a:extLst>
              <a:ext uri="{FF2B5EF4-FFF2-40B4-BE49-F238E27FC236}">
                <a16:creationId xmlns:a16="http://schemas.microsoft.com/office/drawing/2014/main" id="{4CE9E5BC-72C9-F985-EC5E-14C5DF9C01B6}"/>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65184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animBg="1"/>
      <p:bldP spid="13" grpId="0" animBg="1"/>
      <p:bldP spid="14" grpId="0"/>
      <p:bldP spid="15" grpId="0"/>
      <p:bldP spid="27" grpId="0" animBg="1"/>
      <p:bldP spid="29" grpId="0"/>
    </p:bldLst>
  </p:timing>
  <p:extLst>
    <p:ext uri="{6950BFC3-D8DA-4A85-94F7-54DA5524770B}">
      <p188:commentRel xmlns:p188="http://schemas.microsoft.com/office/powerpoint/2018/8/main" r:id="rId3"/>
    </p:ext>
  </p:extLs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3AF6-56F4-E4E2-F303-A259180AF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2B7CB-76C1-CF48-0019-85EF24216EF0}"/>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C716941-1D7C-119D-3176-974090DE3EEA}"/>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EC716941-1D7C-119D-3176-974090DE3EEA}"/>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6AC594D-9B98-C9B9-6855-82D3FCF1F85B}"/>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76AC594D-9B98-C9B9-6855-82D3FCF1F85B}"/>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5EED5513-435C-C7C8-C140-DEC1822774CD}"/>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97FEBC0-CCD2-895D-98F7-BA11BDC02CB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297FEBC0-CCD2-895D-98F7-BA11BDC02CB1}"/>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DEB1A5B-C85E-BE94-027A-9909486FE49F}"/>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EDEB1A5B-C85E-BE94-027A-9909486FE49F}"/>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0F8AFB8-171E-7595-D962-887E793F8C2A}"/>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50F8AFB8-171E-7595-D962-887E793F8C2A}"/>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367EDB6-8A1B-8A58-1F3E-192F8C17CCF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9367EDB6-8A1B-8A58-1F3E-192F8C17CCFE}"/>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E6CF92DA-7205-D912-989B-BA1E6DD76B3B}"/>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E6CF92DA-7205-D912-989B-BA1E6DD76B3B}"/>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7396635-C5B2-353C-DE47-1F0166370A67}"/>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67396635-C5B2-353C-DE47-1F0166370A67}"/>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084F86E-5544-8E82-6785-524881C7297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2084F86E-5544-8E82-6785-524881C7297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36213BB-4C1C-D38D-B149-86EDC2813288}"/>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F36213BB-4C1C-D38D-B149-86EDC2813288}"/>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7E241FE-29F9-241A-2DCD-87D920547F33}"/>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96E2A7A-EA14-27A1-0B6A-595797623785}"/>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B96E2A7A-EA14-27A1-0B6A-595797623785}"/>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3E144D6-BBAE-CD68-8612-7FB8045E5F33}"/>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AB92EF4-8643-D256-4C8C-D91C79C3C836}"/>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CAB92EF4-8643-D256-4C8C-D91C79C3C836}"/>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B906702-0BFF-255A-D724-DC6D7F84AF20}"/>
                  </a:ext>
                </a:extLst>
              </p:cNvPr>
              <p:cNvSpPr txBox="1"/>
              <p:nvPr/>
            </p:nvSpPr>
            <p:spPr>
              <a:xfrm>
                <a:off x="4362983" y="2961525"/>
                <a:ext cx="4310751" cy="679160"/>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e>
                    </m:d>
                    <m:r>
                      <a:rPr lang="en-US" sz="2400" b="0" i="1" smtClean="0">
                        <a:solidFill>
                          <a:srgbClr val="C00000"/>
                        </a:solidFill>
                        <a:latin typeface="Cambria Math" panose="02040503050406030204" pitchFamily="18" charset="0"/>
                      </a:rPr>
                      <m:t>×1=−1</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2B906702-0BFF-255A-D724-DC6D7F84AF20}"/>
                  </a:ext>
                </a:extLst>
              </p:cNvPr>
              <p:cNvSpPr txBox="1">
                <a:spLocks noRot="1" noChangeAspect="1" noMove="1" noResize="1" noEditPoints="1" noAdjustHandles="1" noChangeArrowheads="1" noChangeShapeType="1" noTextEdit="1"/>
              </p:cNvSpPr>
              <p:nvPr/>
            </p:nvSpPr>
            <p:spPr>
              <a:xfrm>
                <a:off x="4362983" y="2961525"/>
                <a:ext cx="4310751" cy="679160"/>
              </a:xfrm>
              <a:prstGeom prst="rect">
                <a:avLst/>
              </a:prstGeom>
              <a:blipFill>
                <a:blip r:embed="rId17"/>
                <a:stretch>
                  <a:fillRect b="-5556"/>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D4A2FDD0-B3E0-EED4-1A6F-29F8E2681EB6}"/>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C07CC8A3-C06E-097F-31DD-D77D1CDA6CB7}"/>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EEBEA8C-2538-2894-606D-E698014E0487}"/>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0041846-1A9E-4FC8-9B04-C961A1739A93}"/>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45D684B-446A-9EF6-EC48-8169F138F4FE}"/>
                  </a:ext>
                </a:extLst>
              </p:cNvPr>
              <p:cNvSpPr txBox="1"/>
              <p:nvPr/>
            </p:nvSpPr>
            <p:spPr>
              <a:xfrm>
                <a:off x="4380530" y="3971303"/>
                <a:ext cx="3936282" cy="681277"/>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oMath>
                </a14:m>
                <a:endParaRPr lang="en-US" sz="2400" dirty="0">
                  <a:solidFill>
                    <a:srgbClr val="C00000"/>
                  </a:solidFill>
                </a:endParaRPr>
              </a:p>
            </p:txBody>
          </p:sp>
        </mc:Choice>
        <mc:Fallback>
          <p:sp>
            <p:nvSpPr>
              <p:cNvPr id="16" name="TextBox 15">
                <a:extLst>
                  <a:ext uri="{FF2B5EF4-FFF2-40B4-BE49-F238E27FC236}">
                    <a16:creationId xmlns:a16="http://schemas.microsoft.com/office/drawing/2014/main" id="{545D684B-446A-9EF6-EC48-8169F138F4FE}"/>
                  </a:ext>
                </a:extLst>
              </p:cNvPr>
              <p:cNvSpPr txBox="1">
                <a:spLocks noRot="1" noChangeAspect="1" noMove="1" noResize="1" noEditPoints="1" noAdjustHandles="1" noChangeArrowheads="1" noChangeShapeType="1" noTextEdit="1"/>
              </p:cNvSpPr>
              <p:nvPr/>
            </p:nvSpPr>
            <p:spPr>
              <a:xfrm>
                <a:off x="4380530" y="3971303"/>
                <a:ext cx="3936282" cy="681277"/>
              </a:xfrm>
              <a:prstGeom prst="rect">
                <a:avLst/>
              </a:prstGeom>
              <a:blipFill>
                <a:blip r:embed="rId18"/>
                <a:stretch>
                  <a:fillRect l="-323" b="-5455"/>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D4BE160F-B6B5-2743-F1A7-4AD5120868A0}"/>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F18C0EC1-D0E2-EA75-C85E-CD74BFA5D535}"/>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9FCC001-E430-A1CD-9AAE-66129010C71E}"/>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D78C612B-46E4-7653-EF79-0F69D2CA6A69}"/>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C74FDEA3-6468-DE78-7042-E5C83BC53DD7}"/>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CB4E132-8E37-7F79-3779-5C0B9FD7CB34}"/>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oMath>
                  </m:oMathPara>
                </a14:m>
                <a:endParaRPr lang="en-US" sz="2400" dirty="0"/>
              </a:p>
            </p:txBody>
          </p:sp>
        </mc:Choice>
        <mc:Fallback>
          <p:sp>
            <p:nvSpPr>
              <p:cNvPr id="24" name="TextBox 23">
                <a:extLst>
                  <a:ext uri="{FF2B5EF4-FFF2-40B4-BE49-F238E27FC236}">
                    <a16:creationId xmlns:a16="http://schemas.microsoft.com/office/drawing/2014/main" id="{2CB4E132-8E37-7F79-3779-5C0B9FD7CB34}"/>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18919"/>
                </a:stretch>
              </a:blipFill>
            </p:spPr>
            <p:txBody>
              <a:bodyPr/>
              <a:lstStyle/>
              <a:p>
                <a:r>
                  <a:rPr lang="en-US">
                    <a:noFill/>
                  </a:rPr>
                  <a:t> </a:t>
                </a:r>
              </a:p>
            </p:txBody>
          </p:sp>
        </mc:Fallback>
      </mc:AlternateContent>
      <p:sp>
        <p:nvSpPr>
          <p:cNvPr id="27" name="Freeform 26">
            <a:extLst>
              <a:ext uri="{FF2B5EF4-FFF2-40B4-BE49-F238E27FC236}">
                <a16:creationId xmlns:a16="http://schemas.microsoft.com/office/drawing/2014/main" id="{58F783F1-A6B0-F69E-0E7A-4C1E7171E92C}"/>
              </a:ext>
            </a:extLst>
          </p:cNvPr>
          <p:cNvSpPr/>
          <p:nvPr/>
        </p:nvSpPr>
        <p:spPr>
          <a:xfrm flipV="1">
            <a:off x="3021119" y="3608171"/>
            <a:ext cx="1377273" cy="586215"/>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C723786-A472-2B09-9100-7B3731AC3F30}"/>
                  </a:ext>
                </a:extLst>
              </p:cNvPr>
              <p:cNvSpPr txBox="1"/>
              <p:nvPr/>
            </p:nvSpPr>
            <p:spPr>
              <a:xfrm>
                <a:off x="6121475" y="4053183"/>
                <a:ext cx="162217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=1×1=1</m:t>
                      </m:r>
                    </m:oMath>
                  </m:oMathPara>
                </a14:m>
                <a:endParaRPr lang="en-US" sz="2400" dirty="0"/>
              </a:p>
            </p:txBody>
          </p:sp>
        </mc:Choice>
        <mc:Fallback>
          <p:sp>
            <p:nvSpPr>
              <p:cNvPr id="4" name="TextBox 3">
                <a:extLst>
                  <a:ext uri="{FF2B5EF4-FFF2-40B4-BE49-F238E27FC236}">
                    <a16:creationId xmlns:a16="http://schemas.microsoft.com/office/drawing/2014/main" id="{BC723786-A472-2B09-9100-7B3731AC3F30}"/>
                  </a:ext>
                </a:extLst>
              </p:cNvPr>
              <p:cNvSpPr txBox="1">
                <a:spLocks noRot="1" noChangeAspect="1" noMove="1" noResize="1" noEditPoints="1" noAdjustHandles="1" noChangeArrowheads="1" noChangeShapeType="1" noTextEdit="1"/>
              </p:cNvSpPr>
              <p:nvPr/>
            </p:nvSpPr>
            <p:spPr>
              <a:xfrm>
                <a:off x="6121475" y="4053183"/>
                <a:ext cx="1622177" cy="461665"/>
              </a:xfrm>
              <a:prstGeom prst="rect">
                <a:avLst/>
              </a:prstGeom>
              <a:blipFill>
                <a:blip r:embed="rId20"/>
                <a:stretch>
                  <a:fillRect r="-775"/>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83B09253-AB7F-831C-7B45-476B42C699B6}"/>
              </a:ext>
            </a:extLst>
          </p:cNvPr>
          <p:cNvPicPr>
            <a:picLocks noChangeAspect="1"/>
          </p:cNvPicPr>
          <p:nvPr/>
        </p:nvPicPr>
        <p:blipFill>
          <a:blip r:embed="rId21"/>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TextBox 27">
            <a:extLst>
              <a:ext uri="{FF2B5EF4-FFF2-40B4-BE49-F238E27FC236}">
                <a16:creationId xmlns:a16="http://schemas.microsoft.com/office/drawing/2014/main" id="{537D6297-B4CA-966F-B1AF-2E6570EFB154}"/>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16633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extLst>
    <p:ext uri="{6950BFC3-D8DA-4A85-94F7-54DA5524770B}">
      <p188:commentRel xmlns:p188="http://schemas.microsoft.com/office/powerpoint/2018/8/main" r:id="rId3"/>
    </p:ext>
  </p:extLs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62E5-9F01-5DA1-700C-1F56933BF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B2663-A344-56AD-E095-67B6FFC58FC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D22A2B6-9DF7-5A79-90D9-25BC11A84969}"/>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5D22A2B6-9DF7-5A79-90D9-25BC11A84969}"/>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9D883DD-F693-56B0-233E-C472C9077E0D}"/>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B9D883DD-F693-56B0-233E-C472C9077E0D}"/>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F0436090-338E-A851-A5C9-A0D64F6724A9}"/>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BE3DBB8-B9B6-44C3-05D3-2991A9C6B0B6}"/>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BBE3DBB8-B9B6-44C3-05D3-2991A9C6B0B6}"/>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1CB0B43-F9B6-980C-DBBE-168BFEC5F20B}"/>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C1CB0B43-F9B6-980C-DBBE-168BFEC5F20B}"/>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2E75632-C75D-94EF-8DE1-8DE7BC23B679}"/>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A2E75632-C75D-94EF-8DE1-8DE7BC23B679}"/>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A1640D2-4B68-84AC-D6EA-32FAB6681760}"/>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9A1640D2-4B68-84AC-D6EA-32FAB6681760}"/>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C41B2A8F-4D33-5B89-59DB-460E42B64160}"/>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C41B2A8F-4D33-5B89-59DB-460E42B64160}"/>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ABDEE10C-9E46-619F-6D84-17C6084E794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ABDEE10C-9E46-619F-6D84-17C6084E794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21D4384-43DB-63F7-781F-E8CC84530A85}"/>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621D4384-43DB-63F7-781F-E8CC84530A85}"/>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2C92AE3-9250-45D7-2347-0B7B09DAE13E}"/>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52C92AE3-9250-45D7-2347-0B7B09DAE13E}"/>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52E9E33-BCDD-1A5D-245D-82A5DF439E40}"/>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21A9BD3-486E-8470-3C62-E0540C7CFAAF}"/>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921A9BD3-486E-8470-3C62-E0540C7CFAAF}"/>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3D04C7F3-BAEE-F8EE-652B-FBF6CBA98D6F}"/>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D4C2F9A-F360-4CDB-7387-80B2DB64D070}"/>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4D4C2F9A-F360-4CDB-7387-80B2DB64D070}"/>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968F6F8-7C3D-2152-034A-D29B86FE1954}"/>
                  </a:ext>
                </a:extLst>
              </p:cNvPr>
              <p:cNvSpPr txBox="1"/>
              <p:nvPr/>
            </p:nvSpPr>
            <p:spPr>
              <a:xfrm>
                <a:off x="4362984" y="2961525"/>
                <a:ext cx="2412286" cy="680892"/>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8968F6F8-7C3D-2152-034A-D29B86FE1954}"/>
                  </a:ext>
                </a:extLst>
              </p:cNvPr>
              <p:cNvSpPr txBox="1">
                <a:spLocks noRot="1" noChangeAspect="1" noMove="1" noResize="1" noEditPoints="1" noAdjustHandles="1" noChangeArrowheads="1" noChangeShapeType="1" noTextEdit="1"/>
              </p:cNvSpPr>
              <p:nvPr/>
            </p:nvSpPr>
            <p:spPr>
              <a:xfrm>
                <a:off x="4362984" y="2961525"/>
                <a:ext cx="2412286" cy="680892"/>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F2D59098-06EA-7AC7-2A67-36372201C9DD}"/>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8FA4135-8FD5-5D2E-8D12-DC3E9CE370CB}"/>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D184E50-0EE6-CC0F-A938-5F277AA2EEB0}"/>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3393F89B-22E3-C107-E0FF-F5EDC8AEE009}"/>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3FCD6A63-F68D-89EF-673A-106E19889ECC}"/>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756DEF2-4B6D-6E2E-C7C1-13561F268C8F}"/>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oMath>
                  </m:oMathPara>
                </a14:m>
                <a:endParaRPr lang="en-US" sz="2400" dirty="0"/>
              </a:p>
            </p:txBody>
          </p:sp>
        </mc:Choice>
        <mc:Fallback>
          <p:sp>
            <p:nvSpPr>
              <p:cNvPr id="24" name="TextBox 23">
                <a:extLst>
                  <a:ext uri="{FF2B5EF4-FFF2-40B4-BE49-F238E27FC236}">
                    <a16:creationId xmlns:a16="http://schemas.microsoft.com/office/drawing/2014/main" id="{9756DEF2-4B6D-6E2E-C7C1-13561F268C8F}"/>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8"/>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5566D2C-F507-AC65-5ECD-B231818D2E71}"/>
                  </a:ext>
                </a:extLst>
              </p:cNvPr>
              <p:cNvSpPr txBox="1"/>
              <p:nvPr/>
            </p:nvSpPr>
            <p:spPr>
              <a:xfrm>
                <a:off x="6126266" y="3013527"/>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×1=9</m:t>
                      </m:r>
                    </m:oMath>
                  </m:oMathPara>
                </a14:m>
                <a:endParaRPr lang="en-US" sz="2400" dirty="0"/>
              </a:p>
            </p:txBody>
          </p:sp>
        </mc:Choice>
        <mc:Fallback>
          <p:sp>
            <p:nvSpPr>
              <p:cNvPr id="23" name="TextBox 22">
                <a:extLst>
                  <a:ext uri="{FF2B5EF4-FFF2-40B4-BE49-F238E27FC236}">
                    <a16:creationId xmlns:a16="http://schemas.microsoft.com/office/drawing/2014/main" id="{A5566D2C-F507-AC65-5ECD-B231818D2E71}"/>
                  </a:ext>
                </a:extLst>
              </p:cNvPr>
              <p:cNvSpPr txBox="1">
                <a:spLocks noRot="1" noChangeAspect="1" noMove="1" noResize="1" noEditPoints="1" noAdjustHandles="1" noChangeArrowheads="1" noChangeShapeType="1" noTextEdit="1"/>
              </p:cNvSpPr>
              <p:nvPr/>
            </p:nvSpPr>
            <p:spPr>
              <a:xfrm>
                <a:off x="6126266" y="3013527"/>
                <a:ext cx="2412286" cy="461665"/>
              </a:xfrm>
              <a:prstGeom prst="rect">
                <a:avLst/>
              </a:prstGeom>
              <a:blipFill>
                <a:blip r:embed="rId19"/>
                <a:stretch>
                  <a:fillRect/>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CDF914B3-77A3-01DF-829F-16BDBC00646C}"/>
              </a:ext>
            </a:extLst>
          </p:cNvPr>
          <p:cNvSpPr/>
          <p:nvPr/>
        </p:nvSpPr>
        <p:spPr>
          <a:xfrm>
            <a:off x="1132315" y="3557333"/>
            <a:ext cx="3230668" cy="785660"/>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AA81183-ADCC-C429-E17A-919F809B63E3}"/>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p:sp>
            <p:nvSpPr>
              <p:cNvPr id="28" name="TextBox 27">
                <a:extLst>
                  <a:ext uri="{FF2B5EF4-FFF2-40B4-BE49-F238E27FC236}">
                    <a16:creationId xmlns:a16="http://schemas.microsoft.com/office/drawing/2014/main" id="{2AA81183-ADCC-C429-E17A-919F809B63E3}"/>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0"/>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8EEE5CF-EB0A-F4D7-B718-CE8C069284BF}"/>
              </a:ext>
            </a:extLst>
          </p:cNvPr>
          <p:cNvPicPr>
            <a:picLocks noChangeAspect="1"/>
          </p:cNvPicPr>
          <p:nvPr/>
        </p:nvPicPr>
        <p:blipFill>
          <a:blip r:embed="rId21"/>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849E4812-B3C1-48EE-BD8E-B5A446DC75F7}"/>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247579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Lst>
  </p:timing>
  <p:extLst>
    <p:ext uri="{6950BFC3-D8DA-4A85-94F7-54DA5524770B}">
      <p188:commentRel xmlns:p188="http://schemas.microsoft.com/office/powerpoint/2018/8/main" r:id="rId3"/>
    </p:ext>
  </p:extLs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47328-AC87-D4CB-DBAD-B492F36FF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B0367-4ECC-5F7C-48BE-6C056DF61C3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D33BBAD-ECB7-4F6D-98F3-D919465C4CC5}"/>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4D33BBAD-ECB7-4F6D-98F3-D919465C4CC5}"/>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5FA1252-050C-51D8-E3DB-F042C308A8D9}"/>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65FA1252-050C-51D8-E3DB-F042C308A8D9}"/>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46CB6A29-03C6-E974-3CB1-4D087215515C}"/>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A4FE324-F86E-CB2E-90E2-1413420D881F}"/>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AA4FE324-F86E-CB2E-90E2-1413420D881F}"/>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87263CD-23D8-556A-34AC-02015EDB999E}"/>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187263CD-23D8-556A-34AC-02015EDB999E}"/>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8F7B31E-2D98-0149-1359-A01DD2B25D1E}"/>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38F7B31E-2D98-0149-1359-A01DD2B25D1E}"/>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656C5ED-A8D9-EA1E-7712-8B68BFB263B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7656C5ED-A8D9-EA1E-7712-8B68BFB263B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95984D6-34F1-D440-1B49-A2AF38779FF4}"/>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B95984D6-34F1-D440-1B49-A2AF38779FF4}"/>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F9522560-BE45-651A-B7D1-50A1251A2F69}"/>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F9522560-BE45-651A-B7D1-50A1251A2F69}"/>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849EF683-C06E-3A60-F9C4-FE1DF6411AE8}"/>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849EF683-C06E-3A60-F9C4-FE1DF6411AE8}"/>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0D287A3-5B61-1558-5F36-B9AE4B00E0BB}"/>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00D287A3-5B61-1558-5F36-B9AE4B00E0BB}"/>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0404F65-A122-4B76-27E7-A534328B7F5F}"/>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4BDA49F-7995-ED23-AA50-757A8B544192}"/>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A4BDA49F-7995-ED23-AA50-757A8B544192}"/>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92FAB2D-EE17-D180-1E8F-9E05EAB09A04}"/>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F1FB549-E31C-5D20-C8EC-5709E50A41F9}"/>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5F1FB549-E31C-5D20-C8EC-5709E50A41F9}"/>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39236C7-88BE-0D66-54E1-9C1CED804A1D}"/>
                  </a:ext>
                </a:extLst>
              </p:cNvPr>
              <p:cNvSpPr txBox="1"/>
              <p:nvPr/>
            </p:nvSpPr>
            <p:spPr>
              <a:xfrm>
                <a:off x="4362984" y="2961525"/>
                <a:ext cx="2412286" cy="680892"/>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A39236C7-88BE-0D66-54E1-9C1CED804A1D}"/>
                  </a:ext>
                </a:extLst>
              </p:cNvPr>
              <p:cNvSpPr txBox="1">
                <a:spLocks noRot="1" noChangeAspect="1" noMove="1" noResize="1" noEditPoints="1" noAdjustHandles="1" noChangeArrowheads="1" noChangeShapeType="1" noTextEdit="1"/>
              </p:cNvSpPr>
              <p:nvPr/>
            </p:nvSpPr>
            <p:spPr>
              <a:xfrm>
                <a:off x="4362984" y="2961525"/>
                <a:ext cx="2412286" cy="680892"/>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11EFEE4F-FA09-13A7-03F7-1D55014D75DE}"/>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8C6E20C2-3E91-7925-435A-77EBD6ACE4BD}"/>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BA25175-A7E6-7027-27D3-B3F9042770DB}"/>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E02E4443-C237-97A4-00CB-808C11475938}"/>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73D76BA-A49B-3B07-271C-A3D955E51295}"/>
                  </a:ext>
                </a:extLst>
              </p:cNvPr>
              <p:cNvSpPr txBox="1"/>
              <p:nvPr/>
            </p:nvSpPr>
            <p:spPr>
              <a:xfrm>
                <a:off x="4380530" y="3971303"/>
                <a:ext cx="3936282" cy="635367"/>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oMath>
                </a14:m>
                <a:endParaRPr lang="en-US" sz="2400" dirty="0">
                  <a:solidFill>
                    <a:srgbClr val="C00000"/>
                  </a:solidFill>
                </a:endParaRPr>
              </a:p>
            </p:txBody>
          </p:sp>
        </mc:Choice>
        <mc:Fallback>
          <p:sp>
            <p:nvSpPr>
              <p:cNvPr id="16" name="TextBox 15">
                <a:extLst>
                  <a:ext uri="{FF2B5EF4-FFF2-40B4-BE49-F238E27FC236}">
                    <a16:creationId xmlns:a16="http://schemas.microsoft.com/office/drawing/2014/main" id="{A73D76BA-A49B-3B07-271C-A3D955E51295}"/>
                  </a:ext>
                </a:extLst>
              </p:cNvPr>
              <p:cNvSpPr txBox="1">
                <a:spLocks noRot="1" noChangeAspect="1" noMove="1" noResize="1" noEditPoints="1" noAdjustHandles="1" noChangeArrowheads="1" noChangeShapeType="1" noTextEdit="1"/>
              </p:cNvSpPr>
              <p:nvPr/>
            </p:nvSpPr>
            <p:spPr>
              <a:xfrm>
                <a:off x="4380530" y="3971303"/>
                <a:ext cx="3936282" cy="635367"/>
              </a:xfrm>
              <a:prstGeom prst="rect">
                <a:avLst/>
              </a:prstGeom>
              <a:blipFill>
                <a:blip r:embed="rId18"/>
                <a:stretch>
                  <a:fillRect l="-323" b="-5882"/>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B3D4A622-11E3-8D91-92F4-CF800C503B19}"/>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D80BE57A-6D39-9346-45D3-6CA17D7D3F7D}"/>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AD7A418-240D-4434-A7A8-2DDEF72D001D}"/>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4D4B13F5-5301-517E-1884-329D062E7B06}"/>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A627AD37-3C90-DC41-47D5-67B8CA4DBFB1}"/>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4504576-C030-FFF0-52F5-C32DC7B39B5C}"/>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oMath>
                  </m:oMathPara>
                </a14:m>
                <a:endParaRPr lang="en-US" sz="2400" dirty="0"/>
              </a:p>
            </p:txBody>
          </p:sp>
        </mc:Choice>
        <mc:Fallback>
          <p:sp>
            <p:nvSpPr>
              <p:cNvPr id="24" name="TextBox 23">
                <a:extLst>
                  <a:ext uri="{FF2B5EF4-FFF2-40B4-BE49-F238E27FC236}">
                    <a16:creationId xmlns:a16="http://schemas.microsoft.com/office/drawing/2014/main" id="{84504576-C030-FFF0-52F5-C32DC7B39B5C}"/>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3005E86-78C2-6C07-7CB9-C2366115FFF0}"/>
                  </a:ext>
                </a:extLst>
              </p:cNvPr>
              <p:cNvSpPr txBox="1"/>
              <p:nvPr/>
            </p:nvSpPr>
            <p:spPr>
              <a:xfrm>
                <a:off x="6051805" y="4053183"/>
                <a:ext cx="21953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r>
                        <a:rPr lang="en-US" sz="2400" b="0" i="1" smtClean="0">
                          <a:solidFill>
                            <a:srgbClr val="C00000"/>
                          </a:solidFill>
                          <a:latin typeface="Cambria Math" panose="02040503050406030204" pitchFamily="18" charset="0"/>
                        </a:rPr>
                        <m:t>×1=3</m:t>
                      </m:r>
                    </m:oMath>
                  </m:oMathPara>
                </a14:m>
                <a:endParaRPr lang="en-US" sz="2400" dirty="0"/>
              </a:p>
            </p:txBody>
          </p:sp>
        </mc:Choice>
        <mc:Fallback>
          <p:sp>
            <p:nvSpPr>
              <p:cNvPr id="4" name="TextBox 3">
                <a:extLst>
                  <a:ext uri="{FF2B5EF4-FFF2-40B4-BE49-F238E27FC236}">
                    <a16:creationId xmlns:a16="http://schemas.microsoft.com/office/drawing/2014/main" id="{D3005E86-78C2-6C07-7CB9-C2366115FFF0}"/>
                  </a:ext>
                </a:extLst>
              </p:cNvPr>
              <p:cNvSpPr txBox="1">
                <a:spLocks noRot="1" noChangeAspect="1" noMove="1" noResize="1" noEditPoints="1" noAdjustHandles="1" noChangeArrowheads="1" noChangeShapeType="1" noTextEdit="1"/>
              </p:cNvSpPr>
              <p:nvPr/>
            </p:nvSpPr>
            <p:spPr>
              <a:xfrm>
                <a:off x="6051805" y="4053183"/>
                <a:ext cx="2195337" cy="461665"/>
              </a:xfrm>
              <a:prstGeom prst="rect">
                <a:avLst/>
              </a:prstGeom>
              <a:blipFill>
                <a:blip r:embed="rId20"/>
                <a:stretch>
                  <a:fillRect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8206525-E11E-426E-72DF-6D8A4F4B4FF6}"/>
                  </a:ext>
                </a:extLst>
              </p:cNvPr>
              <p:cNvSpPr txBox="1"/>
              <p:nvPr/>
            </p:nvSpPr>
            <p:spPr>
              <a:xfrm>
                <a:off x="6126266" y="3013527"/>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×1=9</m:t>
                      </m:r>
                    </m:oMath>
                  </m:oMathPara>
                </a14:m>
                <a:endParaRPr lang="en-US" sz="2400" dirty="0"/>
              </a:p>
            </p:txBody>
          </p:sp>
        </mc:Choice>
        <mc:Fallback>
          <p:sp>
            <p:nvSpPr>
              <p:cNvPr id="3" name="TextBox 2">
                <a:extLst>
                  <a:ext uri="{FF2B5EF4-FFF2-40B4-BE49-F238E27FC236}">
                    <a16:creationId xmlns:a16="http://schemas.microsoft.com/office/drawing/2014/main" id="{B8206525-E11E-426E-72DF-6D8A4F4B4FF6}"/>
                  </a:ext>
                </a:extLst>
              </p:cNvPr>
              <p:cNvSpPr txBox="1">
                <a:spLocks noRot="1" noChangeAspect="1" noMove="1" noResize="1" noEditPoints="1" noAdjustHandles="1" noChangeArrowheads="1" noChangeShapeType="1" noTextEdit="1"/>
              </p:cNvSpPr>
              <p:nvPr/>
            </p:nvSpPr>
            <p:spPr>
              <a:xfrm>
                <a:off x="6126266" y="3013527"/>
                <a:ext cx="2412286"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540C799-08EA-EFB8-DA8D-B5B8C66EE5F3}"/>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p:sp>
            <p:nvSpPr>
              <p:cNvPr id="26" name="TextBox 25">
                <a:extLst>
                  <a:ext uri="{FF2B5EF4-FFF2-40B4-BE49-F238E27FC236}">
                    <a16:creationId xmlns:a16="http://schemas.microsoft.com/office/drawing/2014/main" id="{E540C799-08EA-EFB8-DA8D-B5B8C66EE5F3}"/>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2"/>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D2C385C-C4AB-A8AB-2C37-0105FF0F6E98}"/>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61971D7-4AAD-F7EC-2BCD-F4D8B82C1CD8}"/>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8" name="TextBox 27">
                <a:extLst>
                  <a:ext uri="{FF2B5EF4-FFF2-40B4-BE49-F238E27FC236}">
                    <a16:creationId xmlns:a16="http://schemas.microsoft.com/office/drawing/2014/main" id="{961971D7-4AAD-F7EC-2BCD-F4D8B82C1CD8}"/>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3"/>
                <a:stretch>
                  <a:fillRect/>
                </a:stretch>
              </a:blipFill>
            </p:spPr>
            <p:txBody>
              <a:bodyPr/>
              <a:lstStyle/>
              <a:p>
                <a:r>
                  <a:rPr lang="en-US">
                    <a:noFill/>
                  </a:rPr>
                  <a:t> </a:t>
                </a:r>
              </a:p>
            </p:txBody>
          </p:sp>
        </mc:Fallback>
      </mc:AlternateContent>
      <p:sp>
        <p:nvSpPr>
          <p:cNvPr id="29" name="Freeform 28">
            <a:extLst>
              <a:ext uri="{FF2B5EF4-FFF2-40B4-BE49-F238E27FC236}">
                <a16:creationId xmlns:a16="http://schemas.microsoft.com/office/drawing/2014/main" id="{3DFBA033-C264-8561-160D-DBFB1360D0D4}"/>
              </a:ext>
            </a:extLst>
          </p:cNvPr>
          <p:cNvSpPr/>
          <p:nvPr/>
        </p:nvSpPr>
        <p:spPr>
          <a:xfrm flipV="1">
            <a:off x="2333399" y="3045138"/>
            <a:ext cx="2064994" cy="1149248"/>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946C86A-0F60-5D90-7DB0-907442349D06}"/>
              </a:ext>
            </a:extLst>
          </p:cNvPr>
          <p:cNvPicPr>
            <a:picLocks noChangeAspect="1"/>
          </p:cNvPicPr>
          <p:nvPr/>
        </p:nvPicPr>
        <p:blipFill>
          <a:blip r:embed="rId24"/>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4">
            <a:extLst>
              <a:ext uri="{FF2B5EF4-FFF2-40B4-BE49-F238E27FC236}">
                <a16:creationId xmlns:a16="http://schemas.microsoft.com/office/drawing/2014/main" id="{97D6A934-7347-66E9-5514-287766752161}"/>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64506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Lst>
  </p:timing>
  <p:extLst>
    <p:ext uri="{6950BFC3-D8DA-4A85-94F7-54DA5524770B}">
      <p188:commentRel xmlns:p188="http://schemas.microsoft.com/office/powerpoint/2018/8/main" r:id="rId3"/>
    </p:ext>
  </p:extLs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096E-2FBF-2C22-EA54-E4AE0D547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72745-27E6-0BB1-D79E-9DC73C218EDD}"/>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B2DFD53-6B25-0CE7-5E2F-9984E391E5F5}"/>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4B2DFD53-6B25-0CE7-5E2F-9984E391E5F5}"/>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EB427B7-0AD7-F7B9-EC48-EC017AD77F44}"/>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6EB427B7-0AD7-F7B9-EC48-EC017AD77F44}"/>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A05FD824-38F2-45AB-3CB7-C2FADFFBC227}"/>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75F7ADF-19C5-90C1-7DE1-72FAF95553BA}"/>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475F7ADF-19C5-90C1-7DE1-72FAF95553BA}"/>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6C96A48-32EC-E173-80EE-9A6B16781EB4}"/>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86C96A48-32EC-E173-80EE-9A6B16781EB4}"/>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F28A3990-91CB-B989-E430-3A7EAB1C5D98}"/>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F28A3990-91CB-B989-E430-3A7EAB1C5D98}"/>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5CFC8F9B-6614-F3CB-2561-5741A53538DA}"/>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5CFC8F9B-6614-F3CB-2561-5741A53538DA}"/>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B3C9D98-806B-0A8C-5239-CDDF15DAF3DB}"/>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6B3C9D98-806B-0A8C-5239-CDDF15DAF3DB}"/>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E9503860-E21B-920B-AF2B-64C3A4F17FDC}"/>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E9503860-E21B-920B-AF2B-64C3A4F17FDC}"/>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0351C2E-2D01-2059-A3CC-737289554B4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60351C2E-2D01-2059-A3CC-737289554B4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D5D76A9-B88E-7BDB-A7DF-AA440DC7B473}"/>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BD5D76A9-B88E-7BDB-A7DF-AA440DC7B473}"/>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58A834F-09F4-1EFA-BD68-5B6C32D75F0E}"/>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FB72006-3E51-F82E-21C9-68A9431DF96B}"/>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2FB72006-3E51-F82E-21C9-68A9431DF96B}"/>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85AF958-6E22-72B2-2FE5-CBB5B9ACBFCF}"/>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F766B07-BA4D-2C57-56E3-AD7979DA11E8}"/>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3F766B07-BA4D-2C57-56E3-AD7979DA11E8}"/>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3C2862-BCE5-DDB6-EC62-FFC0BFC6A5F5}"/>
                  </a:ext>
                </a:extLst>
              </p:cNvPr>
              <p:cNvSpPr txBox="1"/>
              <p:nvPr/>
            </p:nvSpPr>
            <p:spPr>
              <a:xfrm>
                <a:off x="4362984" y="2961525"/>
                <a:ext cx="2412286" cy="693716"/>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283C2862-BCE5-DDB6-EC62-FFC0BFC6A5F5}"/>
                  </a:ext>
                </a:extLst>
              </p:cNvPr>
              <p:cNvSpPr txBox="1">
                <a:spLocks noRot="1" noChangeAspect="1" noMove="1" noResize="1" noEditPoints="1" noAdjustHandles="1" noChangeArrowheads="1" noChangeShapeType="1" noTextEdit="1"/>
              </p:cNvSpPr>
              <p:nvPr/>
            </p:nvSpPr>
            <p:spPr>
              <a:xfrm>
                <a:off x="4362984" y="2961525"/>
                <a:ext cx="2412286" cy="693716"/>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FE78EB37-6D8A-26D6-2E6E-D15889D85E65}"/>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06A5C767-F350-CD78-2100-037E3853D8EB}"/>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A4F01968-FD9A-D9EE-2FB3-006E6D86538E}"/>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81342BA2-1FAE-F58A-CBBC-BFA189567E11}"/>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22D764E8-CF44-2A4B-DA2E-F7788D622A97}"/>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D64409A-1867-E2E7-1FE0-267C66C955EB}"/>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p:sp>
            <p:nvSpPr>
              <p:cNvPr id="24" name="TextBox 23">
                <a:extLst>
                  <a:ext uri="{FF2B5EF4-FFF2-40B4-BE49-F238E27FC236}">
                    <a16:creationId xmlns:a16="http://schemas.microsoft.com/office/drawing/2014/main" id="{8D64409A-1867-E2E7-1FE0-267C66C955EB}"/>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8"/>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A54C23-3894-3677-6235-56D8DE131137}"/>
                  </a:ext>
                </a:extLst>
              </p:cNvPr>
              <p:cNvSpPr txBox="1"/>
              <p:nvPr/>
            </p:nvSpPr>
            <p:spPr>
              <a:xfrm>
                <a:off x="6178516" y="3030944"/>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1×3=3</m:t>
                      </m:r>
                    </m:oMath>
                  </m:oMathPara>
                </a14:m>
                <a:endParaRPr lang="en-US" sz="2400" dirty="0"/>
              </a:p>
            </p:txBody>
          </p:sp>
        </mc:Choice>
        <mc:Fallback>
          <p:sp>
            <p:nvSpPr>
              <p:cNvPr id="3" name="TextBox 2">
                <a:extLst>
                  <a:ext uri="{FF2B5EF4-FFF2-40B4-BE49-F238E27FC236}">
                    <a16:creationId xmlns:a16="http://schemas.microsoft.com/office/drawing/2014/main" id="{2DA54C23-3894-3677-6235-56D8DE131137}"/>
                  </a:ext>
                </a:extLst>
              </p:cNvPr>
              <p:cNvSpPr txBox="1">
                <a:spLocks noRot="1" noChangeAspect="1" noMove="1" noResize="1" noEditPoints="1" noAdjustHandles="1" noChangeArrowheads="1" noChangeShapeType="1" noTextEdit="1"/>
              </p:cNvSpPr>
              <p:nvPr/>
            </p:nvSpPr>
            <p:spPr>
              <a:xfrm>
                <a:off x="6178516" y="3030944"/>
                <a:ext cx="2412286"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73C004F-6063-ABD9-3A3B-E80D937D13FC}"/>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p:sp>
            <p:nvSpPr>
              <p:cNvPr id="26" name="TextBox 25">
                <a:extLst>
                  <a:ext uri="{FF2B5EF4-FFF2-40B4-BE49-F238E27FC236}">
                    <a16:creationId xmlns:a16="http://schemas.microsoft.com/office/drawing/2014/main" id="{873C004F-6063-ABD9-3A3B-E80D937D13FC}"/>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0"/>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85DC3928-695F-9D6E-5324-4A78F7A782FF}"/>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8D363F85-33E8-6FBE-A007-6A2C0D9F7A41}"/>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8" name="TextBox 27">
                <a:extLst>
                  <a:ext uri="{FF2B5EF4-FFF2-40B4-BE49-F238E27FC236}">
                    <a16:creationId xmlns:a16="http://schemas.microsoft.com/office/drawing/2014/main" id="{8D363F85-33E8-6FBE-A007-6A2C0D9F7A41}"/>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DB46806-ADC9-7409-B9C3-786002E82D21}"/>
                  </a:ext>
                </a:extLst>
              </p:cNvPr>
              <p:cNvSpPr txBox="1"/>
              <p:nvPr/>
            </p:nvSpPr>
            <p:spPr>
              <a:xfrm>
                <a:off x="474467" y="3308383"/>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3" name="TextBox 22">
                <a:extLst>
                  <a:ext uri="{FF2B5EF4-FFF2-40B4-BE49-F238E27FC236}">
                    <a16:creationId xmlns:a16="http://schemas.microsoft.com/office/drawing/2014/main" id="{2DB46806-ADC9-7409-B9C3-786002E82D21}"/>
                  </a:ext>
                </a:extLst>
              </p:cNvPr>
              <p:cNvSpPr txBox="1">
                <a:spLocks noRot="1" noChangeAspect="1" noMove="1" noResize="1" noEditPoints="1" noAdjustHandles="1" noChangeArrowheads="1" noChangeShapeType="1" noTextEdit="1"/>
              </p:cNvSpPr>
              <p:nvPr/>
            </p:nvSpPr>
            <p:spPr>
              <a:xfrm>
                <a:off x="474467" y="3308383"/>
                <a:ext cx="502353" cy="369332"/>
              </a:xfrm>
              <a:prstGeom prst="rect">
                <a:avLst/>
              </a:prstGeom>
              <a:blipFill>
                <a:blip r:embed="rId2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D936E14-1FF6-3822-A7E0-F33E5CC47CB4}"/>
              </a:ext>
            </a:extLst>
          </p:cNvPr>
          <p:cNvCxnSpPr>
            <a:cxnSpLocks/>
            <a:stCxn id="11" idx="1"/>
            <a:endCxn id="23" idx="3"/>
          </p:cNvCxnSpPr>
          <p:nvPr/>
        </p:nvCxnSpPr>
        <p:spPr>
          <a:xfrm flipH="1">
            <a:off x="976820" y="3308383"/>
            <a:ext cx="3386164" cy="184666"/>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9526CE9-3E64-5582-BF60-92E87B792AE5}"/>
              </a:ext>
            </a:extLst>
          </p:cNvPr>
          <p:cNvPicPr>
            <a:picLocks noChangeAspect="1"/>
          </p:cNvPicPr>
          <p:nvPr/>
        </p:nvPicPr>
        <p:blipFill>
          <a:blip r:embed="rId23"/>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7B7826CB-3D0C-9DD5-C194-CE7A78FB024F}"/>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3095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Intermediate predictions multiplied by second layer of weights</a:t>
            </a:r>
          </a:p>
          <a:p>
            <a:pPr marL="342900">
              <a:buFont typeface="Arial" panose="020B0604020202020204" pitchFamily="34" charset="0"/>
              <a:buChar char="•"/>
            </a:pPr>
            <a:r>
              <a:rPr lang="en-US"/>
              <a:t>Predictions are </a:t>
            </a:r>
            <a:r>
              <a:rPr lang="en-US">
                <a:solidFill>
                  <a:srgbClr val="C00000"/>
                </a:solidFill>
              </a:rPr>
              <a:t>fed forward</a:t>
            </a:r>
            <a:r>
              <a:rPr lang="en-US"/>
              <a:t> through the network</a:t>
            </a:r>
          </a:p>
          <a:p>
            <a:pPr marL="342900">
              <a:buFont typeface="Arial" panose="020B0604020202020204" pitchFamily="34" charset="0"/>
              <a:buChar char="•"/>
            </a:pPr>
            <a:endParaRPr lang="en-US"/>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FADF372-C3E6-3CCF-A4F1-A9323C45F39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28974107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B4240-1770-EFA6-18E3-0C1ED89D0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8FB8A2-2DA2-CB77-4625-4EED32C20105}"/>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A0355BE-8F42-B968-9388-1EDAD93FE89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FA0355BE-8F42-B968-9388-1EDAD93FE89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3DBB975-864D-A93F-EE75-EC93B821498D}"/>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C3DBB975-864D-A93F-EE75-EC93B821498D}"/>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2C1C3E67-EA5F-85E3-BACE-BD67505D5423}"/>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C129BDBD-3925-E50B-857F-E1BDB9E40916}"/>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C129BDBD-3925-E50B-857F-E1BDB9E40916}"/>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D6413FE-BEB7-51F7-84A1-F29795D0680A}"/>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FD6413FE-BEB7-51F7-84A1-F29795D0680A}"/>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BA0A56E-BBFE-9030-368B-DEABDC65CB76}"/>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BBA0A56E-BBFE-9030-368B-DEABDC65CB76}"/>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5DCEFDF-4570-CBEB-77A8-5F6344620DEF}"/>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E5DCEFDF-4570-CBEB-77A8-5F6344620DEF}"/>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D39724D-2F78-1CC2-953C-B9C68FAA7275}"/>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9D39724D-2F78-1CC2-953C-B9C68FAA7275}"/>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8CF1F6CE-240F-49EB-3DCA-22DF099B1900}"/>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8CF1F6CE-240F-49EB-3DCA-22DF099B1900}"/>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1155837F-1B68-4138-43BC-EAB2FFE94694}"/>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1155837F-1B68-4138-43BC-EAB2FFE94694}"/>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FF59022-8499-0F24-E680-AAB132F0EFEA}"/>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EFF59022-8499-0F24-E680-AAB132F0EFEA}"/>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E644B99-1D5C-7461-D5EA-BB0EA70E6EA4}"/>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AB8E5DC-91F9-B8F8-C105-8F9A5CB94DCA}"/>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0AB8E5DC-91F9-B8F8-C105-8F9A5CB94DCA}"/>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ABD257F-90B9-C8F1-23B8-A9C290D8AA04}"/>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C271B8D-A91D-33A4-EADE-6B5D89A16B58}"/>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AC271B8D-A91D-33A4-EADE-6B5D89A16B58}"/>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6B03EC7-ED9B-D014-1D4C-0A84310A4D0A}"/>
                  </a:ext>
                </a:extLst>
              </p:cNvPr>
              <p:cNvSpPr txBox="1"/>
              <p:nvPr/>
            </p:nvSpPr>
            <p:spPr>
              <a:xfrm>
                <a:off x="4362984" y="2961525"/>
                <a:ext cx="2412286" cy="693716"/>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B6B03EC7-ED9B-D014-1D4C-0A84310A4D0A}"/>
                  </a:ext>
                </a:extLst>
              </p:cNvPr>
              <p:cNvSpPr txBox="1">
                <a:spLocks noRot="1" noChangeAspect="1" noMove="1" noResize="1" noEditPoints="1" noAdjustHandles="1" noChangeArrowheads="1" noChangeShapeType="1" noTextEdit="1"/>
              </p:cNvSpPr>
              <p:nvPr/>
            </p:nvSpPr>
            <p:spPr>
              <a:xfrm>
                <a:off x="4362984" y="2961525"/>
                <a:ext cx="2412286" cy="693716"/>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5B669A07-D8C9-F8BF-19A5-1BD422897E88}"/>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41DAC38F-349D-6AFB-B39E-062109F16B1C}"/>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F27F2D2-DAD2-DB97-83E9-2EDA261FB222}"/>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BF22AC7-3391-0E1D-4492-4410E20FCDD8}"/>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D5DD9C3-B913-8FDE-4DC6-1DAEF1CA97AC}"/>
                  </a:ext>
                </a:extLst>
              </p:cNvPr>
              <p:cNvSpPr txBox="1"/>
              <p:nvPr/>
            </p:nvSpPr>
            <p:spPr>
              <a:xfrm>
                <a:off x="4380530" y="3971303"/>
                <a:ext cx="3936282" cy="679160"/>
              </a:xfrm>
              <a:prstGeom prst="rect">
                <a:avLst/>
              </a:prstGeom>
              <a:noFill/>
            </p:spPr>
            <p:txBody>
              <a:bodyPr wrap="square">
                <a:spAutoFit/>
              </a:bodyPr>
              <a:lstStyle/>
              <a:p>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den>
                    </m:f>
                    <m:r>
                      <a:rPr lang="en-US" sz="2400" i="1">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den>
                    </m:f>
                    <m:r>
                      <a:rPr lang="en-US" sz="2400" i="1">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𝑎</m:t>
                        </m:r>
                      </m:den>
                    </m:f>
                    <m:r>
                      <a:rPr lang="en-US" sz="2400" i="1">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6" name="TextBox 15">
                <a:extLst>
                  <a:ext uri="{FF2B5EF4-FFF2-40B4-BE49-F238E27FC236}">
                    <a16:creationId xmlns:a16="http://schemas.microsoft.com/office/drawing/2014/main" id="{0D5DD9C3-B913-8FDE-4DC6-1DAEF1CA97AC}"/>
                  </a:ext>
                </a:extLst>
              </p:cNvPr>
              <p:cNvSpPr txBox="1">
                <a:spLocks noRot="1" noChangeAspect="1" noMove="1" noResize="1" noEditPoints="1" noAdjustHandles="1" noChangeArrowheads="1" noChangeShapeType="1" noTextEdit="1"/>
              </p:cNvSpPr>
              <p:nvPr/>
            </p:nvSpPr>
            <p:spPr>
              <a:xfrm>
                <a:off x="4380530" y="3971303"/>
                <a:ext cx="3936282" cy="679160"/>
              </a:xfrm>
              <a:prstGeom prst="rect">
                <a:avLst/>
              </a:prstGeom>
              <a:blipFill>
                <a:blip r:embed="rId18"/>
                <a:stretch>
                  <a:fillRect/>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2C2D7397-86BB-D8C2-C913-7F9781F38D81}"/>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40567255-BDD4-EAAB-7D09-BC0BC50097F2}"/>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43764D9-141F-C82A-E55D-3101B1727207}"/>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1354A8BF-AE0E-9FE1-BF03-5DF55CB223FB}"/>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FD37E524-35DD-8F8A-5267-B15D73B4CE98}"/>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546CA03-D2C5-C583-BD0E-A993A616C50B}"/>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p:sp>
            <p:nvSpPr>
              <p:cNvPr id="24" name="TextBox 23">
                <a:extLst>
                  <a:ext uri="{FF2B5EF4-FFF2-40B4-BE49-F238E27FC236}">
                    <a16:creationId xmlns:a16="http://schemas.microsoft.com/office/drawing/2014/main" id="{6546CA03-D2C5-C583-BD0E-A993A616C50B}"/>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35B3A4A-9EC9-10BE-45E5-307F24540205}"/>
                  </a:ext>
                </a:extLst>
              </p:cNvPr>
              <p:cNvSpPr txBox="1"/>
              <p:nvPr/>
            </p:nvSpPr>
            <p:spPr>
              <a:xfrm>
                <a:off x="6286938" y="4018349"/>
                <a:ext cx="21953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1×3=3</m:t>
                      </m:r>
                    </m:oMath>
                  </m:oMathPara>
                </a14:m>
                <a:endParaRPr lang="en-US" sz="2400" dirty="0"/>
              </a:p>
            </p:txBody>
          </p:sp>
        </mc:Choice>
        <mc:Fallback>
          <p:sp>
            <p:nvSpPr>
              <p:cNvPr id="4" name="TextBox 3">
                <a:extLst>
                  <a:ext uri="{FF2B5EF4-FFF2-40B4-BE49-F238E27FC236}">
                    <a16:creationId xmlns:a16="http://schemas.microsoft.com/office/drawing/2014/main" id="{D35B3A4A-9EC9-10BE-45E5-307F24540205}"/>
                  </a:ext>
                </a:extLst>
              </p:cNvPr>
              <p:cNvSpPr txBox="1">
                <a:spLocks noRot="1" noChangeAspect="1" noMove="1" noResize="1" noEditPoints="1" noAdjustHandles="1" noChangeArrowheads="1" noChangeShapeType="1" noTextEdit="1"/>
              </p:cNvSpPr>
              <p:nvPr/>
            </p:nvSpPr>
            <p:spPr>
              <a:xfrm>
                <a:off x="6286938" y="4018349"/>
                <a:ext cx="2195337"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C2366EB-BCED-9AD6-8163-BFFF4D9C3FCB}"/>
                  </a:ext>
                </a:extLst>
              </p:cNvPr>
              <p:cNvSpPr txBox="1"/>
              <p:nvPr/>
            </p:nvSpPr>
            <p:spPr>
              <a:xfrm>
                <a:off x="6161101" y="3030945"/>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1×3=3</m:t>
                      </m:r>
                    </m:oMath>
                  </m:oMathPara>
                </a14:m>
                <a:endParaRPr lang="en-US" sz="2400" dirty="0"/>
              </a:p>
            </p:txBody>
          </p:sp>
        </mc:Choice>
        <mc:Fallback>
          <p:sp>
            <p:nvSpPr>
              <p:cNvPr id="3" name="TextBox 2">
                <a:extLst>
                  <a:ext uri="{FF2B5EF4-FFF2-40B4-BE49-F238E27FC236}">
                    <a16:creationId xmlns:a16="http://schemas.microsoft.com/office/drawing/2014/main" id="{4C2366EB-BCED-9AD6-8163-BFFF4D9C3FCB}"/>
                  </a:ext>
                </a:extLst>
              </p:cNvPr>
              <p:cNvSpPr txBox="1">
                <a:spLocks noRot="1" noChangeAspect="1" noMove="1" noResize="1" noEditPoints="1" noAdjustHandles="1" noChangeArrowheads="1" noChangeShapeType="1" noTextEdit="1"/>
              </p:cNvSpPr>
              <p:nvPr/>
            </p:nvSpPr>
            <p:spPr>
              <a:xfrm>
                <a:off x="6161101" y="3030945"/>
                <a:ext cx="2412286"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F9C15F3-245C-4236-CB8A-A829D6F55B0F}"/>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p:sp>
            <p:nvSpPr>
              <p:cNvPr id="26" name="TextBox 25">
                <a:extLst>
                  <a:ext uri="{FF2B5EF4-FFF2-40B4-BE49-F238E27FC236}">
                    <a16:creationId xmlns:a16="http://schemas.microsoft.com/office/drawing/2014/main" id="{7F9C15F3-245C-4236-CB8A-A829D6F55B0F}"/>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2"/>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12B8ECC-4FFC-95B9-61C0-8E5424EB9B52}"/>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B433BFE-FAFB-2F79-B7AF-A7BE590771BA}"/>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8" name="TextBox 27">
                <a:extLst>
                  <a:ext uri="{FF2B5EF4-FFF2-40B4-BE49-F238E27FC236}">
                    <a16:creationId xmlns:a16="http://schemas.microsoft.com/office/drawing/2014/main" id="{7B433BFE-FAFB-2F79-B7AF-A7BE590771BA}"/>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9314929-C21F-7AC2-CBC8-80805AEF7856}"/>
                  </a:ext>
                </a:extLst>
              </p:cNvPr>
              <p:cNvSpPr txBox="1"/>
              <p:nvPr/>
            </p:nvSpPr>
            <p:spPr>
              <a:xfrm>
                <a:off x="491885" y="3308383"/>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3" name="TextBox 22">
                <a:extLst>
                  <a:ext uri="{FF2B5EF4-FFF2-40B4-BE49-F238E27FC236}">
                    <a16:creationId xmlns:a16="http://schemas.microsoft.com/office/drawing/2014/main" id="{19314929-C21F-7AC2-CBC8-80805AEF7856}"/>
                  </a:ext>
                </a:extLst>
              </p:cNvPr>
              <p:cNvSpPr txBox="1">
                <a:spLocks noRot="1" noChangeAspect="1" noMove="1" noResize="1" noEditPoints="1" noAdjustHandles="1" noChangeArrowheads="1" noChangeShapeType="1" noTextEdit="1"/>
              </p:cNvSpPr>
              <p:nvPr/>
            </p:nvSpPr>
            <p:spPr>
              <a:xfrm>
                <a:off x="491885" y="3308383"/>
                <a:ext cx="502353" cy="369332"/>
              </a:xfrm>
              <a:prstGeom prst="rect">
                <a:avLst/>
              </a:prstGeom>
              <a:blipFill>
                <a:blip r:embed="rId2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41CF9323-2451-F6DB-4F84-5B513C75F27A}"/>
              </a:ext>
            </a:extLst>
          </p:cNvPr>
          <p:cNvCxnSpPr>
            <a:cxnSpLocks/>
            <a:stCxn id="16" idx="1"/>
          </p:cNvCxnSpPr>
          <p:nvPr/>
        </p:nvCxnSpPr>
        <p:spPr>
          <a:xfrm flipH="1" flipV="1">
            <a:off x="870857" y="2864382"/>
            <a:ext cx="3509673" cy="1446501"/>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E7F3B37-018E-A504-4682-67BF7EFA4A35}"/>
                  </a:ext>
                </a:extLst>
              </p:cNvPr>
              <p:cNvSpPr txBox="1"/>
              <p:nvPr/>
            </p:nvSpPr>
            <p:spPr>
              <a:xfrm>
                <a:off x="478822" y="2546379"/>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9" name="TextBox 28">
                <a:extLst>
                  <a:ext uri="{FF2B5EF4-FFF2-40B4-BE49-F238E27FC236}">
                    <a16:creationId xmlns:a16="http://schemas.microsoft.com/office/drawing/2014/main" id="{5E7F3B37-018E-A504-4682-67BF7EFA4A35}"/>
                  </a:ext>
                </a:extLst>
              </p:cNvPr>
              <p:cNvSpPr txBox="1">
                <a:spLocks noRot="1" noChangeAspect="1" noMove="1" noResize="1" noEditPoints="1" noAdjustHandles="1" noChangeArrowheads="1" noChangeShapeType="1" noTextEdit="1"/>
              </p:cNvSpPr>
              <p:nvPr/>
            </p:nvSpPr>
            <p:spPr>
              <a:xfrm>
                <a:off x="478822" y="2546379"/>
                <a:ext cx="502353" cy="369332"/>
              </a:xfrm>
              <a:prstGeom prst="rect">
                <a:avLst/>
              </a:prstGeom>
              <a:blipFill>
                <a:blip r:embed="rId24"/>
                <a:stretch>
                  <a:fillRect/>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9555AD5-2E9E-3E2E-23E6-6F26E479268B}"/>
              </a:ext>
            </a:extLst>
          </p:cNvPr>
          <p:cNvPicPr>
            <a:picLocks noChangeAspect="1"/>
          </p:cNvPicPr>
          <p:nvPr/>
        </p:nvPicPr>
        <p:blipFill>
          <a:blip r:embed="rId25"/>
          <a:stretch>
            <a:fillRect/>
          </a:stretch>
        </p:blipFill>
        <p:spPr>
          <a:xfrm>
            <a:off x="155638" y="321373"/>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1" name="TextBox 30">
            <a:extLst>
              <a:ext uri="{FF2B5EF4-FFF2-40B4-BE49-F238E27FC236}">
                <a16:creationId xmlns:a16="http://schemas.microsoft.com/office/drawing/2014/main" id="{2267FDE8-D9AE-4893-B1F4-431874FC14F5}"/>
              </a:ext>
            </a:extLst>
          </p:cNvPr>
          <p:cNvSpPr txBox="1"/>
          <p:nvPr/>
        </p:nvSpPr>
        <p:spPr>
          <a:xfrm>
            <a:off x="3136694" y="15601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349844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Lst>
  </p:timing>
  <p:extLst>
    <p:ext uri="{6950BFC3-D8DA-4A85-94F7-54DA5524770B}">
      <p188:commentRel xmlns:p188="http://schemas.microsoft.com/office/powerpoint/2018/8/main" r:id="rId3"/>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dirty="0"/>
              <a:t>Backprop via Computation Graph</a:t>
            </a:r>
            <a:endParaRPr lang="en-US" dirty="0"/>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342900" indent="-342900">
              <a:buFont typeface="+mj-lt"/>
              <a:buAutoNum type="arabicPeriod"/>
            </a:pPr>
            <a:r>
              <a:rPr lang="en-US"/>
              <a:t>Forward-Propagation: </a:t>
            </a:r>
          </a:p>
          <a:p>
            <a:pPr lvl="1"/>
            <a:r>
              <a:rPr lang="en-US"/>
              <a:t>Visit nodes in topological sort order and </a:t>
            </a:r>
            <a:br>
              <a:rPr lang="en-US"/>
            </a:br>
            <a:r>
              <a:rPr lang="en-US"/>
              <a:t>compute value of node given predecessors</a:t>
            </a:r>
          </a:p>
          <a:p>
            <a:pPr marL="342900" indent="-342900">
              <a:buFont typeface="+mj-lt"/>
              <a:buAutoNum type="arabicPeriod"/>
            </a:pPr>
            <a:r>
              <a:rPr lang="en-US"/>
              <a:t>Backward-Propagation: </a:t>
            </a:r>
          </a:p>
          <a:p>
            <a:pPr lvl="1"/>
            <a:r>
              <a:rPr lang="en-US"/>
              <a:t>Compute </a:t>
            </a:r>
            <a:r>
              <a:rPr lang="en-US">
                <a:solidFill>
                  <a:srgbClr val="C00000"/>
                </a:solidFill>
              </a:rPr>
              <a:t>local gradients </a:t>
            </a:r>
          </a:p>
          <a:p>
            <a:pPr lvl="1"/>
            <a:r>
              <a:rPr lang="en-US"/>
              <a:t>Visit nodes in reverse order and </a:t>
            </a:r>
            <a:br>
              <a:rPr lang="en-US"/>
            </a:br>
            <a:r>
              <a:rPr lang="en-US"/>
              <a:t>compute </a:t>
            </a:r>
            <a:r>
              <a:rPr lang="en-US">
                <a:solidFill>
                  <a:srgbClr val="C00000"/>
                </a:solidFill>
              </a:rPr>
              <a:t>global gradients </a:t>
            </a:r>
            <a:r>
              <a:rPr lang="en-US"/>
              <a:t>using gradients of successors</a:t>
            </a:r>
          </a:p>
          <a:p>
            <a:pPr marL="684212" lvl="1" indent="-342900"/>
            <a:endParaRPr lang="en-US" b="1"/>
          </a:p>
          <a:p>
            <a:pPr marL="0" indent="0">
              <a:buNone/>
            </a:pPr>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3"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4"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5"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6"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7"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8"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23361435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39AF-CF32-4212-92FC-6DEC8501DB97}"/>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821D5381-D5B4-980C-0CDF-DDEA1DD57258}"/>
              </a:ext>
            </a:extLst>
          </p:cNvPr>
          <p:cNvSpPr>
            <a:spLocks noGrp="1"/>
          </p:cNvSpPr>
          <p:nvPr>
            <p:ph type="body" sz="quarter" idx="16"/>
          </p:nvPr>
        </p:nvSpPr>
        <p:spPr/>
        <p:txBody>
          <a:bodyPr/>
          <a:lstStyle/>
          <a:p>
            <a:r>
              <a:rPr lang="en-US" b="1"/>
              <a:t>Computation graphs:</a:t>
            </a:r>
            <a:r>
              <a:rPr lang="en-US"/>
              <a:t> directed graph where the nodes correspond to mathematical operations. </a:t>
            </a:r>
          </a:p>
          <a:p>
            <a:pPr lvl="1"/>
            <a:r>
              <a:rPr lang="en-US"/>
              <a:t>A way of expressing mathematical operations. </a:t>
            </a:r>
          </a:p>
          <a:p>
            <a:endParaRPr lang="en-US"/>
          </a:p>
          <a:p>
            <a:r>
              <a:rPr lang="en-US"/>
              <a:t>This allows general-purpose implementation of Backprop to any form of networks (not just multilayer perceptron). </a:t>
            </a:r>
          </a:p>
          <a:p>
            <a:pPr lvl="1"/>
            <a:r>
              <a:rPr lang="en-US"/>
              <a:t>This is why n practice you don’t need to worry about implementing Backprop!! </a:t>
            </a:r>
          </a:p>
          <a:p>
            <a:pPr marL="342900" lvl="1" indent="0">
              <a:buNone/>
            </a:pPr>
            <a:endParaRPr lang="en-US"/>
          </a:p>
          <a:p>
            <a:r>
              <a:rPr lang="en-US" b="1"/>
              <a:t>Next:</a:t>
            </a:r>
            <a:r>
              <a:rPr lang="en-US"/>
              <a:t> Implementing Backprop yourself + industrial software libraries. </a:t>
            </a:r>
          </a:p>
          <a:p>
            <a:endParaRPr lang="en-US"/>
          </a:p>
          <a:p>
            <a:endParaRPr lang="en-US"/>
          </a:p>
          <a:p>
            <a:endParaRPr lang="en-US"/>
          </a:p>
        </p:txBody>
      </p:sp>
      <p:pic>
        <p:nvPicPr>
          <p:cNvPr id="6150" name="Picture 6" descr="Anxious Whew Face Emoji GIF | GIFDB.com">
            <a:extLst>
              <a:ext uri="{FF2B5EF4-FFF2-40B4-BE49-F238E27FC236}">
                <a16:creationId xmlns:a16="http://schemas.microsoft.com/office/drawing/2014/main" id="{FDE27175-015F-92DC-62F5-385C99D57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6477" y="2965155"/>
            <a:ext cx="392906" cy="39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9016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Backprop via </a:t>
            </a:r>
            <a:br>
              <a:rPr lang="en-US" sz="5400"/>
            </a:br>
            <a:r>
              <a:rPr lang="en-US" sz="5400"/>
              <a:t>Automatic Differentiation</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26760592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C75A1-AAB3-AFA0-7FBE-CEA8391B13D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9E945F3-87E4-609A-8CDA-C2A07557D442}"/>
              </a:ext>
            </a:extLst>
          </p:cNvPr>
          <p:cNvSpPr txBox="1">
            <a:spLocks noGrp="1"/>
          </p:cNvSpPr>
          <p:nvPr>
            <p:ph type="title"/>
          </p:nvPr>
        </p:nvSpPr>
        <p:spPr>
          <a:xfrm>
            <a:off x="533919" y="493378"/>
            <a:ext cx="8085415" cy="471283"/>
          </a:xfrm>
          <a:prstGeom prst="rect">
            <a:avLst/>
          </a:prstGeom>
        </p:spPr>
        <p:txBody>
          <a:bodyPr vert="horz" wrap="square" lIns="0" tIns="9525" rIns="0" bIns="0" rtlCol="0">
            <a:spAutoFit/>
          </a:bodyPr>
          <a:lstStyle/>
          <a:p>
            <a:pPr marL="9525">
              <a:lnSpc>
                <a:spcPct val="100000"/>
              </a:lnSpc>
              <a:spcBef>
                <a:spcPts val="75"/>
              </a:spcBef>
            </a:pPr>
            <a:r>
              <a:rPr lang="en-US" spc="-8" dirty="0"/>
              <a:t>How Should We Implement </a:t>
            </a:r>
            <a:r>
              <a:rPr lang="en-US" spc="-8" dirty="0" err="1"/>
              <a:t>BackProp</a:t>
            </a:r>
            <a:r>
              <a:rPr lang="en-US" spc="-8" dirty="0"/>
              <a:t>?</a:t>
            </a:r>
            <a:endParaRPr spc="-8" dirty="0"/>
          </a:p>
        </p:txBody>
      </p:sp>
      <p:sp>
        <p:nvSpPr>
          <p:cNvPr id="4" name="Text Placeholder 3">
            <a:extLst>
              <a:ext uri="{FF2B5EF4-FFF2-40B4-BE49-F238E27FC236}">
                <a16:creationId xmlns:a16="http://schemas.microsoft.com/office/drawing/2014/main" id="{6EE416EF-CCAF-1C15-9BAE-1D3F9C2ED32B}"/>
              </a:ext>
            </a:extLst>
          </p:cNvPr>
          <p:cNvSpPr>
            <a:spLocks noGrp="1"/>
          </p:cNvSpPr>
          <p:nvPr>
            <p:ph type="body" sz="quarter" idx="16"/>
          </p:nvPr>
        </p:nvSpPr>
        <p:spPr/>
        <p:txBody>
          <a:bodyPr/>
          <a:lstStyle/>
          <a:p>
            <a:pPr marL="9525">
              <a:spcBef>
                <a:spcPts val="75"/>
              </a:spcBef>
            </a:pPr>
            <a:r>
              <a:rPr lang="en-US" sz="2000" dirty="0"/>
              <a:t>The</a:t>
            </a:r>
            <a:r>
              <a:rPr lang="en-US" sz="2000" spc="-56" dirty="0"/>
              <a:t> </a:t>
            </a:r>
            <a:r>
              <a:rPr lang="en-US" sz="2000" spc="-8" dirty="0"/>
              <a:t>computation</a:t>
            </a:r>
            <a:r>
              <a:rPr lang="en-US" sz="2000" spc="-45" dirty="0"/>
              <a:t> </a:t>
            </a:r>
            <a:r>
              <a:rPr lang="en-US" sz="2000" dirty="0"/>
              <a:t>graph</a:t>
            </a:r>
            <a:r>
              <a:rPr lang="en-US" sz="2000" spc="-49" dirty="0"/>
              <a:t> </a:t>
            </a:r>
            <a:r>
              <a:rPr lang="en-US" sz="2000" dirty="0"/>
              <a:t>makes</a:t>
            </a:r>
            <a:r>
              <a:rPr lang="en-US" sz="2000" spc="-45" dirty="0"/>
              <a:t> </a:t>
            </a:r>
            <a:r>
              <a:rPr lang="en-US" sz="2000" dirty="0"/>
              <a:t>it</a:t>
            </a:r>
            <a:r>
              <a:rPr lang="en-US" sz="2000" spc="-53" dirty="0"/>
              <a:t> </a:t>
            </a:r>
            <a:r>
              <a:rPr lang="en-US" sz="2000" dirty="0"/>
              <a:t>easy</a:t>
            </a:r>
            <a:r>
              <a:rPr lang="en-US" sz="2000" spc="-53" dirty="0"/>
              <a:t> </a:t>
            </a:r>
            <a:r>
              <a:rPr lang="en-US" sz="2000" dirty="0"/>
              <a:t>to</a:t>
            </a:r>
            <a:r>
              <a:rPr lang="en-US" sz="2000" spc="-49" dirty="0"/>
              <a:t> </a:t>
            </a:r>
            <a:r>
              <a:rPr lang="en-US" sz="2000" spc="-8" dirty="0"/>
              <a:t>backpropagate</a:t>
            </a:r>
            <a:r>
              <a:rPr lang="en-US" sz="2000" spc="-56" dirty="0"/>
              <a:t> </a:t>
            </a:r>
            <a:r>
              <a:rPr lang="en-US" sz="2000" dirty="0"/>
              <a:t>all</a:t>
            </a:r>
            <a:r>
              <a:rPr lang="en-US" sz="2000" spc="-53" dirty="0"/>
              <a:t> </a:t>
            </a:r>
            <a:r>
              <a:rPr lang="en-US" sz="2000" dirty="0"/>
              <a:t>the</a:t>
            </a:r>
            <a:r>
              <a:rPr lang="en-US" sz="2000" spc="-53" dirty="0"/>
              <a:t> </a:t>
            </a:r>
            <a:r>
              <a:rPr lang="en-US" sz="2000" spc="-19" dirty="0"/>
              <a:t>way</a:t>
            </a:r>
          </a:p>
          <a:p>
            <a:pPr marL="9525">
              <a:spcBef>
                <a:spcPts val="75"/>
              </a:spcBef>
            </a:pPr>
            <a:endParaRPr lang="en-US" sz="2000" dirty="0"/>
          </a:p>
          <a:p>
            <a:pPr marL="9525"/>
            <a:r>
              <a:rPr lang="en-US" sz="2000" dirty="0"/>
              <a:t>We need to implement: </a:t>
            </a:r>
          </a:p>
          <a:p>
            <a:pPr marL="350837" lvl="1"/>
            <a:r>
              <a:rPr lang="en-US" sz="1800" dirty="0"/>
              <a:t>The nodes are the values (tensors)</a:t>
            </a:r>
          </a:p>
          <a:p>
            <a:pPr marL="350837" lvl="1"/>
            <a:r>
              <a:rPr lang="en-US" sz="1800" dirty="0"/>
              <a:t>Edges define how the values (tensors) </a:t>
            </a:r>
            <a:br>
              <a:rPr lang="en-US" sz="1800" dirty="0"/>
            </a:br>
            <a:r>
              <a:rPr lang="en-US" sz="1800" dirty="0"/>
              <a:t>get propagated. </a:t>
            </a:r>
          </a:p>
          <a:p>
            <a:pPr marL="350837" lvl="1"/>
            <a:endParaRPr lang="en-US" sz="2000" dirty="0"/>
          </a:p>
          <a:p>
            <a:pPr marL="9525"/>
            <a:r>
              <a:rPr lang="en-US" sz="2000" dirty="0"/>
              <a:t>Let’s think about how this is implemented!</a:t>
            </a:r>
            <a:r>
              <a:rPr lang="en-US" sz="2000" spc="-38" dirty="0"/>
              <a:t> </a:t>
            </a:r>
            <a:endParaRPr lang="en-US" sz="2000" dirty="0"/>
          </a:p>
        </p:txBody>
      </p:sp>
      <p:pic>
        <p:nvPicPr>
          <p:cNvPr id="3" name="Picture 2">
            <a:extLst>
              <a:ext uri="{FF2B5EF4-FFF2-40B4-BE49-F238E27FC236}">
                <a16:creationId xmlns:a16="http://schemas.microsoft.com/office/drawing/2014/main" id="{ABE82DBD-7361-B0A1-2EAF-5EE8CFBDC580}"/>
              </a:ext>
            </a:extLst>
          </p:cNvPr>
          <p:cNvPicPr>
            <a:picLocks noChangeAspect="1"/>
          </p:cNvPicPr>
          <p:nvPr/>
        </p:nvPicPr>
        <p:blipFill>
          <a:blip r:embed="rId3"/>
          <a:stretch>
            <a:fillRect/>
          </a:stretch>
        </p:blipFill>
        <p:spPr>
          <a:xfrm>
            <a:off x="5888003" y="2201912"/>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2AB92A98-BCD9-90CC-DDE3-115C011EB0BA}"/>
              </a:ext>
            </a:extLst>
          </p:cNvPr>
          <p:cNvSpPr txBox="1"/>
          <p:nvPr/>
        </p:nvSpPr>
        <p:spPr>
          <a:xfrm>
            <a:off x="7429142" y="1867583"/>
            <a:ext cx="1629133" cy="272415"/>
          </a:xfrm>
          <a:prstGeom prst="wedgeRoundRectCallout">
            <a:avLst>
              <a:gd name="adj1" fmla="val -57774"/>
              <a:gd name="adj2" fmla="val 443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Remember this! </a:t>
            </a:r>
          </a:p>
        </p:txBody>
      </p:sp>
    </p:spTree>
    <p:extLst>
      <p:ext uri="{BB962C8B-B14F-4D97-AF65-F5344CB8AC3E}">
        <p14:creationId xmlns:p14="http://schemas.microsoft.com/office/powerpoint/2010/main" val="30553424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26FCF-1E96-3F99-6A24-46DAEF0A9B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BB4C4AE-0A8B-E6A3-CB83-4D8F63586226}"/>
              </a:ext>
            </a:extLst>
          </p:cNvPr>
          <p:cNvSpPr txBox="1">
            <a:spLocks noGrp="1"/>
          </p:cNvSpPr>
          <p:nvPr>
            <p:ph type="title"/>
          </p:nvPr>
        </p:nvSpPr>
        <p:spPr>
          <a:xfrm>
            <a:off x="533919" y="493378"/>
            <a:ext cx="8085415" cy="471283"/>
          </a:xfrm>
          <a:prstGeom prst="rect">
            <a:avLst/>
          </a:prstGeom>
        </p:spPr>
        <p:txBody>
          <a:bodyPr vert="horz" wrap="square" lIns="0" tIns="9525" rIns="0" bIns="0" rtlCol="0">
            <a:spAutoFit/>
          </a:bodyPr>
          <a:lstStyle/>
          <a:p>
            <a:pPr marL="9525">
              <a:lnSpc>
                <a:spcPct val="100000"/>
              </a:lnSpc>
              <a:spcBef>
                <a:spcPts val="75"/>
              </a:spcBef>
            </a:pPr>
            <a:r>
              <a:rPr lang="en-US" spc="-8" dirty="0"/>
              <a:t>The Nodes </a:t>
            </a:r>
            <a:endParaRPr spc="-8" dirty="0"/>
          </a:p>
        </p:txBody>
      </p:sp>
      <p:sp>
        <p:nvSpPr>
          <p:cNvPr id="4" name="Text Placeholder 3">
            <a:extLst>
              <a:ext uri="{FF2B5EF4-FFF2-40B4-BE49-F238E27FC236}">
                <a16:creationId xmlns:a16="http://schemas.microsoft.com/office/drawing/2014/main" id="{3A0C8F22-B22E-08CA-E683-E0D054D4F199}"/>
              </a:ext>
            </a:extLst>
          </p:cNvPr>
          <p:cNvSpPr>
            <a:spLocks noGrp="1"/>
          </p:cNvSpPr>
          <p:nvPr>
            <p:ph type="body" sz="quarter" idx="16"/>
          </p:nvPr>
        </p:nvSpPr>
        <p:spPr/>
        <p:txBody>
          <a:bodyPr/>
          <a:lstStyle/>
          <a:p>
            <a:pPr marL="350837" lvl="1"/>
            <a:r>
              <a:rPr lang="en-US" sz="1800" dirty="0"/>
              <a:t>The nodes are the values (tensors)</a:t>
            </a:r>
          </a:p>
          <a:p>
            <a:pPr marL="693737" lvl="2"/>
            <a:r>
              <a:rPr lang="en-US" sz="1800" dirty="0"/>
              <a:t>They store value, gradients and references to </a:t>
            </a:r>
            <a:br>
              <a:rPr lang="en-US" sz="1800" dirty="0"/>
            </a:br>
            <a:r>
              <a:rPr lang="en-US" sz="1800" dirty="0"/>
              <a:t>the functions that created them. </a:t>
            </a:r>
          </a:p>
        </p:txBody>
      </p:sp>
      <p:pic>
        <p:nvPicPr>
          <p:cNvPr id="10" name="Picture 9">
            <a:extLst>
              <a:ext uri="{FF2B5EF4-FFF2-40B4-BE49-F238E27FC236}">
                <a16:creationId xmlns:a16="http://schemas.microsoft.com/office/drawing/2014/main" id="{B4373596-8161-76F6-4AB3-8B373D8C7F49}"/>
              </a:ext>
            </a:extLst>
          </p:cNvPr>
          <p:cNvPicPr>
            <a:picLocks noChangeAspect="1"/>
          </p:cNvPicPr>
          <p:nvPr/>
        </p:nvPicPr>
        <p:blipFill>
          <a:blip r:embed="rId3"/>
          <a:stretch>
            <a:fillRect/>
          </a:stretch>
        </p:blipFill>
        <p:spPr>
          <a:xfrm>
            <a:off x="632012" y="2349525"/>
            <a:ext cx="7772400" cy="2118698"/>
          </a:xfrm>
          <a:prstGeom prst="rect">
            <a:avLst/>
          </a:prstGeom>
        </p:spPr>
      </p:pic>
    </p:spTree>
    <p:extLst>
      <p:ext uri="{BB962C8B-B14F-4D97-AF65-F5344CB8AC3E}">
        <p14:creationId xmlns:p14="http://schemas.microsoft.com/office/powerpoint/2010/main" val="1750874699"/>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72B5-CD05-1C47-59AF-06B5E9D7223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F798A46-EE9E-C284-2864-272956A18D33}"/>
              </a:ext>
            </a:extLst>
          </p:cNvPr>
          <p:cNvPicPr>
            <a:picLocks noChangeAspect="1"/>
          </p:cNvPicPr>
          <p:nvPr/>
        </p:nvPicPr>
        <p:blipFill>
          <a:blip r:embed="rId3"/>
          <a:stretch>
            <a:fillRect/>
          </a:stretch>
        </p:blipFill>
        <p:spPr>
          <a:xfrm>
            <a:off x="533919" y="3627744"/>
            <a:ext cx="7772400" cy="1022378"/>
          </a:xfrm>
          <a:prstGeom prst="rect">
            <a:avLst/>
          </a:prstGeom>
        </p:spPr>
      </p:pic>
      <p:sp>
        <p:nvSpPr>
          <p:cNvPr id="2" name="object 2">
            <a:extLst>
              <a:ext uri="{FF2B5EF4-FFF2-40B4-BE49-F238E27FC236}">
                <a16:creationId xmlns:a16="http://schemas.microsoft.com/office/drawing/2014/main" id="{E508A609-1B64-6204-6C26-9331EFD14B06}"/>
              </a:ext>
            </a:extLst>
          </p:cNvPr>
          <p:cNvSpPr txBox="1">
            <a:spLocks noGrp="1"/>
          </p:cNvSpPr>
          <p:nvPr>
            <p:ph type="title"/>
          </p:nvPr>
        </p:nvSpPr>
        <p:spPr>
          <a:xfrm>
            <a:off x="533919" y="493378"/>
            <a:ext cx="8085415" cy="471283"/>
          </a:xfrm>
          <a:prstGeom prst="rect">
            <a:avLst/>
          </a:prstGeom>
        </p:spPr>
        <p:txBody>
          <a:bodyPr vert="horz" wrap="square" lIns="0" tIns="9525" rIns="0" bIns="0" rtlCol="0">
            <a:spAutoFit/>
          </a:bodyPr>
          <a:lstStyle/>
          <a:p>
            <a:pPr marL="9525">
              <a:lnSpc>
                <a:spcPct val="100000"/>
              </a:lnSpc>
              <a:spcBef>
                <a:spcPts val="75"/>
              </a:spcBef>
            </a:pPr>
            <a:r>
              <a:rPr lang="en-US" spc="-8" dirty="0"/>
              <a:t>The Nodes </a:t>
            </a:r>
            <a:endParaRPr spc="-8" dirty="0"/>
          </a:p>
        </p:txBody>
      </p:sp>
      <p:sp>
        <p:nvSpPr>
          <p:cNvPr id="5" name="TextBox 4">
            <a:extLst>
              <a:ext uri="{FF2B5EF4-FFF2-40B4-BE49-F238E27FC236}">
                <a16:creationId xmlns:a16="http://schemas.microsoft.com/office/drawing/2014/main" id="{AE64D7F2-A7F9-19AD-392C-56494C26FFEE}"/>
              </a:ext>
            </a:extLst>
          </p:cNvPr>
          <p:cNvSpPr txBox="1"/>
          <p:nvPr/>
        </p:nvSpPr>
        <p:spPr>
          <a:xfrm>
            <a:off x="5376505" y="3946316"/>
            <a:ext cx="1629133" cy="544830"/>
          </a:xfrm>
          <a:prstGeom prst="wedgeRoundRectCallout">
            <a:avLst>
              <a:gd name="adj1" fmla="val -61282"/>
              <a:gd name="adj2" fmla="val 1110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Now you can define tensors!! </a:t>
            </a:r>
          </a:p>
        </p:txBody>
      </p:sp>
      <p:pic>
        <p:nvPicPr>
          <p:cNvPr id="6" name="Picture 5">
            <a:extLst>
              <a:ext uri="{FF2B5EF4-FFF2-40B4-BE49-F238E27FC236}">
                <a16:creationId xmlns:a16="http://schemas.microsoft.com/office/drawing/2014/main" id="{3B55A471-291B-5221-9693-D6387FCA2E3D}"/>
              </a:ext>
            </a:extLst>
          </p:cNvPr>
          <p:cNvPicPr>
            <a:picLocks noChangeAspect="1"/>
          </p:cNvPicPr>
          <p:nvPr/>
        </p:nvPicPr>
        <p:blipFill>
          <a:blip r:embed="rId4"/>
          <a:stretch>
            <a:fillRect/>
          </a:stretch>
        </p:blipFill>
        <p:spPr>
          <a:xfrm>
            <a:off x="533919" y="1233356"/>
            <a:ext cx="7772400" cy="2118698"/>
          </a:xfrm>
          <a:prstGeom prst="rect">
            <a:avLst/>
          </a:prstGeom>
        </p:spPr>
      </p:pic>
    </p:spTree>
    <p:extLst>
      <p:ext uri="{BB962C8B-B14F-4D97-AF65-F5344CB8AC3E}">
        <p14:creationId xmlns:p14="http://schemas.microsoft.com/office/powerpoint/2010/main" val="17630368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1138-9042-8E99-4209-771F72B7CAB9}"/>
              </a:ext>
            </a:extLst>
          </p:cNvPr>
          <p:cNvSpPr>
            <a:spLocks noGrp="1"/>
          </p:cNvSpPr>
          <p:nvPr>
            <p:ph type="title"/>
          </p:nvPr>
        </p:nvSpPr>
        <p:spPr/>
        <p:txBody>
          <a:bodyPr/>
          <a:lstStyle/>
          <a:p>
            <a:r>
              <a:rPr lang="en-US" dirty="0"/>
              <a:t>What we actually want to run</a:t>
            </a:r>
          </a:p>
        </p:txBody>
      </p:sp>
      <p:sp>
        <p:nvSpPr>
          <p:cNvPr id="3" name="Text Placeholder 2">
            <a:extLst>
              <a:ext uri="{FF2B5EF4-FFF2-40B4-BE49-F238E27FC236}">
                <a16:creationId xmlns:a16="http://schemas.microsoft.com/office/drawing/2014/main" id="{E99947DB-9EC1-1E89-D449-9182C89F7B8D}"/>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33719B73-A729-CE91-DF5C-89598F75D5FA}"/>
              </a:ext>
            </a:extLst>
          </p:cNvPr>
          <p:cNvPicPr>
            <a:picLocks noChangeAspect="1"/>
          </p:cNvPicPr>
          <p:nvPr/>
        </p:nvPicPr>
        <p:blipFill>
          <a:blip r:embed="rId3"/>
          <a:stretch>
            <a:fillRect/>
          </a:stretch>
        </p:blipFill>
        <p:spPr>
          <a:xfrm>
            <a:off x="645459" y="1069272"/>
            <a:ext cx="6922247" cy="3720327"/>
          </a:xfrm>
          <a:prstGeom prst="rect">
            <a:avLst/>
          </a:prstGeom>
        </p:spPr>
      </p:pic>
      <p:sp>
        <p:nvSpPr>
          <p:cNvPr id="5" name="TextBox 4">
            <a:extLst>
              <a:ext uri="{FF2B5EF4-FFF2-40B4-BE49-F238E27FC236}">
                <a16:creationId xmlns:a16="http://schemas.microsoft.com/office/drawing/2014/main" id="{3D57572D-46E4-FE12-1043-3361D62F5259}"/>
              </a:ext>
            </a:extLst>
          </p:cNvPr>
          <p:cNvSpPr txBox="1"/>
          <p:nvPr/>
        </p:nvSpPr>
        <p:spPr>
          <a:xfrm>
            <a:off x="5821083" y="1513894"/>
            <a:ext cx="2517308" cy="544830"/>
          </a:xfrm>
          <a:prstGeom prst="wedgeRoundRectCallout">
            <a:avLst>
              <a:gd name="adj1" fmla="val -61282"/>
              <a:gd name="adj2" fmla="val 1110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What portion of this is defined so far? </a:t>
            </a:r>
          </a:p>
        </p:txBody>
      </p:sp>
    </p:spTree>
    <p:extLst>
      <p:ext uri="{BB962C8B-B14F-4D97-AF65-F5344CB8AC3E}">
        <p14:creationId xmlns:p14="http://schemas.microsoft.com/office/powerpoint/2010/main" val="23579265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96010-BA47-DF6F-D763-E5A38F78B8F2}"/>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2BEC4F29-D0F6-25D7-49EF-1FA79CF8C5D3}"/>
              </a:ext>
            </a:extLst>
          </p:cNvPr>
          <p:cNvPicPr>
            <a:picLocks noChangeAspect="1"/>
          </p:cNvPicPr>
          <p:nvPr/>
        </p:nvPicPr>
        <p:blipFill>
          <a:blip r:embed="rId3"/>
          <a:stretch>
            <a:fillRect/>
          </a:stretch>
        </p:blipFill>
        <p:spPr>
          <a:xfrm>
            <a:off x="524666" y="195278"/>
            <a:ext cx="7337093" cy="2000037"/>
          </a:xfrm>
          <a:prstGeom prst="rect">
            <a:avLst/>
          </a:prstGeom>
        </p:spPr>
      </p:pic>
      <p:pic>
        <p:nvPicPr>
          <p:cNvPr id="14" name="Picture 13">
            <a:extLst>
              <a:ext uri="{FF2B5EF4-FFF2-40B4-BE49-F238E27FC236}">
                <a16:creationId xmlns:a16="http://schemas.microsoft.com/office/drawing/2014/main" id="{BDA477DB-EB49-E65A-0CEB-0F10980EA9C6}"/>
              </a:ext>
            </a:extLst>
          </p:cNvPr>
          <p:cNvPicPr>
            <a:picLocks noChangeAspect="1"/>
          </p:cNvPicPr>
          <p:nvPr/>
        </p:nvPicPr>
        <p:blipFill>
          <a:blip r:embed="rId4"/>
          <a:stretch>
            <a:fillRect/>
          </a:stretch>
        </p:blipFill>
        <p:spPr>
          <a:xfrm>
            <a:off x="6074398" y="259867"/>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3146B867-FB2C-86AF-C306-2F3A63A8E987}"/>
              </a:ext>
            </a:extLst>
          </p:cNvPr>
          <p:cNvPicPr>
            <a:picLocks noChangeAspect="1"/>
          </p:cNvPicPr>
          <p:nvPr/>
        </p:nvPicPr>
        <p:blipFill>
          <a:blip r:embed="rId5"/>
          <a:stretch>
            <a:fillRect/>
          </a:stretch>
        </p:blipFill>
        <p:spPr>
          <a:xfrm>
            <a:off x="524665" y="2211682"/>
            <a:ext cx="7337093" cy="2671951"/>
          </a:xfrm>
          <a:prstGeom prst="rect">
            <a:avLst/>
          </a:prstGeom>
        </p:spPr>
      </p:pic>
      <p:sp>
        <p:nvSpPr>
          <p:cNvPr id="19" name="TextBox 18">
            <a:extLst>
              <a:ext uri="{FF2B5EF4-FFF2-40B4-BE49-F238E27FC236}">
                <a16:creationId xmlns:a16="http://schemas.microsoft.com/office/drawing/2014/main" id="{8C6FC558-1070-8911-5969-DAC80FC38792}"/>
              </a:ext>
            </a:extLst>
          </p:cNvPr>
          <p:cNvSpPr txBox="1"/>
          <p:nvPr/>
        </p:nvSpPr>
        <p:spPr>
          <a:xfrm>
            <a:off x="5299989" y="2245872"/>
            <a:ext cx="3719023" cy="272415"/>
          </a:xfrm>
          <a:prstGeom prst="wedgeRoundRectCallout">
            <a:avLst>
              <a:gd name="adj1" fmla="val -56365"/>
              <a:gd name="adj2" fmla="val 3412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We also need to define the backward step!</a:t>
            </a:r>
          </a:p>
        </p:txBody>
      </p:sp>
    </p:spTree>
    <p:extLst>
      <p:ext uri="{BB962C8B-B14F-4D97-AF65-F5344CB8AC3E}">
        <p14:creationId xmlns:p14="http://schemas.microsoft.com/office/powerpoint/2010/main" val="17108048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F4A65-2BEF-94F9-E582-CFAABC19AE17}"/>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2A49EA83-8EF0-B6E2-9A6A-D08A554B8763}"/>
              </a:ext>
            </a:extLst>
          </p:cNvPr>
          <p:cNvPicPr>
            <a:picLocks noChangeAspect="1"/>
          </p:cNvPicPr>
          <p:nvPr/>
        </p:nvPicPr>
        <p:blipFill>
          <a:blip r:embed="rId3"/>
          <a:srcRect r="5197"/>
          <a:stretch/>
        </p:blipFill>
        <p:spPr>
          <a:xfrm>
            <a:off x="435019" y="72108"/>
            <a:ext cx="6022393" cy="2313412"/>
          </a:xfrm>
          <a:prstGeom prst="rect">
            <a:avLst/>
          </a:prstGeom>
        </p:spPr>
      </p:pic>
      <p:pic>
        <p:nvPicPr>
          <p:cNvPr id="2" name="Picture 1">
            <a:extLst>
              <a:ext uri="{FF2B5EF4-FFF2-40B4-BE49-F238E27FC236}">
                <a16:creationId xmlns:a16="http://schemas.microsoft.com/office/drawing/2014/main" id="{ACC7BFBB-A7BE-1021-95AC-EEB42251594E}"/>
              </a:ext>
            </a:extLst>
          </p:cNvPr>
          <p:cNvPicPr>
            <a:picLocks noChangeAspect="1"/>
          </p:cNvPicPr>
          <p:nvPr/>
        </p:nvPicPr>
        <p:blipFill>
          <a:blip r:embed="rId4"/>
          <a:stretch>
            <a:fillRect/>
          </a:stretch>
        </p:blipFill>
        <p:spPr>
          <a:xfrm>
            <a:off x="435019" y="2306018"/>
            <a:ext cx="6022391" cy="2809839"/>
          </a:xfrm>
          <a:prstGeom prst="rect">
            <a:avLst/>
          </a:prstGeom>
        </p:spPr>
      </p:pic>
    </p:spTree>
    <p:extLst>
      <p:ext uri="{BB962C8B-B14F-4D97-AF65-F5344CB8AC3E}">
        <p14:creationId xmlns:p14="http://schemas.microsoft.com/office/powerpoint/2010/main" val="6955057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Compute second set of intermediate predictions</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4"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AEE923-FF71-D2C9-533D-CF0AAA88A3B8}"/>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14745819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211-90A7-E5B2-A1D4-0FB09A0E3760}"/>
              </a:ext>
            </a:extLst>
          </p:cNvPr>
          <p:cNvSpPr>
            <a:spLocks noGrp="1"/>
          </p:cNvSpPr>
          <p:nvPr>
            <p:ph type="title"/>
          </p:nvPr>
        </p:nvSpPr>
        <p:spPr/>
        <p:txBody>
          <a:bodyPr/>
          <a:lstStyle/>
          <a:p>
            <a:r>
              <a:rPr lang="en-US" dirty="0"/>
              <a:t>Defining Operation Nodes</a:t>
            </a:r>
          </a:p>
        </p:txBody>
      </p:sp>
      <p:sp>
        <p:nvSpPr>
          <p:cNvPr id="3" name="Text Placeholder 2">
            <a:extLst>
              <a:ext uri="{FF2B5EF4-FFF2-40B4-BE49-F238E27FC236}">
                <a16:creationId xmlns:a16="http://schemas.microsoft.com/office/drawing/2014/main" id="{99505AF4-4F77-5F54-9DC1-954D66EB2748}"/>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E45694D8-171C-7E2E-5095-FB3501314CF0}"/>
              </a:ext>
            </a:extLst>
          </p:cNvPr>
          <p:cNvPicPr>
            <a:picLocks noChangeAspect="1"/>
          </p:cNvPicPr>
          <p:nvPr/>
        </p:nvPicPr>
        <p:blipFill>
          <a:blip r:embed="rId3"/>
          <a:stretch>
            <a:fillRect/>
          </a:stretch>
        </p:blipFill>
        <p:spPr>
          <a:xfrm>
            <a:off x="643965" y="1244175"/>
            <a:ext cx="7772400" cy="3370521"/>
          </a:xfrm>
          <a:prstGeom prst="rect">
            <a:avLst/>
          </a:prstGeom>
        </p:spPr>
      </p:pic>
      <p:sp>
        <p:nvSpPr>
          <p:cNvPr id="5" name="TextBox 4">
            <a:extLst>
              <a:ext uri="{FF2B5EF4-FFF2-40B4-BE49-F238E27FC236}">
                <a16:creationId xmlns:a16="http://schemas.microsoft.com/office/drawing/2014/main" id="{C4D8918E-B513-04C2-76A3-349BFA9D40B1}"/>
              </a:ext>
            </a:extLst>
          </p:cNvPr>
          <p:cNvSpPr txBox="1"/>
          <p:nvPr/>
        </p:nvSpPr>
        <p:spPr>
          <a:xfrm>
            <a:off x="4337778" y="3096137"/>
            <a:ext cx="1256199" cy="272415"/>
          </a:xfrm>
          <a:prstGeom prst="wedgeRoundRectCallout">
            <a:avLst>
              <a:gd name="adj1" fmla="val -61123"/>
              <a:gd name="adj2" fmla="val 5167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Upstream</a:t>
            </a:r>
          </a:p>
        </p:txBody>
      </p:sp>
      <p:sp>
        <p:nvSpPr>
          <p:cNvPr id="7" name="TextBox 6">
            <a:extLst>
              <a:ext uri="{FF2B5EF4-FFF2-40B4-BE49-F238E27FC236}">
                <a16:creationId xmlns:a16="http://schemas.microsoft.com/office/drawing/2014/main" id="{3292EB0E-5209-934B-0DC6-F5E0F58423EC}"/>
              </a:ext>
            </a:extLst>
          </p:cNvPr>
          <p:cNvSpPr txBox="1"/>
          <p:nvPr/>
        </p:nvSpPr>
        <p:spPr>
          <a:xfrm>
            <a:off x="4337778" y="3096137"/>
            <a:ext cx="1256199" cy="272415"/>
          </a:xfrm>
          <a:prstGeom prst="wedgeRoundRectCallout">
            <a:avLst>
              <a:gd name="adj1" fmla="val -57792"/>
              <a:gd name="adj2" fmla="val -536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Upstream</a:t>
            </a:r>
          </a:p>
        </p:txBody>
      </p:sp>
      <p:sp>
        <p:nvSpPr>
          <p:cNvPr id="8" name="TextBox 7">
            <a:extLst>
              <a:ext uri="{FF2B5EF4-FFF2-40B4-BE49-F238E27FC236}">
                <a16:creationId xmlns:a16="http://schemas.microsoft.com/office/drawing/2014/main" id="{1FA7DBEF-5C55-E573-8FA6-D9F721B49386}"/>
              </a:ext>
            </a:extLst>
          </p:cNvPr>
          <p:cNvSpPr txBox="1"/>
          <p:nvPr/>
        </p:nvSpPr>
        <p:spPr>
          <a:xfrm>
            <a:off x="3367338" y="2504164"/>
            <a:ext cx="1256199" cy="272415"/>
          </a:xfrm>
          <a:prstGeom prst="wedgeRoundRectCallout">
            <a:avLst>
              <a:gd name="adj1" fmla="val -61598"/>
              <a:gd name="adj2" fmla="val 4728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Local grad</a:t>
            </a:r>
          </a:p>
        </p:txBody>
      </p:sp>
      <p:pic>
        <p:nvPicPr>
          <p:cNvPr id="9" name="Picture 8">
            <a:extLst>
              <a:ext uri="{FF2B5EF4-FFF2-40B4-BE49-F238E27FC236}">
                <a16:creationId xmlns:a16="http://schemas.microsoft.com/office/drawing/2014/main" id="{55E03CFC-7BF4-1543-E8AA-9A073053954A}"/>
              </a:ext>
            </a:extLst>
          </p:cNvPr>
          <p:cNvPicPr>
            <a:picLocks noChangeAspect="1"/>
          </p:cNvPicPr>
          <p:nvPr/>
        </p:nvPicPr>
        <p:blipFill>
          <a:blip r:embed="rId4"/>
          <a:stretch>
            <a:fillRect/>
          </a:stretch>
        </p:blipFill>
        <p:spPr>
          <a:xfrm>
            <a:off x="5895858" y="2773816"/>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634148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9E2A2-B6FC-D27E-3101-789E6B138D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8C82D-8B98-7BB2-92CB-112892DF9711}"/>
              </a:ext>
            </a:extLst>
          </p:cNvPr>
          <p:cNvSpPr>
            <a:spLocks noGrp="1"/>
          </p:cNvSpPr>
          <p:nvPr>
            <p:ph type="title"/>
          </p:nvPr>
        </p:nvSpPr>
        <p:spPr/>
        <p:txBody>
          <a:bodyPr/>
          <a:lstStyle/>
          <a:p>
            <a:r>
              <a:rPr lang="en-US" dirty="0"/>
              <a:t>Defining Operation Nodes</a:t>
            </a:r>
          </a:p>
        </p:txBody>
      </p:sp>
      <p:pic>
        <p:nvPicPr>
          <p:cNvPr id="4" name="Picture 3">
            <a:extLst>
              <a:ext uri="{FF2B5EF4-FFF2-40B4-BE49-F238E27FC236}">
                <a16:creationId xmlns:a16="http://schemas.microsoft.com/office/drawing/2014/main" id="{10E2EF29-D9A4-12B1-1186-0B4B352CB9D7}"/>
              </a:ext>
            </a:extLst>
          </p:cNvPr>
          <p:cNvPicPr>
            <a:picLocks noChangeAspect="1"/>
          </p:cNvPicPr>
          <p:nvPr/>
        </p:nvPicPr>
        <p:blipFill>
          <a:blip r:embed="rId2"/>
          <a:stretch>
            <a:fillRect/>
          </a:stretch>
        </p:blipFill>
        <p:spPr>
          <a:xfrm>
            <a:off x="657411" y="1183341"/>
            <a:ext cx="7856015" cy="3469028"/>
          </a:xfrm>
          <a:prstGeom prst="rect">
            <a:avLst/>
          </a:prstGeom>
        </p:spPr>
      </p:pic>
      <p:sp>
        <p:nvSpPr>
          <p:cNvPr id="5" name="TextBox 4">
            <a:extLst>
              <a:ext uri="{FF2B5EF4-FFF2-40B4-BE49-F238E27FC236}">
                <a16:creationId xmlns:a16="http://schemas.microsoft.com/office/drawing/2014/main" id="{8D9BA637-74D5-FC20-9ECF-A11C67D35BE2}"/>
              </a:ext>
            </a:extLst>
          </p:cNvPr>
          <p:cNvSpPr txBox="1"/>
          <p:nvPr/>
        </p:nvSpPr>
        <p:spPr>
          <a:xfrm>
            <a:off x="3536930" y="2765727"/>
            <a:ext cx="1650646" cy="272415"/>
          </a:xfrm>
          <a:prstGeom prst="wedgeRoundRectCallout">
            <a:avLst>
              <a:gd name="adj1" fmla="val -56365"/>
              <a:gd name="adj2" fmla="val 1218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Upstream</a:t>
            </a:r>
          </a:p>
        </p:txBody>
      </p:sp>
      <p:sp>
        <p:nvSpPr>
          <p:cNvPr id="8" name="TextBox 7">
            <a:extLst>
              <a:ext uri="{FF2B5EF4-FFF2-40B4-BE49-F238E27FC236}">
                <a16:creationId xmlns:a16="http://schemas.microsoft.com/office/drawing/2014/main" id="{0CDC159E-4E76-7F9C-23B2-A9942F950574}"/>
              </a:ext>
            </a:extLst>
          </p:cNvPr>
          <p:cNvSpPr txBox="1"/>
          <p:nvPr/>
        </p:nvSpPr>
        <p:spPr>
          <a:xfrm>
            <a:off x="3530955" y="3182089"/>
            <a:ext cx="1650646" cy="544830"/>
          </a:xfrm>
          <a:prstGeom prst="wedgeRoundRectCallout">
            <a:avLst>
              <a:gd name="adj1" fmla="val -48762"/>
              <a:gd name="adj2" fmla="val 1547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Where is the </a:t>
            </a:r>
            <a:br>
              <a:rPr lang="en-US" sz="1600" b="0" dirty="0">
                <a:latin typeface="Corbel" panose="020B0503020204020204" pitchFamily="34" charset="0"/>
              </a:rPr>
            </a:br>
            <a:r>
              <a:rPr lang="en-US" sz="1600" b="0" dirty="0">
                <a:latin typeface="Corbel" panose="020B0503020204020204" pitchFamily="34" charset="0"/>
              </a:rPr>
              <a:t>local grad? 🤔</a:t>
            </a:r>
          </a:p>
        </p:txBody>
      </p:sp>
      <p:pic>
        <p:nvPicPr>
          <p:cNvPr id="9" name="Picture 8">
            <a:extLst>
              <a:ext uri="{FF2B5EF4-FFF2-40B4-BE49-F238E27FC236}">
                <a16:creationId xmlns:a16="http://schemas.microsoft.com/office/drawing/2014/main" id="{CCDB4687-4A58-03A2-F272-558DE32C8D50}"/>
              </a:ext>
            </a:extLst>
          </p:cNvPr>
          <p:cNvPicPr>
            <a:picLocks noChangeAspect="1"/>
          </p:cNvPicPr>
          <p:nvPr/>
        </p:nvPicPr>
        <p:blipFill>
          <a:blip r:embed="rId3"/>
          <a:stretch>
            <a:fillRect/>
          </a:stretch>
        </p:blipFill>
        <p:spPr>
          <a:xfrm>
            <a:off x="5895858" y="2773816"/>
            <a:ext cx="2944614" cy="1610632"/>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514152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856F-1C7C-9088-A2F4-6100F60BBF1F}"/>
              </a:ext>
            </a:extLst>
          </p:cNvPr>
          <p:cNvSpPr>
            <a:spLocks noGrp="1"/>
          </p:cNvSpPr>
          <p:nvPr>
            <p:ph type="title"/>
          </p:nvPr>
        </p:nvSpPr>
        <p:spPr/>
        <p:txBody>
          <a:bodyPr/>
          <a:lstStyle/>
          <a:p>
            <a:r>
              <a:rPr lang="en-US" dirty="0"/>
              <a:t>Defining Operation Nodes</a:t>
            </a:r>
          </a:p>
        </p:txBody>
      </p:sp>
      <p:sp>
        <p:nvSpPr>
          <p:cNvPr id="3" name="Text Placeholder 2">
            <a:extLst>
              <a:ext uri="{FF2B5EF4-FFF2-40B4-BE49-F238E27FC236}">
                <a16:creationId xmlns:a16="http://schemas.microsoft.com/office/drawing/2014/main" id="{2ACE38E3-6A17-5984-2776-83DECA1BC88D}"/>
              </a:ext>
            </a:extLst>
          </p:cNvPr>
          <p:cNvSpPr>
            <a:spLocks noGrp="1"/>
          </p:cNvSpPr>
          <p:nvPr>
            <p:ph type="body" sz="quarter" idx="16"/>
          </p:nvPr>
        </p:nvSpPr>
        <p:spPr/>
        <p:txBody>
          <a:bodyPr/>
          <a:lstStyle/>
          <a:p>
            <a:r>
              <a:rPr lang="en-US" dirty="0"/>
              <a:t>Operations (define how it propagates forward/backward) are also nodes! </a:t>
            </a:r>
          </a:p>
        </p:txBody>
      </p:sp>
      <p:pic>
        <p:nvPicPr>
          <p:cNvPr id="5" name="Picture 4">
            <a:extLst>
              <a:ext uri="{FF2B5EF4-FFF2-40B4-BE49-F238E27FC236}">
                <a16:creationId xmlns:a16="http://schemas.microsoft.com/office/drawing/2014/main" id="{EEE31FDD-420B-AED3-1CD3-78AD8EED36FD}"/>
              </a:ext>
            </a:extLst>
          </p:cNvPr>
          <p:cNvPicPr>
            <a:picLocks noChangeAspect="1"/>
          </p:cNvPicPr>
          <p:nvPr/>
        </p:nvPicPr>
        <p:blipFill>
          <a:blip r:embed="rId2"/>
          <a:stretch>
            <a:fillRect/>
          </a:stretch>
        </p:blipFill>
        <p:spPr>
          <a:xfrm>
            <a:off x="554319" y="1741034"/>
            <a:ext cx="7772400" cy="3095786"/>
          </a:xfrm>
          <a:prstGeom prst="rect">
            <a:avLst/>
          </a:prstGeom>
        </p:spPr>
      </p:pic>
      <p:sp>
        <p:nvSpPr>
          <p:cNvPr id="6" name="TextBox 5">
            <a:extLst>
              <a:ext uri="{FF2B5EF4-FFF2-40B4-BE49-F238E27FC236}">
                <a16:creationId xmlns:a16="http://schemas.microsoft.com/office/drawing/2014/main" id="{E8D6A7ED-FB77-2B7C-10F3-D80B22B534B1}"/>
              </a:ext>
            </a:extLst>
          </p:cNvPr>
          <p:cNvSpPr txBox="1"/>
          <p:nvPr/>
        </p:nvSpPr>
        <p:spPr>
          <a:xfrm>
            <a:off x="4774061" y="2983222"/>
            <a:ext cx="1256199" cy="272415"/>
          </a:xfrm>
          <a:prstGeom prst="wedgeRoundRectCallout">
            <a:avLst>
              <a:gd name="adj1" fmla="val -50180"/>
              <a:gd name="adj2" fmla="val 7580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Upstream</a:t>
            </a:r>
          </a:p>
        </p:txBody>
      </p:sp>
    </p:spTree>
    <p:extLst>
      <p:ext uri="{BB962C8B-B14F-4D97-AF65-F5344CB8AC3E}">
        <p14:creationId xmlns:p14="http://schemas.microsoft.com/office/powerpoint/2010/main" val="7169487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B9D2-271D-23A0-93F7-A7DD53FB1B60}"/>
              </a:ext>
            </a:extLst>
          </p:cNvPr>
          <p:cNvSpPr>
            <a:spLocks noGrp="1"/>
          </p:cNvSpPr>
          <p:nvPr>
            <p:ph type="title"/>
          </p:nvPr>
        </p:nvSpPr>
        <p:spPr/>
        <p:txBody>
          <a:bodyPr/>
          <a:lstStyle/>
          <a:p>
            <a:r>
              <a:rPr lang="en-US" dirty="0"/>
              <a:t>Let’s run Backprop!! </a:t>
            </a:r>
          </a:p>
        </p:txBody>
      </p:sp>
      <p:sp>
        <p:nvSpPr>
          <p:cNvPr id="3" name="Text Placeholder 2">
            <a:extLst>
              <a:ext uri="{FF2B5EF4-FFF2-40B4-BE49-F238E27FC236}">
                <a16:creationId xmlns:a16="http://schemas.microsoft.com/office/drawing/2014/main" id="{83D09A95-F7CA-D671-045F-D8642A45FDA2}"/>
              </a:ext>
            </a:extLst>
          </p:cNvPr>
          <p:cNvSpPr>
            <a:spLocks noGrp="1"/>
          </p:cNvSpPr>
          <p:nvPr>
            <p:ph type="body" sz="quarter" idx="16"/>
          </p:nvPr>
        </p:nvSpPr>
        <p:spPr/>
        <p:txBody>
          <a:bodyPr/>
          <a:lstStyle/>
          <a:p>
            <a:endParaRPr lang="en-US" dirty="0"/>
          </a:p>
        </p:txBody>
      </p:sp>
      <p:pic>
        <p:nvPicPr>
          <p:cNvPr id="4" name="Picture 3">
            <a:extLst>
              <a:ext uri="{FF2B5EF4-FFF2-40B4-BE49-F238E27FC236}">
                <a16:creationId xmlns:a16="http://schemas.microsoft.com/office/drawing/2014/main" id="{18877D74-CA3F-0753-C474-A7B99525F650}"/>
              </a:ext>
            </a:extLst>
          </p:cNvPr>
          <p:cNvPicPr>
            <a:picLocks noChangeAspect="1"/>
          </p:cNvPicPr>
          <p:nvPr/>
        </p:nvPicPr>
        <p:blipFill>
          <a:blip r:embed="rId2"/>
          <a:stretch>
            <a:fillRect/>
          </a:stretch>
        </p:blipFill>
        <p:spPr>
          <a:xfrm>
            <a:off x="693270" y="1137264"/>
            <a:ext cx="6922247" cy="3720327"/>
          </a:xfrm>
          <a:prstGeom prst="rect">
            <a:avLst/>
          </a:prstGeom>
        </p:spPr>
      </p:pic>
      <p:sp>
        <p:nvSpPr>
          <p:cNvPr id="7" name="TextBox 6">
            <a:extLst>
              <a:ext uri="{FF2B5EF4-FFF2-40B4-BE49-F238E27FC236}">
                <a16:creationId xmlns:a16="http://schemas.microsoft.com/office/drawing/2014/main" id="{D57FF051-EBB5-59A7-BEE6-F89E036ED5EB}"/>
              </a:ext>
            </a:extLst>
          </p:cNvPr>
          <p:cNvSpPr txBox="1"/>
          <p:nvPr/>
        </p:nvSpPr>
        <p:spPr>
          <a:xfrm>
            <a:off x="5348941" y="1205799"/>
            <a:ext cx="3120931" cy="544830"/>
          </a:xfrm>
          <a:prstGeom prst="wedgeRoundRectCallout">
            <a:avLst>
              <a:gd name="adj1" fmla="val -61282"/>
              <a:gd name="adj2" fmla="val 1110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1" dirty="0">
                <a:latin typeface="Corbel" panose="020B0503020204020204" pitchFamily="34" charset="0"/>
              </a:rPr>
              <a:t>Question:</a:t>
            </a:r>
            <a:r>
              <a:rPr lang="en-US" sz="1600" dirty="0">
                <a:latin typeface="Corbel" panose="020B0503020204020204" pitchFamily="34" charset="0"/>
              </a:rPr>
              <a:t> draw the computation graph of this program! </a:t>
            </a:r>
            <a:endParaRPr lang="en-US" sz="1600" b="0" dirty="0">
              <a:latin typeface="Corbel" panose="020B0503020204020204" pitchFamily="34" charset="0"/>
            </a:endParaRPr>
          </a:p>
        </p:txBody>
      </p:sp>
      <p:sp>
        <p:nvSpPr>
          <p:cNvPr id="8" name="TextBox 7">
            <a:extLst>
              <a:ext uri="{FF2B5EF4-FFF2-40B4-BE49-F238E27FC236}">
                <a16:creationId xmlns:a16="http://schemas.microsoft.com/office/drawing/2014/main" id="{26694C11-36A0-9517-DA74-A610DBCC7F19}"/>
              </a:ext>
            </a:extLst>
          </p:cNvPr>
          <p:cNvSpPr txBox="1"/>
          <p:nvPr/>
        </p:nvSpPr>
        <p:spPr>
          <a:xfrm>
            <a:off x="5348939" y="1881200"/>
            <a:ext cx="3101789" cy="544830"/>
          </a:xfrm>
          <a:prstGeom prst="wedgeRoundRectCallout">
            <a:avLst>
              <a:gd name="adj1" fmla="val -61282"/>
              <a:gd name="adj2" fmla="val 1110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1" dirty="0">
                <a:latin typeface="Corbel" panose="020B0503020204020204" pitchFamily="34" charset="0"/>
              </a:rPr>
              <a:t>Question:</a:t>
            </a:r>
            <a:r>
              <a:rPr lang="en-US" sz="1600" dirty="0">
                <a:latin typeface="Corbel" panose="020B0503020204020204" pitchFamily="34" charset="0"/>
              </a:rPr>
              <a:t> explain how “backward()” gets executed! </a:t>
            </a:r>
            <a:endParaRPr lang="en-US" sz="1600" b="0" dirty="0">
              <a:latin typeface="Corbel" panose="020B0503020204020204" pitchFamily="34" charset="0"/>
            </a:endParaRPr>
          </a:p>
        </p:txBody>
      </p:sp>
      <p:sp>
        <p:nvSpPr>
          <p:cNvPr id="9" name="TextBox 8">
            <a:extLst>
              <a:ext uri="{FF2B5EF4-FFF2-40B4-BE49-F238E27FC236}">
                <a16:creationId xmlns:a16="http://schemas.microsoft.com/office/drawing/2014/main" id="{48C1B9DC-65C3-AB90-8B61-58610B286886}"/>
              </a:ext>
            </a:extLst>
          </p:cNvPr>
          <p:cNvSpPr txBox="1"/>
          <p:nvPr/>
        </p:nvSpPr>
        <p:spPr>
          <a:xfrm>
            <a:off x="5348940" y="2600517"/>
            <a:ext cx="3101789" cy="544830"/>
          </a:xfrm>
          <a:prstGeom prst="wedgeRoundRectCallout">
            <a:avLst>
              <a:gd name="adj1" fmla="val -61282"/>
              <a:gd name="adj2" fmla="val 1110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1" dirty="0">
                <a:latin typeface="Corbel" panose="020B0503020204020204" pitchFamily="34" charset="0"/>
              </a:rPr>
              <a:t>Question:</a:t>
            </a:r>
            <a:r>
              <a:rPr lang="en-US" sz="1600" dirty="0">
                <a:latin typeface="Corbel" panose="020B0503020204020204" pitchFamily="34" charset="0"/>
              </a:rPr>
              <a:t> At what point is the topological sort triggered? </a:t>
            </a:r>
            <a:endParaRPr lang="en-US" sz="1600" b="0" dirty="0">
              <a:latin typeface="Corbel" panose="020B0503020204020204" pitchFamily="34" charset="0"/>
            </a:endParaRPr>
          </a:p>
        </p:txBody>
      </p:sp>
      <p:sp>
        <p:nvSpPr>
          <p:cNvPr id="10" name="TextBox 9">
            <a:extLst>
              <a:ext uri="{FF2B5EF4-FFF2-40B4-BE49-F238E27FC236}">
                <a16:creationId xmlns:a16="http://schemas.microsoft.com/office/drawing/2014/main" id="{5B4AB8F9-043D-B421-EB90-6D256A754A53}"/>
              </a:ext>
            </a:extLst>
          </p:cNvPr>
          <p:cNvSpPr txBox="1"/>
          <p:nvPr/>
        </p:nvSpPr>
        <p:spPr>
          <a:xfrm>
            <a:off x="5348940" y="3262300"/>
            <a:ext cx="3101789" cy="544830"/>
          </a:xfrm>
          <a:prstGeom prst="wedgeRoundRectCallout">
            <a:avLst>
              <a:gd name="adj1" fmla="val -61282"/>
              <a:gd name="adj2" fmla="val 1110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1" dirty="0">
                <a:latin typeface="Corbel" panose="020B0503020204020204" pitchFamily="34" charset="0"/>
              </a:rPr>
              <a:t>Question:</a:t>
            </a:r>
            <a:r>
              <a:rPr lang="en-US" sz="1600" dirty="0">
                <a:latin typeface="Corbel" panose="020B0503020204020204" pitchFamily="34" charset="0"/>
              </a:rPr>
              <a:t> how can you further extend this program?</a:t>
            </a:r>
            <a:endParaRPr lang="en-US" sz="1600" b="0" dirty="0">
              <a:latin typeface="Corbel" panose="020B0503020204020204" pitchFamily="34" charset="0"/>
            </a:endParaRPr>
          </a:p>
        </p:txBody>
      </p:sp>
    </p:spTree>
    <p:extLst>
      <p:ext uri="{BB962C8B-B14F-4D97-AF65-F5344CB8AC3E}">
        <p14:creationId xmlns:p14="http://schemas.microsoft.com/office/powerpoint/2010/main" val="321970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7A098-C8CA-B58D-7969-B9977AE3B26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EEAD5CB-E31E-9A8A-2C99-D83A4D97C04D}"/>
              </a:ext>
            </a:extLst>
          </p:cNvPr>
          <p:cNvSpPr>
            <a:spLocks noGrp="1"/>
          </p:cNvSpPr>
          <p:nvPr>
            <p:ph type="body" sz="quarter" idx="10"/>
          </p:nvPr>
        </p:nvSpPr>
        <p:spPr/>
        <p:txBody>
          <a:bodyPr>
            <a:normAutofit/>
          </a:bodyPr>
          <a:lstStyle/>
          <a:p>
            <a:r>
              <a:rPr lang="en-US" sz="4000" dirty="0"/>
              <a:t>Auto-diff in </a:t>
            </a:r>
            <a:r>
              <a:rPr lang="en-US" sz="4000" dirty="0" err="1"/>
              <a:t>PyTorch</a:t>
            </a:r>
            <a:endParaRPr lang="en-US" sz="4000" dirty="0"/>
          </a:p>
        </p:txBody>
      </p:sp>
    </p:spTree>
    <p:extLst>
      <p:ext uri="{BB962C8B-B14F-4D97-AF65-F5344CB8AC3E}">
        <p14:creationId xmlns:p14="http://schemas.microsoft.com/office/powerpoint/2010/main" val="42633386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AF2D8-E0EB-DA7A-EDA1-C1C81A740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F8394-F2FE-9F3F-F4C1-F17CB3EDEC61}"/>
              </a:ext>
            </a:extLst>
          </p:cNvPr>
          <p:cNvSpPr>
            <a:spLocks noGrp="1"/>
          </p:cNvSpPr>
          <p:nvPr>
            <p:ph type="title"/>
          </p:nvPr>
        </p:nvSpPr>
        <p:spPr>
          <a:xfrm>
            <a:off x="78381" y="107119"/>
            <a:ext cx="9109166" cy="857542"/>
          </a:xfrm>
        </p:spPr>
        <p:txBody>
          <a:bodyPr>
            <a:normAutofit fontScale="90000"/>
          </a:bodyPr>
          <a:lstStyle/>
          <a:p>
            <a:r>
              <a:rPr lang="en-US" dirty="0" err="1"/>
              <a:t>PyTorch’s</a:t>
            </a:r>
            <a:r>
              <a:rPr lang="en-US" dirty="0"/>
              <a:t> Implementation: Forward/Backward API</a:t>
            </a:r>
          </a:p>
        </p:txBody>
      </p:sp>
      <p:sp>
        <p:nvSpPr>
          <p:cNvPr id="3" name="Content Placeholder 2">
            <a:extLst>
              <a:ext uri="{FF2B5EF4-FFF2-40B4-BE49-F238E27FC236}">
                <a16:creationId xmlns:a16="http://schemas.microsoft.com/office/drawing/2014/main" id="{BB34CF81-C23B-BFE3-5FDF-45B998FA47F0}"/>
              </a:ext>
            </a:extLst>
          </p:cNvPr>
          <p:cNvSpPr>
            <a:spLocks noGrp="1"/>
          </p:cNvSpPr>
          <p:nvPr>
            <p:ph type="body" sz="quarter" idx="16"/>
          </p:nvPr>
        </p:nvSpPr>
        <p:spPr/>
        <p:txBody>
          <a:bodyPr/>
          <a:lstStyle/>
          <a:p>
            <a:r>
              <a:rPr lang="en-US" err="1"/>
              <a:t>PyTorch</a:t>
            </a:r>
            <a:r>
              <a:rPr lang="en-US"/>
              <a:t> has implementation of forward/backward operations for various operators. </a:t>
            </a:r>
          </a:p>
          <a:p>
            <a:r>
              <a:rPr lang="en-US"/>
              <a:t>Example: multiplication operator</a:t>
            </a:r>
          </a:p>
        </p:txBody>
      </p:sp>
      <p:pic>
        <p:nvPicPr>
          <p:cNvPr id="4" name="Content Placeholder 6" descr="Text&#10;&#10;Description automatically generated with low confidence">
            <a:extLst>
              <a:ext uri="{FF2B5EF4-FFF2-40B4-BE49-F238E27FC236}">
                <a16:creationId xmlns:a16="http://schemas.microsoft.com/office/drawing/2014/main" id="{5B9DCFD2-178B-A110-71CD-1A77BC50C87D}"/>
              </a:ext>
            </a:extLst>
          </p:cNvPr>
          <p:cNvPicPr>
            <a:picLocks noChangeAspect="1"/>
          </p:cNvPicPr>
          <p:nvPr/>
        </p:nvPicPr>
        <p:blipFill>
          <a:blip r:embed="rId2"/>
          <a:stretch>
            <a:fillRect/>
          </a:stretch>
        </p:blipFill>
        <p:spPr>
          <a:xfrm>
            <a:off x="4120943" y="2005973"/>
            <a:ext cx="4790265" cy="2899371"/>
          </a:xfrm>
          <a:prstGeom prst="rect">
            <a:avLst/>
          </a:prstGeom>
          <a:noFill/>
          <a:ln>
            <a:noFill/>
          </a:ln>
        </p:spPr>
      </p:pic>
      <p:pic>
        <p:nvPicPr>
          <p:cNvPr id="5" name="object 3">
            <a:extLst>
              <a:ext uri="{FF2B5EF4-FFF2-40B4-BE49-F238E27FC236}">
                <a16:creationId xmlns:a16="http://schemas.microsoft.com/office/drawing/2014/main" id="{A4026A9F-138B-5B5A-7867-5828B8940985}"/>
              </a:ext>
            </a:extLst>
          </p:cNvPr>
          <p:cNvPicPr/>
          <p:nvPr/>
        </p:nvPicPr>
        <p:blipFill rotWithShape="1">
          <a:blip r:embed="rId3" cstate="print"/>
          <a:srcRect r="64334" b="33572"/>
          <a:stretch/>
        </p:blipFill>
        <p:spPr>
          <a:xfrm>
            <a:off x="912732" y="2370150"/>
            <a:ext cx="2310570" cy="1834527"/>
          </a:xfrm>
          <a:prstGeom prst="rect">
            <a:avLst/>
          </a:prstGeom>
        </p:spPr>
      </p:pic>
    </p:spTree>
    <p:extLst>
      <p:ext uri="{BB962C8B-B14F-4D97-AF65-F5344CB8AC3E}">
        <p14:creationId xmlns:p14="http://schemas.microsoft.com/office/powerpoint/2010/main" val="5221378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2101-971E-4C98-DFD7-49A0F9904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36A2A-C0FD-FDEF-3EA7-DC46E83D7F52}"/>
              </a:ext>
            </a:extLst>
          </p:cNvPr>
          <p:cNvSpPr>
            <a:spLocks noGrp="1"/>
          </p:cNvSpPr>
          <p:nvPr>
            <p:ph type="title"/>
          </p:nvPr>
        </p:nvSpPr>
        <p:spPr/>
        <p:txBody>
          <a:bodyPr>
            <a:normAutofit/>
          </a:bodyPr>
          <a:lstStyle/>
          <a:p>
            <a:r>
              <a:rPr lang="en-US" err="1"/>
              <a:t>PyTorch</a:t>
            </a:r>
            <a:r>
              <a:rPr lang="en-US"/>
              <a:t> Operators </a:t>
            </a:r>
          </a:p>
        </p:txBody>
      </p:sp>
      <p:sp>
        <p:nvSpPr>
          <p:cNvPr id="3" name="Text Placeholder 2">
            <a:extLst>
              <a:ext uri="{FF2B5EF4-FFF2-40B4-BE49-F238E27FC236}">
                <a16:creationId xmlns:a16="http://schemas.microsoft.com/office/drawing/2014/main" id="{DBB23943-83BE-7547-B0CF-E909AD03C051}"/>
              </a:ext>
            </a:extLst>
          </p:cNvPr>
          <p:cNvSpPr>
            <a:spLocks noGrp="1"/>
          </p:cNvSpPr>
          <p:nvPr>
            <p:ph type="body" sz="quarter" idx="16"/>
          </p:nvPr>
        </p:nvSpPr>
        <p:spPr>
          <a:xfrm>
            <a:off x="533919" y="1390650"/>
            <a:ext cx="3841231" cy="3077573"/>
          </a:xfrm>
        </p:spPr>
        <p:txBody>
          <a:bodyPr/>
          <a:lstStyle/>
          <a:p>
            <a:r>
              <a:rPr lang="en-US" dirty="0" err="1"/>
              <a:t>PyTorch’s</a:t>
            </a:r>
            <a:r>
              <a:rPr lang="en-US" dirty="0"/>
              <a:t> lower-level functions translate activities to graphics processor via libraries like OpenGL.</a:t>
            </a:r>
          </a:p>
          <a:p>
            <a:endParaRPr lang="en-US" dirty="0"/>
          </a:p>
          <a:p>
            <a:r>
              <a:rPr lang="en-US" dirty="0" err="1"/>
              <a:t>PyTorch's</a:t>
            </a:r>
            <a:r>
              <a:rPr lang="en-US" dirty="0"/>
              <a:t> </a:t>
            </a:r>
            <a:r>
              <a:rPr lang="en-US" dirty="0" err="1"/>
              <a:t>autograd</a:t>
            </a:r>
            <a:r>
              <a:rPr lang="en-US" dirty="0"/>
              <a:t> engine is implemented in C++ for performance but exposed in Python.</a:t>
            </a:r>
          </a:p>
          <a:p>
            <a:endParaRPr lang="en-US" dirty="0"/>
          </a:p>
          <a:p>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76A5A95B-245E-B895-E2D4-22257300F676}"/>
              </a:ext>
            </a:extLst>
          </p:cNvPr>
          <p:cNvPicPr>
            <a:picLocks noGrp="1" noChangeAspect="1"/>
          </p:cNvPicPr>
          <p:nvPr>
            <p:ph idx="4294967295"/>
          </p:nvPr>
        </p:nvPicPr>
        <p:blipFill>
          <a:blip r:embed="rId3"/>
          <a:stretch>
            <a:fillRect/>
          </a:stretch>
        </p:blipFill>
        <p:spPr>
          <a:xfrm>
            <a:off x="0" y="1017588"/>
            <a:ext cx="4375150" cy="4248150"/>
          </a:xfrm>
        </p:spPr>
      </p:pic>
      <p:pic>
        <p:nvPicPr>
          <p:cNvPr id="9" name="Picture 8" descr="Table&#10;&#10;Description automatically generated">
            <a:extLst>
              <a:ext uri="{FF2B5EF4-FFF2-40B4-BE49-F238E27FC236}">
                <a16:creationId xmlns:a16="http://schemas.microsoft.com/office/drawing/2014/main" id="{FE79E4B2-12EF-6DD6-89D6-20F8E1F06A6D}"/>
              </a:ext>
            </a:extLst>
          </p:cNvPr>
          <p:cNvPicPr>
            <a:picLocks noChangeAspect="1"/>
          </p:cNvPicPr>
          <p:nvPr/>
        </p:nvPicPr>
        <p:blipFill>
          <a:blip r:embed="rId4"/>
          <a:stretch>
            <a:fillRect/>
          </a:stretch>
        </p:blipFill>
        <p:spPr>
          <a:xfrm>
            <a:off x="4290756" y="361449"/>
            <a:ext cx="4793709" cy="4639073"/>
          </a:xfrm>
          <a:prstGeom prst="rect">
            <a:avLst/>
          </a:prstGeom>
        </p:spPr>
      </p:pic>
    </p:spTree>
    <p:extLst>
      <p:ext uri="{BB962C8B-B14F-4D97-AF65-F5344CB8AC3E}">
        <p14:creationId xmlns:p14="http://schemas.microsoft.com/office/powerpoint/2010/main" val="762284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C082-3277-29AD-E3C7-0F41390D8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AEB95-1B27-E5E4-D902-CC4455A724EF}"/>
              </a:ext>
            </a:extLst>
          </p:cNvPr>
          <p:cNvSpPr>
            <a:spLocks noGrp="1"/>
          </p:cNvSpPr>
          <p:nvPr>
            <p:ph type="title"/>
          </p:nvPr>
        </p:nvSpPr>
        <p:spPr/>
        <p:txBody>
          <a:bodyPr>
            <a:normAutofit/>
          </a:bodyPr>
          <a:lstStyle/>
          <a:p>
            <a:r>
              <a:rPr lang="en-US"/>
              <a:t>Example Activation Functions </a:t>
            </a:r>
          </a:p>
        </p:txBody>
      </p:sp>
      <p:sp>
        <p:nvSpPr>
          <p:cNvPr id="3" name="Text Placeholder 2">
            <a:extLst>
              <a:ext uri="{FF2B5EF4-FFF2-40B4-BE49-F238E27FC236}">
                <a16:creationId xmlns:a16="http://schemas.microsoft.com/office/drawing/2014/main" id="{DBC5CA20-E814-FC09-F819-CF1B0147DE56}"/>
              </a:ext>
            </a:extLst>
          </p:cNvPr>
          <p:cNvSpPr>
            <a:spLocks noGrp="1"/>
          </p:cNvSpPr>
          <p:nvPr>
            <p:ph type="body" sz="quarter" idx="16"/>
          </p:nvPr>
        </p:nvSpPr>
        <p:spPr/>
        <p:txBody>
          <a:bodyPr/>
          <a:lstStyle/>
          <a:p>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92681DEE-E9EE-9460-76CB-43C5AC4F280A}"/>
              </a:ext>
            </a:extLst>
          </p:cNvPr>
          <p:cNvPicPr>
            <a:picLocks noGrp="1" noChangeAspect="1"/>
          </p:cNvPicPr>
          <p:nvPr>
            <p:ph idx="4294967295"/>
          </p:nvPr>
        </p:nvPicPr>
        <p:blipFill>
          <a:blip r:embed="rId3"/>
          <a:stretch>
            <a:fillRect/>
          </a:stretch>
        </p:blipFill>
        <p:spPr>
          <a:xfrm>
            <a:off x="0" y="1071563"/>
            <a:ext cx="4252913" cy="4232275"/>
          </a:xfrm>
        </p:spPr>
      </p:pic>
      <p:pic>
        <p:nvPicPr>
          <p:cNvPr id="7" name="Picture 6" descr="Graphical user interface, text&#10;&#10;Description automatically generated">
            <a:extLst>
              <a:ext uri="{FF2B5EF4-FFF2-40B4-BE49-F238E27FC236}">
                <a16:creationId xmlns:a16="http://schemas.microsoft.com/office/drawing/2014/main" id="{A7786717-5508-2FB1-CB4D-263C3D833B90}"/>
              </a:ext>
            </a:extLst>
          </p:cNvPr>
          <p:cNvPicPr>
            <a:picLocks noChangeAspect="1"/>
          </p:cNvPicPr>
          <p:nvPr/>
        </p:nvPicPr>
        <p:blipFill rotWithShape="1">
          <a:blip r:embed="rId4"/>
          <a:srcRect b="3562"/>
          <a:stretch/>
        </p:blipFill>
        <p:spPr>
          <a:xfrm>
            <a:off x="4572000" y="923840"/>
            <a:ext cx="4333452" cy="4232700"/>
          </a:xfrm>
          <a:prstGeom prst="rect">
            <a:avLst/>
          </a:prstGeom>
        </p:spPr>
      </p:pic>
    </p:spTree>
    <p:extLst>
      <p:ext uri="{BB962C8B-B14F-4D97-AF65-F5344CB8AC3E}">
        <p14:creationId xmlns:p14="http://schemas.microsoft.com/office/powerpoint/2010/main" val="11148128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BB605-344F-D05A-BEE1-742C802387C0}"/>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EF4E683-4D6A-6174-55C3-03528421A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544" y="2300284"/>
            <a:ext cx="4109305" cy="25360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176089-7B26-5B0C-A93C-187D8D420566}"/>
              </a:ext>
            </a:extLst>
          </p:cNvPr>
          <p:cNvSpPr>
            <a:spLocks noGrp="1"/>
          </p:cNvSpPr>
          <p:nvPr>
            <p:ph type="title"/>
          </p:nvPr>
        </p:nvSpPr>
        <p:spPr/>
        <p:txBody>
          <a:bodyPr/>
          <a:lstStyle/>
          <a:p>
            <a:r>
              <a:rPr lang="en-US"/>
              <a:t>Check out </a:t>
            </a:r>
            <a:r>
              <a:rPr lang="en-US" err="1"/>
              <a:t>PyTorch</a:t>
            </a:r>
            <a:r>
              <a:rPr lang="en-US"/>
              <a:t> Documentations </a:t>
            </a:r>
          </a:p>
        </p:txBody>
      </p:sp>
      <p:sp>
        <p:nvSpPr>
          <p:cNvPr id="3" name="Text Placeholder 2">
            <a:extLst>
              <a:ext uri="{FF2B5EF4-FFF2-40B4-BE49-F238E27FC236}">
                <a16:creationId xmlns:a16="http://schemas.microsoft.com/office/drawing/2014/main" id="{3D096506-3AEB-7DCB-7C9F-E094075DADD0}"/>
              </a:ext>
            </a:extLst>
          </p:cNvPr>
          <p:cNvSpPr>
            <a:spLocks noGrp="1"/>
          </p:cNvSpPr>
          <p:nvPr>
            <p:ph type="body" sz="quarter" idx="16"/>
          </p:nvPr>
        </p:nvSpPr>
        <p:spPr/>
        <p:txBody>
          <a:bodyPr/>
          <a:lstStyle/>
          <a:p>
            <a:r>
              <a:rPr lang="en-US"/>
              <a:t>This is the main library the vast majority of the community uses. </a:t>
            </a:r>
          </a:p>
          <a:p>
            <a:r>
              <a:rPr lang="en-US"/>
              <a:t>It contains hundreds of mathematical operations with “backward()” function to allow automatic gradient computation on computation graph. </a:t>
            </a:r>
          </a:p>
          <a:p>
            <a:endParaRPr lang="en-US"/>
          </a:p>
          <a:p>
            <a:r>
              <a:rPr lang="en-US"/>
              <a:t>See: </a:t>
            </a:r>
            <a:r>
              <a:rPr lang="en-US">
                <a:hlinkClick r:id="rId3"/>
              </a:rPr>
              <a:t>https://pytorch.org/docs/stable/index.html</a:t>
            </a:r>
            <a:r>
              <a:rPr lang="en-US"/>
              <a:t>  </a:t>
            </a:r>
          </a:p>
          <a:p>
            <a:pPr marL="0" indent="0">
              <a:buNone/>
            </a:pPr>
            <a:endParaRPr lang="en-US">
              <a:hlinkClick r:id="rId3"/>
            </a:endParaRPr>
          </a:p>
        </p:txBody>
      </p:sp>
    </p:spTree>
    <p:extLst>
      <p:ext uri="{BB962C8B-B14F-4D97-AF65-F5344CB8AC3E}">
        <p14:creationId xmlns:p14="http://schemas.microsoft.com/office/powerpoint/2010/main" val="15411956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6AA6-646B-FCA5-CF71-DA17ECD61D8F}"/>
              </a:ext>
            </a:extLst>
          </p:cNvPr>
          <p:cNvSpPr>
            <a:spLocks noGrp="1"/>
          </p:cNvSpPr>
          <p:nvPr>
            <p:ph type="title"/>
          </p:nvPr>
        </p:nvSpPr>
        <p:spPr/>
        <p:txBody>
          <a:bodyPr>
            <a:normAutofit/>
          </a:bodyPr>
          <a:lstStyle/>
          <a:p>
            <a:r>
              <a:rPr lang="en-US"/>
              <a:t>Backprop in </a:t>
            </a:r>
            <a:r>
              <a:rPr lang="en-US" err="1"/>
              <a:t>PyTorch</a:t>
            </a:r>
            <a:r>
              <a:rPr lang="en-US"/>
              <a:t> </a:t>
            </a:r>
          </a:p>
        </p:txBody>
      </p:sp>
      <p:sp>
        <p:nvSpPr>
          <p:cNvPr id="12" name="Text Placeholder 11">
            <a:extLst>
              <a:ext uri="{FF2B5EF4-FFF2-40B4-BE49-F238E27FC236}">
                <a16:creationId xmlns:a16="http://schemas.microsoft.com/office/drawing/2014/main" id="{24902007-8740-855C-0D94-14E31C768F1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A2BD2B95-F624-1E74-7651-476691EDD447}"/>
              </a:ext>
            </a:extLst>
          </p:cNvPr>
          <p:cNvPicPr/>
          <p:nvPr/>
        </p:nvPicPr>
        <p:blipFill>
          <a:blip r:embed="rId3" cstate="print"/>
          <a:stretch>
            <a:fillRect/>
          </a:stretch>
        </p:blipFill>
        <p:spPr>
          <a:xfrm>
            <a:off x="1485646" y="1062029"/>
            <a:ext cx="2838449" cy="438149"/>
          </a:xfrm>
          <a:prstGeom prst="rect">
            <a:avLst/>
          </a:prstGeom>
        </p:spPr>
      </p:pic>
      <p:grpSp>
        <p:nvGrpSpPr>
          <p:cNvPr id="5" name="object 2">
            <a:extLst>
              <a:ext uri="{FF2B5EF4-FFF2-40B4-BE49-F238E27FC236}">
                <a16:creationId xmlns:a16="http://schemas.microsoft.com/office/drawing/2014/main" id="{4E7FA63C-7077-D2AC-D87E-CB50C47C47DD}"/>
              </a:ext>
            </a:extLst>
          </p:cNvPr>
          <p:cNvGrpSpPr/>
          <p:nvPr/>
        </p:nvGrpSpPr>
        <p:grpSpPr>
          <a:xfrm>
            <a:off x="4914907" y="226722"/>
            <a:ext cx="3913791" cy="1837789"/>
            <a:chOff x="4496425" y="145149"/>
            <a:chExt cx="4530090" cy="2075814"/>
          </a:xfrm>
        </p:grpSpPr>
        <p:pic>
          <p:nvPicPr>
            <p:cNvPr id="6" name="object 3">
              <a:extLst>
                <a:ext uri="{FF2B5EF4-FFF2-40B4-BE49-F238E27FC236}">
                  <a16:creationId xmlns:a16="http://schemas.microsoft.com/office/drawing/2014/main" id="{FA263A04-597A-5391-88F9-37E722426CC9}"/>
                </a:ext>
              </a:extLst>
            </p:cNvPr>
            <p:cNvPicPr/>
            <p:nvPr/>
          </p:nvPicPr>
          <p:blipFill>
            <a:blip r:embed="rId4" cstate="print"/>
            <a:stretch>
              <a:fillRect/>
            </a:stretch>
          </p:blipFill>
          <p:spPr>
            <a:xfrm>
              <a:off x="4505950" y="154674"/>
              <a:ext cx="4510699" cy="2056724"/>
            </a:xfrm>
            <a:prstGeom prst="rect">
              <a:avLst/>
            </a:prstGeom>
          </p:spPr>
        </p:pic>
        <p:sp>
          <p:nvSpPr>
            <p:cNvPr id="7" name="object 4">
              <a:extLst>
                <a:ext uri="{FF2B5EF4-FFF2-40B4-BE49-F238E27FC236}">
                  <a16:creationId xmlns:a16="http://schemas.microsoft.com/office/drawing/2014/main" id="{DDB8C232-F3F3-2CB7-37AF-CD0051390728}"/>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5">
              <a:extLst>
                <a:ext uri="{FF2B5EF4-FFF2-40B4-BE49-F238E27FC236}">
                  <a16:creationId xmlns:a16="http://schemas.microsoft.com/office/drawing/2014/main" id="{1E931829-5ACA-0F16-F395-558E55DEBE5E}"/>
                </a:ext>
              </a:extLst>
            </p:cNvPr>
            <p:cNvSpPr/>
            <p:nvPr/>
          </p:nvSpPr>
          <p:spPr>
            <a:xfrm>
              <a:off x="4702048" y="201701"/>
              <a:ext cx="4144010" cy="1968500"/>
            </a:xfrm>
            <a:custGeom>
              <a:avLst/>
              <a:gdLst/>
              <a:ahLst/>
              <a:cxnLst/>
              <a:rect l="l" t="t" r="r" b="b"/>
              <a:pathLst>
                <a:path w="4144009" h="1968500">
                  <a:moveTo>
                    <a:pt x="285292" y="1539506"/>
                  </a:moveTo>
                  <a:lnTo>
                    <a:pt x="89700" y="1539506"/>
                  </a:lnTo>
                  <a:lnTo>
                    <a:pt x="89700" y="1735099"/>
                  </a:lnTo>
                  <a:lnTo>
                    <a:pt x="285292" y="1735099"/>
                  </a:lnTo>
                  <a:lnTo>
                    <a:pt x="285292" y="1539506"/>
                  </a:lnTo>
                  <a:close/>
                </a:path>
                <a:path w="4144009" h="1968500">
                  <a:moveTo>
                    <a:pt x="285292" y="769759"/>
                  </a:moveTo>
                  <a:lnTo>
                    <a:pt x="89700" y="769759"/>
                  </a:lnTo>
                  <a:lnTo>
                    <a:pt x="89700" y="965352"/>
                  </a:lnTo>
                  <a:lnTo>
                    <a:pt x="285292" y="965352"/>
                  </a:lnTo>
                  <a:lnTo>
                    <a:pt x="285292" y="769759"/>
                  </a:lnTo>
                  <a:close/>
                </a:path>
                <a:path w="4144009" h="1968500">
                  <a:moveTo>
                    <a:pt x="291693" y="0"/>
                  </a:moveTo>
                  <a:lnTo>
                    <a:pt x="96100" y="0"/>
                  </a:lnTo>
                  <a:lnTo>
                    <a:pt x="96100" y="195605"/>
                  </a:lnTo>
                  <a:lnTo>
                    <a:pt x="291693" y="195605"/>
                  </a:lnTo>
                  <a:lnTo>
                    <a:pt x="291693" y="0"/>
                  </a:lnTo>
                  <a:close/>
                </a:path>
                <a:path w="4144009" h="1968500">
                  <a:moveTo>
                    <a:pt x="374992" y="1810232"/>
                  </a:moveTo>
                  <a:lnTo>
                    <a:pt x="0" y="1810232"/>
                  </a:lnTo>
                  <a:lnTo>
                    <a:pt x="0" y="1968334"/>
                  </a:lnTo>
                  <a:lnTo>
                    <a:pt x="374992" y="1968334"/>
                  </a:lnTo>
                  <a:lnTo>
                    <a:pt x="374992" y="1810232"/>
                  </a:lnTo>
                  <a:close/>
                </a:path>
                <a:path w="4144009" h="1968500">
                  <a:moveTo>
                    <a:pt x="374992" y="254304"/>
                  </a:moveTo>
                  <a:lnTo>
                    <a:pt x="0" y="254304"/>
                  </a:lnTo>
                  <a:lnTo>
                    <a:pt x="0" y="517702"/>
                  </a:lnTo>
                  <a:lnTo>
                    <a:pt x="374992" y="517702"/>
                  </a:lnTo>
                  <a:lnTo>
                    <a:pt x="374992" y="254304"/>
                  </a:lnTo>
                  <a:close/>
                </a:path>
                <a:path w="4144009" h="1968500">
                  <a:moveTo>
                    <a:pt x="447624" y="1013104"/>
                  </a:moveTo>
                  <a:lnTo>
                    <a:pt x="72618" y="1013104"/>
                  </a:lnTo>
                  <a:lnTo>
                    <a:pt x="72618" y="1276502"/>
                  </a:lnTo>
                  <a:lnTo>
                    <a:pt x="447624" y="1276502"/>
                  </a:lnTo>
                  <a:lnTo>
                    <a:pt x="447624" y="1013104"/>
                  </a:lnTo>
                  <a:close/>
                </a:path>
                <a:path w="4144009" h="1968500">
                  <a:moveTo>
                    <a:pt x="2157044" y="391210"/>
                  </a:moveTo>
                  <a:lnTo>
                    <a:pt x="1961451" y="391210"/>
                  </a:lnTo>
                  <a:lnTo>
                    <a:pt x="1961451" y="586803"/>
                  </a:lnTo>
                  <a:lnTo>
                    <a:pt x="2157044" y="586803"/>
                  </a:lnTo>
                  <a:lnTo>
                    <a:pt x="2157044" y="391210"/>
                  </a:lnTo>
                  <a:close/>
                </a:path>
                <a:path w="4144009" h="1968500">
                  <a:moveTo>
                    <a:pt x="2315489" y="654850"/>
                  </a:moveTo>
                  <a:lnTo>
                    <a:pt x="1940496" y="654850"/>
                  </a:lnTo>
                  <a:lnTo>
                    <a:pt x="1940496" y="918260"/>
                  </a:lnTo>
                  <a:lnTo>
                    <a:pt x="2315489" y="918260"/>
                  </a:lnTo>
                  <a:lnTo>
                    <a:pt x="2315489" y="654850"/>
                  </a:lnTo>
                  <a:close/>
                </a:path>
                <a:path w="4144009" h="1968500">
                  <a:moveTo>
                    <a:pt x="4143514" y="1198232"/>
                  </a:moveTo>
                  <a:lnTo>
                    <a:pt x="3768521" y="1198232"/>
                  </a:lnTo>
                  <a:lnTo>
                    <a:pt x="3768521" y="1461630"/>
                  </a:lnTo>
                  <a:lnTo>
                    <a:pt x="4143514" y="1461630"/>
                  </a:lnTo>
                  <a:lnTo>
                    <a:pt x="4143514" y="1198232"/>
                  </a:lnTo>
                  <a:close/>
                </a:path>
                <a:path w="4144009" h="1968500">
                  <a:moveTo>
                    <a:pt x="4143514" y="965352"/>
                  </a:moveTo>
                  <a:lnTo>
                    <a:pt x="3858222" y="965352"/>
                  </a:lnTo>
                  <a:lnTo>
                    <a:pt x="3858222" y="1160957"/>
                  </a:lnTo>
                  <a:lnTo>
                    <a:pt x="4143514" y="1160957"/>
                  </a:lnTo>
                  <a:lnTo>
                    <a:pt x="4143514" y="965352"/>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10" name="object 19">
            <a:extLst>
              <a:ext uri="{FF2B5EF4-FFF2-40B4-BE49-F238E27FC236}">
                <a16:creationId xmlns:a16="http://schemas.microsoft.com/office/drawing/2014/main" id="{A00F3F64-BBF2-B09F-0358-69890A2C0B72}"/>
              </a:ext>
            </a:extLst>
          </p:cNvPr>
          <p:cNvSpPr txBox="1"/>
          <p:nvPr/>
        </p:nvSpPr>
        <p:spPr>
          <a:xfrm>
            <a:off x="1614027" y="1640113"/>
            <a:ext cx="809625" cy="391160"/>
          </a:xfrm>
          <a:prstGeom prst="rect">
            <a:avLst/>
          </a:prstGeom>
        </p:spPr>
        <p:txBody>
          <a:bodyPr vert="horz" wrap="square" lIns="0" tIns="12700" rIns="0" bIns="0" rtlCol="0">
            <a:spAutoFit/>
          </a:bodyPr>
          <a:lstStyle/>
          <a:p>
            <a:pPr marL="12700">
              <a:lnSpc>
                <a:spcPct val="100000"/>
              </a:lnSpc>
              <a:spcBef>
                <a:spcPts val="100"/>
              </a:spcBef>
            </a:pPr>
            <a:r>
              <a:rPr sz="2400" spc="-95">
                <a:solidFill>
                  <a:srgbClr val="C00000"/>
                </a:solidFill>
                <a:latin typeface="Corbel" panose="020B0503020204020204" pitchFamily="34" charset="0"/>
                <a:ea typeface="Tahoma" panose="020B0604030504040204" pitchFamily="34" charset="0"/>
                <a:cs typeface="Tahoma" panose="020B0604030504040204" pitchFamily="34" charset="0"/>
              </a:rPr>
              <a:t>W</a:t>
            </a:r>
            <a:r>
              <a:rPr sz="2400" spc="-5">
                <a:solidFill>
                  <a:srgbClr val="C00000"/>
                </a:solidFill>
                <a:latin typeface="Corbel" panose="020B0503020204020204" pitchFamily="34" charset="0"/>
                <a:ea typeface="Tahoma" panose="020B0604030504040204" pitchFamily="34" charset="0"/>
                <a:cs typeface="Tahoma" panose="020B0604030504040204" pitchFamily="34" charset="0"/>
              </a:rPr>
              <a:t>ant:</a:t>
            </a:r>
            <a:endParaRPr sz="24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pic>
        <p:nvPicPr>
          <p:cNvPr id="11" name="object 20">
            <a:extLst>
              <a:ext uri="{FF2B5EF4-FFF2-40B4-BE49-F238E27FC236}">
                <a16:creationId xmlns:a16="http://schemas.microsoft.com/office/drawing/2014/main" id="{E459EA8E-F001-C85A-B968-15ED6C11297A}"/>
              </a:ext>
            </a:extLst>
          </p:cNvPr>
          <p:cNvPicPr/>
          <p:nvPr/>
        </p:nvPicPr>
        <p:blipFill>
          <a:blip r:embed="rId5" cstate="print"/>
          <a:stretch>
            <a:fillRect/>
          </a:stretch>
        </p:blipFill>
        <p:spPr>
          <a:xfrm>
            <a:off x="2719328" y="1522355"/>
            <a:ext cx="1565691" cy="619199"/>
          </a:xfrm>
          <a:prstGeom prst="rect">
            <a:avLst/>
          </a:prstGeom>
        </p:spPr>
      </p:pic>
      <p:pic>
        <p:nvPicPr>
          <p:cNvPr id="3" name="Picture 2">
            <a:extLst>
              <a:ext uri="{FF2B5EF4-FFF2-40B4-BE49-F238E27FC236}">
                <a16:creationId xmlns:a16="http://schemas.microsoft.com/office/drawing/2014/main" id="{E774285F-5D85-454A-5E66-D5DA9BE88A0B}"/>
              </a:ext>
            </a:extLst>
          </p:cNvPr>
          <p:cNvPicPr>
            <a:picLocks noChangeAspect="1"/>
          </p:cNvPicPr>
          <p:nvPr/>
        </p:nvPicPr>
        <p:blipFill>
          <a:blip r:embed="rId6"/>
          <a:stretch>
            <a:fillRect/>
          </a:stretch>
        </p:blipFill>
        <p:spPr>
          <a:xfrm>
            <a:off x="1233543" y="2228663"/>
            <a:ext cx="6793406" cy="2857313"/>
          </a:xfrm>
          <a:prstGeom prst="rect">
            <a:avLst/>
          </a:prstGeom>
        </p:spPr>
      </p:pic>
    </p:spTree>
    <p:extLst>
      <p:ext uri="{BB962C8B-B14F-4D97-AF65-F5344CB8AC3E}">
        <p14:creationId xmlns:p14="http://schemas.microsoft.com/office/powerpoint/2010/main" val="271328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Multiply by final set of weights</a:t>
            </a:r>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615ACA5E-1911-F4FB-96EA-C03E75C9353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717781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070" y="378584"/>
            <a:ext cx="8522493" cy="410241"/>
          </a:xfrm>
          <a:prstGeom prst="rect">
            <a:avLst/>
          </a:prstGeom>
        </p:spPr>
        <p:txBody>
          <a:bodyPr spcFirstLastPara="1" vert="horz" wrap="square" lIns="0" tIns="9525" rIns="0" bIns="0" rtlCol="0" anchor="t" anchorCtr="0">
            <a:spAutoFit/>
          </a:bodyPr>
          <a:lstStyle/>
          <a:p>
            <a:pPr marL="9525">
              <a:spcBef>
                <a:spcPts val="75"/>
              </a:spcBef>
            </a:pPr>
            <a:r>
              <a:rPr sz="2800" spc="-4"/>
              <a:t>Why </a:t>
            </a:r>
            <a:r>
              <a:rPr lang="en-US" sz="2800" spc="-4"/>
              <a:t>L</a:t>
            </a:r>
            <a:r>
              <a:rPr sz="2800" spc="-4"/>
              <a:t>earn</a:t>
            </a:r>
            <a:r>
              <a:rPr sz="2800" spc="-8"/>
              <a:t> </a:t>
            </a:r>
            <a:r>
              <a:rPr lang="en-US" sz="2800" spc="-4"/>
              <a:t>A</a:t>
            </a:r>
            <a:r>
              <a:rPr sz="2800" spc="-4"/>
              <a:t>ll</a:t>
            </a:r>
            <a:r>
              <a:rPr sz="2800"/>
              <a:t> </a:t>
            </a:r>
            <a:r>
              <a:rPr lang="en-US" sz="2800" spc="-4"/>
              <a:t>T</a:t>
            </a:r>
            <a:r>
              <a:rPr sz="2800" spc="-4"/>
              <a:t>hese</a:t>
            </a:r>
            <a:r>
              <a:rPr sz="2800"/>
              <a:t> </a:t>
            </a:r>
            <a:r>
              <a:rPr lang="en-US" sz="2800" spc="-4"/>
              <a:t>D</a:t>
            </a:r>
            <a:r>
              <a:rPr sz="2800" spc="-4"/>
              <a:t>etails </a:t>
            </a:r>
            <a:r>
              <a:rPr lang="en-US" sz="2800" spc="-4"/>
              <a:t>A</a:t>
            </a:r>
            <a:r>
              <a:rPr sz="2800" spc="-4"/>
              <a:t>bout</a:t>
            </a:r>
            <a:r>
              <a:rPr sz="2800"/>
              <a:t> </a:t>
            </a:r>
            <a:r>
              <a:rPr lang="en-US" sz="2800" spc="-4"/>
              <a:t>Backprop</a:t>
            </a:r>
            <a:r>
              <a:rPr sz="2800" spc="-4"/>
              <a:t>?</a:t>
            </a:r>
          </a:p>
        </p:txBody>
      </p:sp>
      <p:sp>
        <p:nvSpPr>
          <p:cNvPr id="5" name="Content Placeholder 4">
            <a:extLst>
              <a:ext uri="{FF2B5EF4-FFF2-40B4-BE49-F238E27FC236}">
                <a16:creationId xmlns:a16="http://schemas.microsoft.com/office/drawing/2014/main" id="{2CE6BF30-D6E0-966A-46B9-A876F0EC8D95}"/>
              </a:ext>
            </a:extLst>
          </p:cNvPr>
          <p:cNvSpPr>
            <a:spLocks noGrp="1"/>
          </p:cNvSpPr>
          <p:nvPr>
            <p:ph type="body" sz="quarter" idx="16"/>
          </p:nvPr>
        </p:nvSpPr>
        <p:spPr/>
        <p:txBody>
          <a:bodyPr/>
          <a:lstStyle/>
          <a:p>
            <a:r>
              <a:rPr lang="en-US" sz="1800" b="1" spc="-4" dirty="0">
                <a:solidFill>
                  <a:srgbClr val="C00000"/>
                </a:solidFill>
              </a:rPr>
              <a:t>Modern</a:t>
            </a:r>
            <a:r>
              <a:rPr lang="en-US" sz="1800" b="1" spc="-8" dirty="0">
                <a:solidFill>
                  <a:srgbClr val="C00000"/>
                </a:solidFill>
              </a:rPr>
              <a:t> </a:t>
            </a:r>
            <a:r>
              <a:rPr lang="en-US" sz="1800" b="1" spc="-4" dirty="0">
                <a:solidFill>
                  <a:srgbClr val="C00000"/>
                </a:solidFill>
              </a:rPr>
              <a:t>deep learning</a:t>
            </a:r>
            <a:r>
              <a:rPr lang="en-US" sz="1800" b="1" spc="-8" dirty="0">
                <a:solidFill>
                  <a:srgbClr val="C00000"/>
                </a:solidFill>
              </a:rPr>
              <a:t> </a:t>
            </a:r>
            <a:r>
              <a:rPr lang="en-US" sz="1800" b="1" spc="-4" dirty="0">
                <a:solidFill>
                  <a:srgbClr val="C00000"/>
                </a:solidFill>
              </a:rPr>
              <a:t>frameworks</a:t>
            </a:r>
            <a:r>
              <a:rPr lang="en-US" sz="1800" b="1" spc="4" dirty="0">
                <a:solidFill>
                  <a:srgbClr val="C00000"/>
                </a:solidFill>
              </a:rPr>
              <a:t> </a:t>
            </a:r>
            <a:r>
              <a:rPr lang="en-US" sz="1800" b="1" spc="-4" dirty="0">
                <a:solidFill>
                  <a:srgbClr val="C00000"/>
                </a:solidFill>
              </a:rPr>
              <a:t>compute gradients</a:t>
            </a:r>
            <a:r>
              <a:rPr lang="en-US" sz="1800" b="1" spc="4" dirty="0">
                <a:solidFill>
                  <a:srgbClr val="C00000"/>
                </a:solidFill>
              </a:rPr>
              <a:t> </a:t>
            </a:r>
            <a:r>
              <a:rPr lang="en-US" sz="1800" b="1" spc="-4" dirty="0">
                <a:solidFill>
                  <a:srgbClr val="C00000"/>
                </a:solidFill>
              </a:rPr>
              <a:t>for you!</a:t>
            </a:r>
          </a:p>
          <a:p>
            <a:endParaRPr lang="en-US" b="1" spc="-4" dirty="0">
              <a:solidFill>
                <a:srgbClr val="8A007F"/>
              </a:solidFill>
            </a:endParaRPr>
          </a:p>
          <a:p>
            <a:r>
              <a:rPr lang="en-US" sz="1800" spc="-4" dirty="0"/>
              <a:t>But</a:t>
            </a:r>
            <a:r>
              <a:rPr lang="en-US" sz="1800" spc="-8" dirty="0"/>
              <a:t> </a:t>
            </a:r>
            <a:r>
              <a:rPr lang="en-US" sz="1800" spc="-4" dirty="0"/>
              <a:t>why</a:t>
            </a:r>
            <a:r>
              <a:rPr lang="en-US" sz="1800" dirty="0"/>
              <a:t> </a:t>
            </a:r>
            <a:r>
              <a:rPr lang="en-US" sz="1800" spc="-4" dirty="0"/>
              <a:t>take</a:t>
            </a:r>
            <a:r>
              <a:rPr lang="en-US" sz="1800" spc="4" dirty="0"/>
              <a:t> </a:t>
            </a:r>
            <a:r>
              <a:rPr lang="en-US" sz="1800" dirty="0"/>
              <a:t>a</a:t>
            </a:r>
            <a:r>
              <a:rPr lang="en-US" sz="1800" spc="-4" dirty="0"/>
              <a:t> class on</a:t>
            </a:r>
            <a:r>
              <a:rPr lang="en-US" sz="1800" dirty="0"/>
              <a:t> </a:t>
            </a:r>
            <a:r>
              <a:rPr lang="en-US" sz="1800" spc="-4" dirty="0"/>
              <a:t>compilers</a:t>
            </a:r>
            <a:r>
              <a:rPr lang="en-US" sz="1800" spc="-8" dirty="0"/>
              <a:t> </a:t>
            </a:r>
            <a:r>
              <a:rPr lang="en-US" sz="1800" spc="-4" dirty="0"/>
              <a:t>or</a:t>
            </a:r>
            <a:r>
              <a:rPr lang="en-US" sz="1800" dirty="0"/>
              <a:t> </a:t>
            </a:r>
            <a:r>
              <a:rPr lang="en-US" sz="1800" spc="-4" dirty="0"/>
              <a:t>systems </a:t>
            </a:r>
            <a:r>
              <a:rPr lang="en-US" sz="1800" dirty="0"/>
              <a:t>when</a:t>
            </a:r>
            <a:r>
              <a:rPr lang="en-US" sz="1800" spc="-4" dirty="0"/>
              <a:t> </a:t>
            </a:r>
            <a:r>
              <a:rPr lang="en-US" sz="1800" dirty="0"/>
              <a:t>they are</a:t>
            </a:r>
            <a:r>
              <a:rPr lang="en-US" sz="1800" spc="4" dirty="0"/>
              <a:t> </a:t>
            </a:r>
            <a:r>
              <a:rPr lang="en-US" sz="1800" spc="-4" dirty="0"/>
              <a:t>implemented</a:t>
            </a:r>
            <a:r>
              <a:rPr lang="en-US" sz="1800" dirty="0"/>
              <a:t> for</a:t>
            </a:r>
            <a:r>
              <a:rPr lang="en-US" sz="1800" spc="-4" dirty="0"/>
              <a:t> you?</a:t>
            </a:r>
          </a:p>
          <a:p>
            <a:pPr lvl="1"/>
            <a:r>
              <a:rPr lang="en-US" spc="-4" dirty="0">
                <a:latin typeface="Tahoma" panose="020B0604030504040204" pitchFamily="34" charset="0"/>
                <a:ea typeface="Tahoma" panose="020B0604030504040204" pitchFamily="34" charset="0"/>
                <a:cs typeface="Tahoma" panose="020B0604030504040204" pitchFamily="34" charset="0"/>
              </a:rPr>
              <a:t>Understanding</a:t>
            </a:r>
            <a:r>
              <a:rPr lang="en-US" spc="-8"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what</a:t>
            </a:r>
            <a:r>
              <a:rPr lang="en-US" spc="-8"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is</a:t>
            </a:r>
            <a:r>
              <a:rPr lang="en-US" spc="-8"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going on </a:t>
            </a:r>
            <a:r>
              <a:rPr lang="en-US" dirty="0">
                <a:latin typeface="Tahoma" panose="020B0604030504040204" pitchFamily="34" charset="0"/>
                <a:ea typeface="Tahoma" panose="020B0604030504040204" pitchFamily="34" charset="0"/>
                <a:cs typeface="Tahoma" panose="020B0604030504040204" pitchFamily="34" charset="0"/>
              </a:rPr>
              <a:t>under</a:t>
            </a:r>
            <a:r>
              <a:rPr lang="en-US" spc="-4" dirty="0">
                <a:latin typeface="Tahoma" panose="020B0604030504040204" pitchFamily="34" charset="0"/>
                <a:ea typeface="Tahoma" panose="020B0604030504040204" pitchFamily="34" charset="0"/>
                <a:cs typeface="Tahoma" panose="020B0604030504040204" pitchFamily="34" charset="0"/>
              </a:rPr>
              <a:t> the</a:t>
            </a:r>
            <a:r>
              <a:rPr lang="en-US" spc="4"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hood is</a:t>
            </a:r>
            <a:r>
              <a:rPr lang="en-US" spc="-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useful!</a:t>
            </a:r>
          </a:p>
          <a:p>
            <a:endParaRPr lang="en-US" dirty="0"/>
          </a:p>
          <a:p>
            <a:r>
              <a:rPr lang="en-US" sz="1800" spc="-4" dirty="0"/>
              <a:t>Backpropagation doesn’t always</a:t>
            </a:r>
            <a:r>
              <a:rPr lang="en-US" sz="1800" spc="-8" dirty="0"/>
              <a:t> </a:t>
            </a:r>
            <a:r>
              <a:rPr lang="en-US" sz="1800" spc="-4" dirty="0"/>
              <a:t>work</a:t>
            </a:r>
            <a:r>
              <a:rPr lang="en-US" sz="1800" spc="-8" dirty="0"/>
              <a:t> </a:t>
            </a:r>
            <a:r>
              <a:rPr lang="en-US" sz="1800" dirty="0"/>
              <a:t>perfectly</a:t>
            </a:r>
            <a:r>
              <a:rPr lang="en-US" sz="1800" spc="-4" dirty="0"/>
              <a:t> out of</a:t>
            </a:r>
            <a:r>
              <a:rPr lang="en-US" sz="1800" dirty="0"/>
              <a:t> </a:t>
            </a:r>
            <a:r>
              <a:rPr lang="en-US" sz="1800" spc="-4" dirty="0"/>
              <a:t>the</a:t>
            </a:r>
            <a:r>
              <a:rPr lang="en-US" sz="1800" spc="4" dirty="0"/>
              <a:t> </a:t>
            </a:r>
            <a:r>
              <a:rPr lang="en-US" sz="1800" spc="-4" dirty="0"/>
              <a:t>box</a:t>
            </a:r>
            <a:endParaRPr lang="en-US" sz="1800" dirty="0"/>
          </a:p>
          <a:p>
            <a:pPr lvl="1"/>
            <a:r>
              <a:rPr lang="en-US" sz="1400" spc="-4" dirty="0">
                <a:latin typeface="Tahoma" panose="020B0604030504040204" pitchFamily="34" charset="0"/>
                <a:ea typeface="Tahoma" panose="020B0604030504040204" pitchFamily="34" charset="0"/>
                <a:cs typeface="Tahoma" panose="020B0604030504040204" pitchFamily="34" charset="0"/>
              </a:rPr>
              <a:t>Understanding why</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is</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crucial </a:t>
            </a:r>
            <a:r>
              <a:rPr lang="en-US" sz="1400" dirty="0">
                <a:latin typeface="Tahoma" panose="020B0604030504040204" pitchFamily="34" charset="0"/>
                <a:ea typeface="Tahoma" panose="020B0604030504040204" pitchFamily="34" charset="0"/>
                <a:cs typeface="Tahoma" panose="020B0604030504040204" pitchFamily="34" charset="0"/>
              </a:rPr>
              <a:t>for </a:t>
            </a:r>
            <a:r>
              <a:rPr lang="en-US" sz="1400" spc="-4" dirty="0">
                <a:latin typeface="Tahoma" panose="020B0604030504040204" pitchFamily="34" charset="0"/>
                <a:ea typeface="Tahoma" panose="020B0604030504040204" pitchFamily="34" charset="0"/>
                <a:cs typeface="Tahoma" panose="020B0604030504040204" pitchFamily="34" charset="0"/>
              </a:rPr>
              <a:t>debugging</a:t>
            </a:r>
            <a:r>
              <a:rPr lang="en-US" sz="1400" dirty="0">
                <a:latin typeface="Tahoma" panose="020B0604030504040204" pitchFamily="34" charset="0"/>
                <a:ea typeface="Tahoma" panose="020B0604030504040204" pitchFamily="34" charset="0"/>
                <a:cs typeface="Tahoma" panose="020B0604030504040204" pitchFamily="34" charset="0"/>
              </a:rPr>
              <a:t> and </a:t>
            </a:r>
            <a:r>
              <a:rPr lang="en-US" sz="1400" spc="-4" dirty="0">
                <a:latin typeface="Tahoma" panose="020B0604030504040204" pitchFamily="34" charset="0"/>
                <a:ea typeface="Tahoma" panose="020B0604030504040204" pitchFamily="34" charset="0"/>
                <a:cs typeface="Tahoma" panose="020B0604030504040204" pitchFamily="34" charset="0"/>
              </a:rPr>
              <a:t>improving models</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701329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E9C39-8B55-7FA2-0C7B-FC8FA18F6CE6}"/>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A9E0425B-164D-A4C4-41D8-3D58508FCB8D}"/>
              </a:ext>
            </a:extLst>
          </p:cNvPr>
          <p:cNvSpPr>
            <a:spLocks noGrp="1"/>
          </p:cNvSpPr>
          <p:nvPr>
            <p:ph type="body" sz="quarter" idx="16"/>
          </p:nvPr>
        </p:nvSpPr>
        <p:spPr/>
        <p:txBody>
          <a:bodyPr/>
          <a:lstStyle/>
          <a:p>
            <a:r>
              <a:rPr lang="en-US"/>
              <a:t>Modern deep learning libraries such as </a:t>
            </a:r>
            <a:r>
              <a:rPr lang="en-US" err="1"/>
              <a:t>PyTorch</a:t>
            </a:r>
            <a:r>
              <a:rPr lang="en-US"/>
              <a:t> implement a vast library of operations to allow automatic and efficient Backprop. </a:t>
            </a:r>
          </a:p>
          <a:p>
            <a:endParaRPr lang="en-US"/>
          </a:p>
          <a:p>
            <a:r>
              <a:rPr lang="en-US"/>
              <a:t>We will make extensive use of </a:t>
            </a:r>
            <a:r>
              <a:rPr lang="en-US" err="1"/>
              <a:t>PyTorch</a:t>
            </a:r>
            <a:r>
              <a:rPr lang="en-US"/>
              <a:t> in this class (yay!)</a:t>
            </a:r>
          </a:p>
          <a:p>
            <a:endParaRPr lang="en-US"/>
          </a:p>
          <a:p>
            <a:r>
              <a:rPr lang="en-US"/>
              <a:t>Next: We will discuss a few practical considerations regarding training NNs. </a:t>
            </a:r>
          </a:p>
        </p:txBody>
      </p:sp>
    </p:spTree>
    <p:extLst>
      <p:ext uri="{BB962C8B-B14F-4D97-AF65-F5344CB8AC3E}">
        <p14:creationId xmlns:p14="http://schemas.microsoft.com/office/powerpoint/2010/main" val="7826016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Practical considerations </a:t>
            </a:r>
            <a:br>
              <a:rPr lang="en-US" sz="5400"/>
            </a:br>
            <a:r>
              <a:rPr lang="en-US" sz="5400"/>
              <a:t>for training neural nets</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283644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BC6CE-E516-BD26-1503-E0BC3392F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12365-B4F3-12A5-06FB-423950C03FA5}"/>
              </a:ext>
            </a:extLst>
          </p:cNvPr>
          <p:cNvSpPr>
            <a:spLocks noGrp="1"/>
          </p:cNvSpPr>
          <p:nvPr>
            <p:ph type="title"/>
          </p:nvPr>
        </p:nvSpPr>
        <p:spPr/>
        <p:txBody>
          <a:bodyPr>
            <a:normAutofit/>
          </a:bodyPr>
          <a:lstStyle/>
          <a:p>
            <a:r>
              <a:rPr lang="en-US"/>
              <a:t>Batching </a:t>
            </a:r>
          </a:p>
        </p:txBody>
      </p:sp>
      <p:sp>
        <p:nvSpPr>
          <p:cNvPr id="3" name="Content Placeholder 2">
            <a:extLst>
              <a:ext uri="{FF2B5EF4-FFF2-40B4-BE49-F238E27FC236}">
                <a16:creationId xmlns:a16="http://schemas.microsoft.com/office/drawing/2014/main" id="{D1DA77D6-7E86-DD50-57F1-FD79E64B29CB}"/>
              </a:ext>
            </a:extLst>
          </p:cNvPr>
          <p:cNvSpPr>
            <a:spLocks noGrp="1"/>
          </p:cNvSpPr>
          <p:nvPr>
            <p:ph type="body" sz="quarter" idx="16"/>
          </p:nvPr>
        </p:nvSpPr>
        <p:spPr/>
        <p:txBody>
          <a:bodyPr/>
          <a:lstStyle/>
          <a:p>
            <a:r>
              <a:rPr lang="en-US"/>
              <a:t>GPUs are </a:t>
            </a:r>
            <a:r>
              <a:rPr lang="en-US">
                <a:solidFill>
                  <a:srgbClr val="C00000"/>
                </a:solidFill>
              </a:rPr>
              <a:t>fast with </a:t>
            </a:r>
            <a:br>
              <a:rPr lang="en-US">
                <a:solidFill>
                  <a:srgbClr val="C00000"/>
                </a:solidFill>
              </a:rPr>
            </a:br>
            <a:r>
              <a:rPr lang="en-US">
                <a:solidFill>
                  <a:srgbClr val="C00000"/>
                </a:solidFill>
              </a:rPr>
              <a:t>Tensor operations </a:t>
            </a:r>
            <a:br>
              <a:rPr lang="en-US"/>
            </a:br>
            <a:br>
              <a:rPr lang="en-US"/>
            </a:br>
            <a:endParaRPr lang="en-US"/>
          </a:p>
          <a:p>
            <a:r>
              <a:rPr lang="en-US"/>
              <a:t>Rather than visiting </a:t>
            </a:r>
            <a:br>
              <a:rPr lang="en-US"/>
            </a:br>
            <a:r>
              <a:rPr lang="en-US"/>
              <a:t>instances in sequentially , </a:t>
            </a:r>
            <a:br>
              <a:rPr lang="en-US"/>
            </a:br>
            <a:r>
              <a:rPr lang="en-US">
                <a:solidFill>
                  <a:srgbClr val="C00000"/>
                </a:solidFill>
              </a:rPr>
              <a:t>batch them together </a:t>
            </a:r>
            <a:br>
              <a:rPr lang="en-US"/>
            </a:br>
            <a:r>
              <a:rPr lang="en-US"/>
              <a:t>for </a:t>
            </a:r>
            <a:r>
              <a:rPr lang="en-US">
                <a:solidFill>
                  <a:srgbClr val="C00000"/>
                </a:solidFill>
              </a:rPr>
              <a:t>faster </a:t>
            </a:r>
            <a:r>
              <a:rPr lang="en-US"/>
              <a:t>training and </a:t>
            </a:r>
            <a:br>
              <a:rPr lang="en-US"/>
            </a:br>
            <a:r>
              <a:rPr lang="en-US"/>
              <a:t>inference. </a:t>
            </a:r>
          </a:p>
          <a:p>
            <a:endParaRPr lang="en-US"/>
          </a:p>
        </p:txBody>
      </p:sp>
      <p:pic>
        <p:nvPicPr>
          <p:cNvPr id="7170" name="Picture 2" descr="Adapting Deep Learning to Medicine with Behold.ai | AWS Startups Blog">
            <a:extLst>
              <a:ext uri="{FF2B5EF4-FFF2-40B4-BE49-F238E27FC236}">
                <a16:creationId xmlns:a16="http://schemas.microsoft.com/office/drawing/2014/main" id="{A47CA958-E768-178D-FE3F-3D7EB8DF2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900" y="888125"/>
            <a:ext cx="5295054" cy="368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787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3D46-64DA-01C7-4344-F22C4CDDC34A}"/>
              </a:ext>
            </a:extLst>
          </p:cNvPr>
          <p:cNvSpPr>
            <a:spLocks noGrp="1"/>
          </p:cNvSpPr>
          <p:nvPr>
            <p:ph type="title"/>
          </p:nvPr>
        </p:nvSpPr>
        <p:spPr/>
        <p:txBody>
          <a:bodyPr/>
          <a:lstStyle/>
          <a:p>
            <a:r>
              <a:rPr lang="en-US" dirty="0"/>
              <a:t>Batches of Data: Example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D14328F-3D3F-2CA4-4F7F-548DB2E2F16B}"/>
                  </a:ext>
                </a:extLst>
              </p:cNvPr>
              <p:cNvSpPr>
                <a:spLocks noGrp="1"/>
              </p:cNvSpPr>
              <p:nvPr>
                <p:ph type="body" sz="quarter" idx="16"/>
              </p:nvPr>
            </p:nvSpPr>
            <p:spPr/>
            <p:txBody>
              <a:bodyPr/>
              <a:lstStyle/>
              <a:p>
                <a:r>
                  <a:rPr lang="en-US" dirty="0"/>
                  <a:t>The case of natural language: </a:t>
                </a:r>
              </a:p>
              <a:p>
                <a:pPr lvl="1"/>
                <a:endParaRPr lang="en-US" dirty="0"/>
              </a:p>
              <a:p>
                <a:pPr lvl="1"/>
                <a:r>
                  <a:rPr lang="en-US" dirty="0"/>
                  <a:t>Each word is mapped to </a:t>
                </a:r>
                <a:r>
                  <a:rPr lang="en-US" dirty="0">
                    <a:highlight>
                      <a:srgbClr val="FFFF00"/>
                    </a:highlight>
                  </a:rPr>
                  <a:t>a vector </a:t>
                </a:r>
                <a14:m>
                  <m:oMath xmlns:m="http://schemas.openxmlformats.org/officeDocument/2006/math">
                    <m:sSup>
                      <m:sSupPr>
                        <m:ctrlPr>
                          <a:rPr lang="en-US" b="0" i="1" smtClean="0">
                            <a:highlight>
                              <a:srgbClr val="FFFF00"/>
                            </a:highlight>
                            <a:latin typeface="Cambria Math" panose="02040503050406030204" pitchFamily="18" charset="0"/>
                            <a:ea typeface="Cambria Math" panose="02040503050406030204" pitchFamily="18" charset="0"/>
                          </a:rPr>
                        </m:ctrlPr>
                      </m:sSupPr>
                      <m:e>
                        <m:r>
                          <a:rPr lang="en-US" i="1" smtClean="0">
                            <a:highlight>
                              <a:srgbClr val="FFFF00"/>
                            </a:highlight>
                            <a:latin typeface="Cambria Math" panose="02040503050406030204" pitchFamily="18" charset="0"/>
                            <a:ea typeface="Cambria Math" panose="02040503050406030204" pitchFamily="18" charset="0"/>
                          </a:rPr>
                          <m:t>ℝ</m:t>
                        </m:r>
                      </m:e>
                      <m:sup>
                        <m:r>
                          <a:rPr lang="en-US" b="0" i="1" smtClean="0">
                            <a:highlight>
                              <a:srgbClr val="FFFF00"/>
                            </a:highlight>
                            <a:latin typeface="Cambria Math" panose="02040503050406030204" pitchFamily="18" charset="0"/>
                            <a:ea typeface="Cambria Math" panose="02040503050406030204" pitchFamily="18" charset="0"/>
                          </a:rPr>
                          <m:t>𝑑</m:t>
                        </m:r>
                      </m:sup>
                    </m:sSup>
                  </m:oMath>
                </a14:m>
                <a:endParaRPr lang="en-US" dirty="0">
                  <a:highlight>
                    <a:srgbClr val="FFFF00"/>
                  </a:highlight>
                </a:endParaRPr>
              </a:p>
              <a:p>
                <a:pPr lvl="1"/>
                <a:endParaRPr lang="en-US" dirty="0"/>
              </a:p>
              <a:p>
                <a:pPr lvl="1"/>
                <a:endParaRPr lang="en-US" dirty="0"/>
              </a:p>
              <a:p>
                <a:pPr lvl="1"/>
                <a:endParaRPr lang="en-US" dirty="0"/>
              </a:p>
              <a:p>
                <a:pPr lvl="1"/>
                <a:r>
                  <a:rPr lang="en-US" dirty="0"/>
                  <a:t>Then, each sentence of length is mapped to</a:t>
                </a:r>
              </a:p>
              <a:p>
                <a:pPr lvl="1"/>
                <a:endParaRPr lang="en-US" dirty="0"/>
              </a:p>
              <a:p>
                <a:pPr lvl="1"/>
                <a:endParaRPr lang="en-US" dirty="0"/>
              </a:p>
              <a:p>
                <a:pPr lvl="1"/>
                <a:endParaRPr lang="en-US" dirty="0"/>
              </a:p>
              <a:p>
                <a:pPr lvl="1"/>
                <a:r>
                  <a:rPr lang="en-US" dirty="0"/>
                  <a:t>A batch of sentences (size </a:t>
                </a:r>
                <a14:m>
                  <m:oMath xmlns:m="http://schemas.openxmlformats.org/officeDocument/2006/math">
                    <m:r>
                      <a:rPr lang="en-US" sz="1600" b="0" i="1" smtClean="0">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m:t>
                    </m:r>
                  </m:oMath>
                </a14:m>
                <a:r>
                  <a:rPr lang="en-US" dirty="0"/>
                  <a:t> is mapped to </a:t>
                </a:r>
              </a:p>
              <a:p>
                <a:pPr lvl="1"/>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5D14328F-3D3F-2CA4-4F7F-548DB2E2F16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E8AA5D4-4717-A0EE-799F-4845CE662C83}"/>
                  </a:ext>
                </a:extLst>
              </p:cNvPr>
              <p:cNvSpPr txBox="1"/>
              <p:nvPr/>
            </p:nvSpPr>
            <p:spPr>
              <a:xfrm>
                <a:off x="5149706" y="2989681"/>
                <a:ext cx="1881960" cy="347339"/>
              </a:xfrm>
              <a:prstGeom prst="rect">
                <a:avLst/>
              </a:prstGeom>
              <a:noFill/>
            </p:spPr>
            <p:txBody>
              <a:bodyPr wrap="square">
                <a:spAutoFit/>
              </a:bodyPr>
              <a:lstStyle/>
              <a:p>
                <a:pPr lvl="1"/>
                <a:r>
                  <a:rPr lang="en-US" sz="1600" dirty="0">
                    <a:highlight>
                      <a:srgbClr val="FFFF00"/>
                    </a:highlight>
                  </a:rPr>
                  <a:t>a matrix </a:t>
                </a:r>
                <a14:m>
                  <m:oMath xmlns:m="http://schemas.openxmlformats.org/officeDocument/2006/math">
                    <m:sSup>
                      <m:sSupPr>
                        <m:ctrlPr>
                          <a:rPr lang="en-US" sz="1600" b="0" i="1" smtClean="0">
                            <a:highlight>
                              <a:srgbClr val="FFFF00"/>
                            </a:highlight>
                            <a:latin typeface="Cambria Math" panose="02040503050406030204" pitchFamily="18" charset="0"/>
                            <a:ea typeface="Cambria Math" panose="02040503050406030204" pitchFamily="18" charset="0"/>
                          </a:rPr>
                        </m:ctrlPr>
                      </m:sSupPr>
                      <m:e>
                        <m:r>
                          <a:rPr lang="en-US" sz="1600" i="1" smtClean="0">
                            <a:highlight>
                              <a:srgbClr val="FFFF00"/>
                            </a:highlight>
                            <a:latin typeface="Cambria Math" panose="02040503050406030204" pitchFamily="18" charset="0"/>
                            <a:ea typeface="Cambria Math" panose="02040503050406030204" pitchFamily="18" charset="0"/>
                          </a:rPr>
                          <m:t>ℝ</m:t>
                        </m:r>
                      </m:e>
                      <m:sup>
                        <m:r>
                          <a:rPr lang="en-US" sz="1600" b="0" i="1" smtClean="0">
                            <a:highlight>
                              <a:srgbClr val="FFFF00"/>
                            </a:highlight>
                            <a:latin typeface="Cambria Math" panose="02040503050406030204" pitchFamily="18" charset="0"/>
                            <a:ea typeface="Cambria Math" panose="02040503050406030204" pitchFamily="18" charset="0"/>
                          </a:rPr>
                          <m:t>ℓ×</m:t>
                        </m:r>
                        <m:r>
                          <a:rPr lang="en-US" sz="1600" b="0" i="1" smtClean="0">
                            <a:highlight>
                              <a:srgbClr val="FFFF00"/>
                            </a:highlight>
                            <a:latin typeface="Cambria Math" panose="02040503050406030204" pitchFamily="18" charset="0"/>
                            <a:ea typeface="Cambria Math" panose="02040503050406030204" pitchFamily="18" charset="0"/>
                          </a:rPr>
                          <m:t>𝑑</m:t>
                        </m:r>
                      </m:sup>
                    </m:sSup>
                  </m:oMath>
                </a14:m>
                <a:endParaRPr lang="en-US" sz="1600" dirty="0">
                  <a:highlight>
                    <a:srgbClr val="FFFF00"/>
                  </a:highlight>
                </a:endParaRPr>
              </a:p>
            </p:txBody>
          </p:sp>
        </mc:Choice>
        <mc:Fallback>
          <p:sp>
            <p:nvSpPr>
              <p:cNvPr id="5" name="TextBox 4">
                <a:extLst>
                  <a:ext uri="{FF2B5EF4-FFF2-40B4-BE49-F238E27FC236}">
                    <a16:creationId xmlns:a16="http://schemas.microsoft.com/office/drawing/2014/main" id="{0E8AA5D4-4717-A0EE-799F-4845CE662C83}"/>
                  </a:ext>
                </a:extLst>
              </p:cNvPr>
              <p:cNvSpPr txBox="1">
                <a:spLocks noRot="1" noChangeAspect="1" noMove="1" noResize="1" noEditPoints="1" noAdjustHandles="1" noChangeArrowheads="1" noChangeShapeType="1" noTextEdit="1"/>
              </p:cNvSpPr>
              <p:nvPr/>
            </p:nvSpPr>
            <p:spPr>
              <a:xfrm>
                <a:off x="5149706" y="2989681"/>
                <a:ext cx="1881960" cy="347339"/>
              </a:xfrm>
              <a:prstGeom prst="rect">
                <a:avLst/>
              </a:prstGeom>
              <a:blipFill>
                <a:blip r:embed="rId4"/>
                <a:stretch>
                  <a:fillRect l="-2013"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AC5D6FC-9AEE-B4A7-957D-B9D1BFEBF365}"/>
                  </a:ext>
                </a:extLst>
              </p:cNvPr>
              <p:cNvSpPr txBox="1"/>
              <p:nvPr/>
            </p:nvSpPr>
            <p:spPr>
              <a:xfrm>
                <a:off x="5032652" y="4074702"/>
                <a:ext cx="1881960" cy="347339"/>
              </a:xfrm>
              <a:prstGeom prst="rect">
                <a:avLst/>
              </a:prstGeom>
              <a:noFill/>
            </p:spPr>
            <p:txBody>
              <a:bodyPr wrap="square">
                <a:spAutoFit/>
              </a:bodyPr>
              <a:lstStyle/>
              <a:p>
                <a:pPr lvl="1"/>
                <a:r>
                  <a:rPr lang="en-US" sz="1600" dirty="0">
                    <a:highlight>
                      <a:srgbClr val="FFFF00"/>
                    </a:highlight>
                    <a:latin typeface="Tahoma" panose="020B0604030504040204" pitchFamily="34" charset="0"/>
                    <a:ea typeface="Tahoma" panose="020B0604030504040204" pitchFamily="34" charset="0"/>
                    <a:cs typeface="Tahoma" panose="020B0604030504040204" pitchFamily="34" charset="0"/>
                  </a:rPr>
                  <a:t>a tensor </a:t>
                </a:r>
                <a14:m>
                  <m:oMath xmlns:m="http://schemas.openxmlformats.org/officeDocument/2006/math">
                    <m:sSup>
                      <m:sSupPr>
                        <m:ctrlPr>
                          <a:rPr lang="en-US" sz="1600" b="0" i="1" smtClean="0">
                            <a:highlight>
                              <a:srgbClr val="FFFF00"/>
                            </a:highlight>
                            <a:latin typeface="Cambria Math" panose="02040503050406030204" pitchFamily="18" charset="0"/>
                            <a:ea typeface="Cambria Math" panose="02040503050406030204" pitchFamily="18" charset="0"/>
                          </a:rPr>
                        </m:ctrlPr>
                      </m:sSupPr>
                      <m:e>
                        <m:r>
                          <a:rPr lang="en-US" sz="1600" i="1" smtClean="0">
                            <a:highlight>
                              <a:srgbClr val="FFFF00"/>
                            </a:highlight>
                            <a:latin typeface="Cambria Math" panose="02040503050406030204" pitchFamily="18" charset="0"/>
                            <a:ea typeface="Cambria Math" panose="02040503050406030204" pitchFamily="18" charset="0"/>
                          </a:rPr>
                          <m:t>ℝ</m:t>
                        </m:r>
                      </m:e>
                      <m:sup>
                        <m:r>
                          <a:rPr lang="en-US" sz="1600" b="0" i="1" smtClean="0">
                            <a:highlight>
                              <a:srgbClr val="FFFF00"/>
                            </a:highlight>
                            <a:latin typeface="Cambria Math" panose="02040503050406030204" pitchFamily="18" charset="0"/>
                            <a:ea typeface="Cambria Math" panose="02040503050406030204" pitchFamily="18" charset="0"/>
                          </a:rPr>
                          <m:t>ℓ×</m:t>
                        </m:r>
                        <m:r>
                          <a:rPr lang="en-US" sz="1600" b="0" i="1" smtClean="0">
                            <a:highlight>
                              <a:srgbClr val="FFFF00"/>
                            </a:highlight>
                            <a:latin typeface="Cambria Math" panose="02040503050406030204" pitchFamily="18" charset="0"/>
                            <a:ea typeface="Cambria Math" panose="02040503050406030204" pitchFamily="18" charset="0"/>
                          </a:rPr>
                          <m:t>𝑑</m:t>
                        </m:r>
                        <m:r>
                          <a:rPr lang="en-US" sz="1600" b="0" i="1" smtClean="0">
                            <a:highlight>
                              <a:srgbClr val="FFFF00"/>
                            </a:highlight>
                            <a:latin typeface="Cambria Math" panose="02040503050406030204" pitchFamily="18" charset="0"/>
                            <a:ea typeface="Cambria Math" panose="02040503050406030204" pitchFamily="18" charset="0"/>
                          </a:rPr>
                          <m:t>×</m:t>
                        </m:r>
                        <m:r>
                          <a:rPr lang="en-US" sz="1600" b="0" i="1" smtClean="0">
                            <a:highlight>
                              <a:srgbClr val="FFFF00"/>
                            </a:highlight>
                            <a:latin typeface="Cambria Math" panose="02040503050406030204" pitchFamily="18" charset="0"/>
                            <a:ea typeface="Cambria Math" panose="02040503050406030204" pitchFamily="18" charset="0"/>
                          </a:rPr>
                          <m:t>𝑏</m:t>
                        </m:r>
                      </m:sup>
                    </m:sSup>
                  </m:oMath>
                </a14:m>
                <a:endParaRPr lang="en-US" sz="1600" dirty="0">
                  <a:highlight>
                    <a:srgbClr val="FFFF00"/>
                  </a:highlight>
                  <a:latin typeface="Tahoma" panose="020B0604030504040204" pitchFamily="34" charset="0"/>
                  <a:ea typeface="Tahoma" panose="020B0604030504040204" pitchFamily="34" charset="0"/>
                  <a:cs typeface="Tahoma" panose="020B0604030504040204" pitchFamily="34" charset="0"/>
                </a:endParaRPr>
              </a:p>
            </p:txBody>
          </p:sp>
        </mc:Choice>
        <mc:Fallback>
          <p:sp>
            <p:nvSpPr>
              <p:cNvPr id="6" name="TextBox 5">
                <a:extLst>
                  <a:ext uri="{FF2B5EF4-FFF2-40B4-BE49-F238E27FC236}">
                    <a16:creationId xmlns:a16="http://schemas.microsoft.com/office/drawing/2014/main" id="{4AC5D6FC-9AEE-B4A7-957D-B9D1BFEBF365}"/>
                  </a:ext>
                </a:extLst>
              </p:cNvPr>
              <p:cNvSpPr txBox="1">
                <a:spLocks noRot="1" noChangeAspect="1" noMove="1" noResize="1" noEditPoints="1" noAdjustHandles="1" noChangeArrowheads="1" noChangeShapeType="1" noTextEdit="1"/>
              </p:cNvSpPr>
              <p:nvPr/>
            </p:nvSpPr>
            <p:spPr>
              <a:xfrm>
                <a:off x="5032652" y="4074702"/>
                <a:ext cx="1881960" cy="347339"/>
              </a:xfrm>
              <a:prstGeom prst="rect">
                <a:avLst/>
              </a:prstGeom>
              <a:blipFill>
                <a:blip r:embed="rId5"/>
                <a:stretch>
                  <a:fillRect l="-2013" t="-3571" b="-21429"/>
                </a:stretch>
              </a:blipFill>
            </p:spPr>
            <p:txBody>
              <a:bodyPr/>
              <a:lstStyle/>
              <a:p>
                <a:r>
                  <a:rPr lang="en-US">
                    <a:noFill/>
                  </a:rPr>
                  <a:t> </a:t>
                </a:r>
              </a:p>
            </p:txBody>
          </p:sp>
        </mc:Fallback>
      </mc:AlternateContent>
      <p:pic>
        <p:nvPicPr>
          <p:cNvPr id="8" name="Picture 7" descr="A cube with black lines&#10;&#10;Description automatically generated">
            <a:extLst>
              <a:ext uri="{FF2B5EF4-FFF2-40B4-BE49-F238E27FC236}">
                <a16:creationId xmlns:a16="http://schemas.microsoft.com/office/drawing/2014/main" id="{1A8A976A-042F-F178-1F02-21E70C4DF23C}"/>
              </a:ext>
            </a:extLst>
          </p:cNvPr>
          <p:cNvPicPr>
            <a:picLocks noChangeAspect="1"/>
          </p:cNvPicPr>
          <p:nvPr/>
        </p:nvPicPr>
        <p:blipFill>
          <a:blip r:embed="rId6"/>
          <a:stretch>
            <a:fillRect/>
          </a:stretch>
        </p:blipFill>
        <p:spPr>
          <a:xfrm>
            <a:off x="6836641" y="2604978"/>
            <a:ext cx="659239" cy="895498"/>
          </a:xfrm>
          <a:prstGeom prst="rect">
            <a:avLst/>
          </a:prstGeom>
        </p:spPr>
      </p:pic>
      <p:pic>
        <p:nvPicPr>
          <p:cNvPr id="10" name="Picture 9" descr="A diagram of a cube with different colored cubes&#10;&#10;Description automatically generated">
            <a:extLst>
              <a:ext uri="{FF2B5EF4-FFF2-40B4-BE49-F238E27FC236}">
                <a16:creationId xmlns:a16="http://schemas.microsoft.com/office/drawing/2014/main" id="{FC51B02E-B303-7F9A-1BC8-C9CAC474FB60}"/>
              </a:ext>
            </a:extLst>
          </p:cNvPr>
          <p:cNvPicPr>
            <a:picLocks noChangeAspect="1"/>
          </p:cNvPicPr>
          <p:nvPr/>
        </p:nvPicPr>
        <p:blipFill>
          <a:blip r:embed="rId7"/>
          <a:stretch>
            <a:fillRect/>
          </a:stretch>
        </p:blipFill>
        <p:spPr>
          <a:xfrm>
            <a:off x="6712500" y="3807047"/>
            <a:ext cx="936458" cy="985154"/>
          </a:xfrm>
          <a:prstGeom prst="rect">
            <a:avLst/>
          </a:prstGeom>
        </p:spPr>
      </p:pic>
      <p:pic>
        <p:nvPicPr>
          <p:cNvPr id="12" name="Picture 11" descr="A rectangular object with text&#10;&#10;Description automatically generated with medium confidence">
            <a:extLst>
              <a:ext uri="{FF2B5EF4-FFF2-40B4-BE49-F238E27FC236}">
                <a16:creationId xmlns:a16="http://schemas.microsoft.com/office/drawing/2014/main" id="{BAE78926-A476-1A08-9C8F-44E670FF596B}"/>
              </a:ext>
            </a:extLst>
          </p:cNvPr>
          <p:cNvPicPr>
            <a:picLocks noChangeAspect="1"/>
          </p:cNvPicPr>
          <p:nvPr/>
        </p:nvPicPr>
        <p:blipFill>
          <a:blip r:embed="rId8"/>
          <a:stretch>
            <a:fillRect/>
          </a:stretch>
        </p:blipFill>
        <p:spPr>
          <a:xfrm>
            <a:off x="5376322" y="1545524"/>
            <a:ext cx="903809" cy="1018168"/>
          </a:xfrm>
          <a:prstGeom prst="rect">
            <a:avLst/>
          </a:prstGeom>
        </p:spPr>
      </p:pic>
    </p:spTree>
    <p:extLst>
      <p:ext uri="{BB962C8B-B14F-4D97-AF65-F5344CB8AC3E}">
        <p14:creationId xmlns:p14="http://schemas.microsoft.com/office/powerpoint/2010/main" val="2778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3F7B6-097A-D6A6-AC94-3FFB0B91C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CF68-B11E-846F-D8A5-F731FF3116B4}"/>
              </a:ext>
            </a:extLst>
          </p:cNvPr>
          <p:cNvSpPr>
            <a:spLocks noGrp="1"/>
          </p:cNvSpPr>
          <p:nvPr>
            <p:ph type="title"/>
          </p:nvPr>
        </p:nvSpPr>
        <p:spPr/>
        <p:txBody>
          <a:bodyPr/>
          <a:lstStyle/>
          <a:p>
            <a:r>
              <a:rPr lang="en-US" dirty="0"/>
              <a:t>Data of any dimension in </a:t>
            </a:r>
            <a:r>
              <a:rPr lang="en-US" dirty="0" err="1"/>
              <a:t>PyTorch</a:t>
            </a:r>
            <a:endParaRPr lang="en-US" dirty="0"/>
          </a:p>
        </p:txBody>
      </p:sp>
      <p:sp>
        <p:nvSpPr>
          <p:cNvPr id="3" name="Text Placeholder 2">
            <a:extLst>
              <a:ext uri="{FF2B5EF4-FFF2-40B4-BE49-F238E27FC236}">
                <a16:creationId xmlns:a16="http://schemas.microsoft.com/office/drawing/2014/main" id="{EEF247A9-20C5-DCF2-980E-BFCBAA0F9A6D}"/>
              </a:ext>
            </a:extLst>
          </p:cNvPr>
          <p:cNvSpPr>
            <a:spLocks noGrp="1"/>
          </p:cNvSpPr>
          <p:nvPr>
            <p:ph type="body" sz="quarter" idx="16"/>
          </p:nvPr>
        </p:nvSpPr>
        <p:spPr/>
        <p:txBody>
          <a:bodyPr/>
          <a:lstStyle/>
          <a:p>
            <a:r>
              <a:rPr lang="en-US" dirty="0"/>
              <a:t>PyTorch makes it easy to batch data. </a:t>
            </a:r>
          </a:p>
          <a:p>
            <a:pPr lvl="1"/>
            <a:r>
              <a:rPr lang="en-US" dirty="0"/>
              <a:t>All its functionalities are designed around batched process. </a:t>
            </a:r>
          </a:p>
          <a:p>
            <a:pPr lvl="1"/>
            <a:r>
              <a:rPr lang="en-US" dirty="0"/>
              <a:t>For example, you can create any tensor of </a:t>
            </a:r>
            <a:r>
              <a:rPr lang="en-US" b="1" dirty="0"/>
              <a:t>any </a:t>
            </a:r>
            <a:r>
              <a:rPr lang="en-US" dirty="0"/>
              <a:t>dimension. </a:t>
            </a:r>
          </a:p>
          <a:p>
            <a:pPr marL="685800" lvl="2" indent="0">
              <a:buNone/>
            </a:pPr>
            <a:endParaRPr lang="en-US" dirty="0"/>
          </a:p>
          <a:p>
            <a:pPr lvl="1"/>
            <a:endParaRPr lang="en-US" dirty="0"/>
          </a:p>
          <a:p>
            <a:pPr lvl="1"/>
            <a:endParaRPr lang="en-US" dirty="0"/>
          </a:p>
          <a:p>
            <a:endParaRPr lang="en-US" dirty="0"/>
          </a:p>
          <a:p>
            <a:pPr marL="342900" lvl="1" indent="0">
              <a:buNone/>
            </a:pPr>
            <a:endParaRPr lang="en-US" dirty="0"/>
          </a:p>
          <a:p>
            <a:pPr lvl="1"/>
            <a:endParaRPr lang="en-US" dirty="0"/>
          </a:p>
          <a:p>
            <a:endParaRPr lang="en-US" dirty="0"/>
          </a:p>
          <a:p>
            <a:endParaRPr lang="en-US" dirty="0"/>
          </a:p>
        </p:txBody>
      </p:sp>
      <p:pic>
        <p:nvPicPr>
          <p:cNvPr id="7" name="Picture 6" descr="A screenshot of a computer&#10;&#10;Description automatically generated">
            <a:extLst>
              <a:ext uri="{FF2B5EF4-FFF2-40B4-BE49-F238E27FC236}">
                <a16:creationId xmlns:a16="http://schemas.microsoft.com/office/drawing/2014/main" id="{B9F82430-7A15-2504-B2FE-61E1C511CD41}"/>
              </a:ext>
            </a:extLst>
          </p:cNvPr>
          <p:cNvPicPr>
            <a:picLocks noChangeAspect="1"/>
          </p:cNvPicPr>
          <p:nvPr/>
        </p:nvPicPr>
        <p:blipFill>
          <a:blip r:embed="rId3"/>
          <a:stretch>
            <a:fillRect/>
          </a:stretch>
        </p:blipFill>
        <p:spPr>
          <a:xfrm>
            <a:off x="1011801" y="2370204"/>
            <a:ext cx="6567503" cy="2424082"/>
          </a:xfrm>
          <a:prstGeom prst="rect">
            <a:avLst/>
          </a:prstGeom>
        </p:spPr>
      </p:pic>
      <p:sp>
        <p:nvSpPr>
          <p:cNvPr id="9" name="Rectangle 8">
            <a:extLst>
              <a:ext uri="{FF2B5EF4-FFF2-40B4-BE49-F238E27FC236}">
                <a16:creationId xmlns:a16="http://schemas.microsoft.com/office/drawing/2014/main" id="{AE827FBC-B049-58E4-B47C-5F842C7B160B}"/>
              </a:ext>
            </a:extLst>
          </p:cNvPr>
          <p:cNvSpPr/>
          <p:nvPr/>
        </p:nvSpPr>
        <p:spPr>
          <a:xfrm>
            <a:off x="1956390" y="4357241"/>
            <a:ext cx="3813544" cy="219739"/>
          </a:xfrm>
          <a:prstGeom prst="rect">
            <a:avLst/>
          </a:prstGeom>
          <a:solidFill>
            <a:srgbClr val="FFFF00">
              <a:alpha val="18039"/>
            </a:srgbClr>
          </a:solidFill>
          <a:ln>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832BAF9-E818-F165-FBF6-07C06711590B}"/>
              </a:ext>
            </a:extLst>
          </p:cNvPr>
          <p:cNvSpPr txBox="1"/>
          <p:nvPr/>
        </p:nvSpPr>
        <p:spPr>
          <a:xfrm>
            <a:off x="2720099" y="4794286"/>
            <a:ext cx="6069482" cy="261610"/>
          </a:xfrm>
          <a:prstGeom prst="rect">
            <a:avLst/>
          </a:prstGeom>
          <a:noFill/>
        </p:spPr>
        <p:txBody>
          <a:bodyPr wrap="square">
            <a:spAutoFit/>
          </a:bodyPr>
          <a:lstStyle/>
          <a:p>
            <a:r>
              <a:rPr lang="en-US" sz="1050" dirty="0"/>
              <a:t>https://</a:t>
            </a:r>
            <a:r>
              <a:rPr lang="en-US" sz="1050" dirty="0" err="1"/>
              <a:t>pytorch.org</a:t>
            </a:r>
            <a:r>
              <a:rPr lang="en-US" sz="1050" dirty="0"/>
              <a:t>/docs/stable/generated/</a:t>
            </a:r>
            <a:r>
              <a:rPr lang="en-US" sz="1050" dirty="0" err="1"/>
              <a:t>torch.rand.html</a:t>
            </a:r>
            <a:endParaRPr lang="en-US" sz="1050" dirty="0"/>
          </a:p>
        </p:txBody>
      </p:sp>
      <p:sp>
        <p:nvSpPr>
          <p:cNvPr id="4" name="TextBox 3">
            <a:extLst>
              <a:ext uri="{FF2B5EF4-FFF2-40B4-BE49-F238E27FC236}">
                <a16:creationId xmlns:a16="http://schemas.microsoft.com/office/drawing/2014/main" id="{305E98E8-1943-DE03-76D8-77D42C36864F}"/>
              </a:ext>
            </a:extLst>
          </p:cNvPr>
          <p:cNvSpPr txBox="1"/>
          <p:nvPr/>
        </p:nvSpPr>
        <p:spPr>
          <a:xfrm>
            <a:off x="5145866" y="3991093"/>
            <a:ext cx="3633570" cy="272415"/>
          </a:xfrm>
          <a:prstGeom prst="wedgeRoundRectCallout">
            <a:avLst>
              <a:gd name="adj1" fmla="val -53952"/>
              <a:gd name="adj2" fmla="val 4749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b="0" dirty="0">
                <a:latin typeface="Corbel" panose="020B0503020204020204" pitchFamily="34" charset="0"/>
              </a:rPr>
              <a:t>You can define tensors of any dimension</a:t>
            </a:r>
          </a:p>
        </p:txBody>
      </p:sp>
    </p:spTree>
    <p:extLst>
      <p:ext uri="{BB962C8B-B14F-4D97-AF65-F5344CB8AC3E}">
        <p14:creationId xmlns:p14="http://schemas.microsoft.com/office/powerpoint/2010/main" val="1712070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C41A-0C92-5D45-301C-447C0270D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27D8B-10AE-654C-F084-7982EFBFDD8F}"/>
              </a:ext>
            </a:extLst>
          </p:cNvPr>
          <p:cNvSpPr>
            <a:spLocks noGrp="1"/>
          </p:cNvSpPr>
          <p:nvPr>
            <p:ph type="title"/>
          </p:nvPr>
        </p:nvSpPr>
        <p:spPr/>
        <p:txBody>
          <a:bodyPr/>
          <a:lstStyle/>
          <a:p>
            <a:r>
              <a:rPr lang="en-US" dirty="0"/>
              <a:t>Batches of Data, In Practice </a:t>
            </a:r>
          </a:p>
        </p:txBody>
      </p:sp>
      <p:sp>
        <p:nvSpPr>
          <p:cNvPr id="3" name="Text Placeholder 2">
            <a:extLst>
              <a:ext uri="{FF2B5EF4-FFF2-40B4-BE49-F238E27FC236}">
                <a16:creationId xmlns:a16="http://schemas.microsoft.com/office/drawing/2014/main" id="{F57E50E2-F2CE-B3C9-57D9-3AA73F6D093C}"/>
              </a:ext>
            </a:extLst>
          </p:cNvPr>
          <p:cNvSpPr>
            <a:spLocks noGrp="1"/>
          </p:cNvSpPr>
          <p:nvPr>
            <p:ph type="body" sz="quarter" idx="16"/>
          </p:nvPr>
        </p:nvSpPr>
        <p:spPr/>
        <p:txBody>
          <a:bodyPr/>
          <a:lstStyle/>
          <a:p>
            <a:r>
              <a:rPr lang="en-US" dirty="0"/>
              <a:t>Avoid loops, use tensors.  </a:t>
            </a:r>
          </a:p>
          <a:p>
            <a:endParaRPr lang="en-US" dirty="0"/>
          </a:p>
          <a:p>
            <a:pPr marL="342900" lvl="1" indent="0">
              <a:buNone/>
            </a:pPr>
            <a:endParaRPr lang="en-US" dirty="0"/>
          </a:p>
          <a:p>
            <a:pPr lvl="1"/>
            <a:endParaRPr lang="en-US" dirty="0"/>
          </a:p>
          <a:p>
            <a:endParaRPr lang="en-US" dirty="0"/>
          </a:p>
          <a:p>
            <a:endParaRPr lang="en-US" dirty="0"/>
          </a:p>
        </p:txBody>
      </p:sp>
      <p:sp>
        <p:nvSpPr>
          <p:cNvPr id="7" name="TextBox 6">
            <a:extLst>
              <a:ext uri="{FF2B5EF4-FFF2-40B4-BE49-F238E27FC236}">
                <a16:creationId xmlns:a16="http://schemas.microsoft.com/office/drawing/2014/main" id="{91A31097-2324-1C40-8832-17BEF22FE416}"/>
              </a:ext>
            </a:extLst>
          </p:cNvPr>
          <p:cNvSpPr txBox="1"/>
          <p:nvPr/>
        </p:nvSpPr>
        <p:spPr>
          <a:xfrm>
            <a:off x="524665" y="1802826"/>
            <a:ext cx="4408841" cy="3108543"/>
          </a:xfrm>
          <a:prstGeom prst="rect">
            <a:avLst/>
          </a:prstGeom>
          <a:solidFill>
            <a:schemeClr val="tx1"/>
          </a:solidFill>
        </p:spPr>
        <p:txBody>
          <a:bodyPr wrap="square">
            <a:spAutoFit/>
          </a:bodyPr>
          <a:lstStyle/>
          <a:p>
            <a:r>
              <a:rPr lang="en-US" b="0" i="0" dirty="0">
                <a:solidFill>
                  <a:srgbClr val="C58AF9"/>
                </a:solidFill>
                <a:effectLst/>
                <a:latin typeface="Courier New" panose="02070309020205020404" pitchFamily="49" charset="0"/>
              </a:rPr>
              <a:t>import</a:t>
            </a:r>
            <a:r>
              <a:rPr lang="en-US" b="0" i="0" dirty="0">
                <a:solidFill>
                  <a:srgbClr val="FFFFFF"/>
                </a:solidFill>
                <a:effectLst/>
                <a:latin typeface="Courier New" panose="02070309020205020404" pitchFamily="49" charset="0"/>
              </a:rPr>
              <a:t> torch</a:t>
            </a:r>
            <a:br>
              <a:rPr lang="en-US" dirty="0"/>
            </a:br>
            <a:br>
              <a:rPr lang="en-US" dirty="0"/>
            </a:br>
            <a:r>
              <a:rPr lang="en-US" b="0" i="0" dirty="0">
                <a:solidFill>
                  <a:srgbClr val="C58AF9"/>
                </a:solidFill>
                <a:effectLst/>
                <a:latin typeface="Courier New" panose="02070309020205020404" pitchFamily="49" charset="0"/>
              </a:rPr>
              <a:t>def</a:t>
            </a:r>
            <a:r>
              <a:rPr lang="en-US" b="0" i="0" dirty="0">
                <a:solidFill>
                  <a:srgbClr val="FFFFFF"/>
                </a:solidFill>
                <a:effectLst/>
                <a:latin typeface="Courier New" panose="02070309020205020404" pitchFamily="49" charset="0"/>
              </a:rPr>
              <a:t> </a:t>
            </a:r>
            <a:r>
              <a:rPr lang="en-US" b="0" i="0" dirty="0" err="1">
                <a:solidFill>
                  <a:srgbClr val="FA903E"/>
                </a:solidFill>
                <a:effectLst/>
                <a:latin typeface="Courier New" panose="02070309020205020404" pitchFamily="49" charset="0"/>
              </a:rPr>
              <a:t>matmul</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A</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B</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torch.zeros_like</a:t>
            </a:r>
            <a:r>
              <a:rPr lang="en-US" b="0" i="0" dirty="0">
                <a:solidFill>
                  <a:srgbClr val="FFFFFF"/>
                </a:solidFill>
                <a:effectLst/>
                <a:latin typeface="Courier New" panose="02070309020205020404" pitchFamily="49" charset="0"/>
              </a:rPr>
              <a:t>(A)</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A.size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0</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j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B.size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k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A.size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FFFFFF"/>
                </a:solidFill>
                <a:effectLst/>
                <a:latin typeface="Courier New" panose="02070309020205020404" pitchFamily="49" charset="0"/>
              </a:rPr>
              <a:t>C[</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j] += A[</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k] * B[k, j]</a:t>
            </a:r>
            <a:br>
              <a:rPr lang="en-US" dirty="0"/>
            </a:br>
            <a:r>
              <a:rPr lang="en-US" dirty="0"/>
              <a:t>   </a:t>
            </a:r>
            <a:r>
              <a:rPr lang="en-US" b="0" i="0" dirty="0">
                <a:solidFill>
                  <a:srgbClr val="C58AF9"/>
                </a:solidFill>
                <a:effectLst/>
                <a:latin typeface="Courier New" panose="02070309020205020404" pitchFamily="49" charset="0"/>
              </a:rPr>
              <a:t>return</a:t>
            </a:r>
            <a:r>
              <a:rPr lang="en-US" b="0" i="0" dirty="0">
                <a:solidFill>
                  <a:srgbClr val="FFFFFF"/>
                </a:solidFill>
                <a:effectLst/>
                <a:latin typeface="Courier New" panose="02070309020205020404" pitchFamily="49" charset="0"/>
              </a:rPr>
              <a:t> C</a:t>
            </a:r>
            <a:br>
              <a:rPr lang="en-US" dirty="0"/>
            </a:br>
            <a:br>
              <a:rPr lang="en-US" dirty="0"/>
            </a:br>
            <a:r>
              <a:rPr lang="en-US" b="0" i="1" dirty="0">
                <a:solidFill>
                  <a:srgbClr val="9AA0A6"/>
                </a:solidFill>
                <a:effectLst/>
                <a:latin typeface="Courier New" panose="02070309020205020404" pitchFamily="49" charset="0"/>
              </a:rPr>
              <a:t># Example usage:</a:t>
            </a:r>
            <a:br>
              <a:rPr lang="en-US" dirty="0"/>
            </a:br>
            <a:r>
              <a:rPr lang="en-US" b="0" i="0" dirty="0">
                <a:solidFill>
                  <a:srgbClr val="FFFFFF"/>
                </a:solidFill>
                <a:effectLst/>
                <a:latin typeface="Courier New" panose="02070309020205020404" pitchFamily="49" charset="0"/>
              </a:rPr>
              <a:t>A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B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matmul</a:t>
            </a:r>
            <a:r>
              <a:rPr lang="en-US" b="0" i="0" dirty="0">
                <a:solidFill>
                  <a:srgbClr val="FFFFFF"/>
                </a:solidFill>
                <a:effectLst/>
                <a:latin typeface="Courier New" panose="02070309020205020404" pitchFamily="49" charset="0"/>
              </a:rPr>
              <a:t>(A, B)</a:t>
            </a:r>
            <a:endParaRPr lang="en-US" dirty="0"/>
          </a:p>
        </p:txBody>
      </p:sp>
      <p:sp>
        <p:nvSpPr>
          <p:cNvPr id="9" name="TextBox 8">
            <a:extLst>
              <a:ext uri="{FF2B5EF4-FFF2-40B4-BE49-F238E27FC236}">
                <a16:creationId xmlns:a16="http://schemas.microsoft.com/office/drawing/2014/main" id="{7E08AF18-9B19-C645-2C24-0330E08A0470}"/>
              </a:ext>
            </a:extLst>
          </p:cNvPr>
          <p:cNvSpPr txBox="1"/>
          <p:nvPr/>
        </p:nvSpPr>
        <p:spPr>
          <a:xfrm>
            <a:off x="5385657" y="2612304"/>
            <a:ext cx="3044455" cy="1384995"/>
          </a:xfrm>
          <a:prstGeom prst="rect">
            <a:avLst/>
          </a:prstGeom>
          <a:solidFill>
            <a:schemeClr val="tx1"/>
          </a:solidFill>
        </p:spPr>
        <p:txBody>
          <a:bodyPr wrap="square">
            <a:spAutoFit/>
          </a:bodyPr>
          <a:lstStyle/>
          <a:p>
            <a:r>
              <a:rPr lang="en-US" b="0" i="0" dirty="0">
                <a:solidFill>
                  <a:srgbClr val="C58AF9"/>
                </a:solidFill>
                <a:effectLst/>
                <a:latin typeface="Courier New" panose="02070309020205020404" pitchFamily="49" charset="0"/>
              </a:rPr>
              <a:t>import</a:t>
            </a:r>
            <a:r>
              <a:rPr lang="en-US" b="0" i="0" dirty="0">
                <a:solidFill>
                  <a:srgbClr val="FFFFFF"/>
                </a:solidFill>
                <a:effectLst/>
                <a:latin typeface="Courier New" panose="02070309020205020404" pitchFamily="49" charset="0"/>
              </a:rPr>
              <a:t> torch</a:t>
            </a:r>
            <a:br>
              <a:rPr lang="en-US" dirty="0"/>
            </a:br>
            <a:br>
              <a:rPr lang="en-US" dirty="0"/>
            </a:br>
            <a:r>
              <a:rPr lang="en-US" b="0" i="1" dirty="0">
                <a:solidFill>
                  <a:srgbClr val="9AA0A6"/>
                </a:solidFill>
                <a:effectLst/>
                <a:latin typeface="Courier New" panose="02070309020205020404" pitchFamily="49" charset="0"/>
              </a:rPr>
              <a:t># Example usage:</a:t>
            </a:r>
            <a:br>
              <a:rPr lang="en-US" dirty="0"/>
            </a:br>
            <a:r>
              <a:rPr lang="en-US" b="0" i="0" dirty="0">
                <a:solidFill>
                  <a:srgbClr val="FFFFFF"/>
                </a:solidFill>
                <a:effectLst/>
                <a:latin typeface="Courier New" panose="02070309020205020404" pitchFamily="49" charset="0"/>
              </a:rPr>
              <a:t>A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B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torch.matmul</a:t>
            </a:r>
            <a:r>
              <a:rPr lang="en-US" b="0" i="0" dirty="0">
                <a:solidFill>
                  <a:srgbClr val="FFFFFF"/>
                </a:solidFill>
                <a:effectLst/>
                <a:latin typeface="Courier New" panose="02070309020205020404" pitchFamily="49" charset="0"/>
              </a:rPr>
              <a:t>(A, B)</a:t>
            </a:r>
            <a:endParaRPr lang="en-US" dirty="0"/>
          </a:p>
        </p:txBody>
      </p:sp>
    </p:spTree>
    <p:extLst>
      <p:ext uri="{BB962C8B-B14F-4D97-AF65-F5344CB8AC3E}">
        <p14:creationId xmlns:p14="http://schemas.microsoft.com/office/powerpoint/2010/main" val="28553690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E9F9-DC21-8905-4F32-72FD14AFD662}"/>
              </a:ext>
            </a:extLst>
          </p:cNvPr>
          <p:cNvSpPr>
            <a:spLocks noGrp="1"/>
          </p:cNvSpPr>
          <p:nvPr>
            <p:ph type="title"/>
          </p:nvPr>
        </p:nvSpPr>
        <p:spPr>
          <a:xfrm>
            <a:off x="612249" y="107119"/>
            <a:ext cx="8340919" cy="857542"/>
          </a:xfrm>
        </p:spPr>
        <p:txBody>
          <a:bodyPr/>
          <a:lstStyle/>
          <a:p>
            <a:r>
              <a:rPr lang="en-US" dirty="0"/>
              <a:t>Normalize Your Data! </a:t>
            </a:r>
          </a:p>
        </p:txBody>
      </p:sp>
      <p:sp>
        <p:nvSpPr>
          <p:cNvPr id="3" name="Text Placeholder 2">
            <a:extLst>
              <a:ext uri="{FF2B5EF4-FFF2-40B4-BE49-F238E27FC236}">
                <a16:creationId xmlns:a16="http://schemas.microsoft.com/office/drawing/2014/main" id="{416A1C86-075D-67C3-B808-8A6C2B1A2085}"/>
              </a:ext>
            </a:extLst>
          </p:cNvPr>
          <p:cNvSpPr>
            <a:spLocks noGrp="1"/>
          </p:cNvSpPr>
          <p:nvPr>
            <p:ph type="body" sz="quarter" idx="16"/>
          </p:nvPr>
        </p:nvSpPr>
        <p:spPr/>
        <p:txBody>
          <a:bodyPr/>
          <a:lstStyle/>
          <a:p>
            <a:r>
              <a:rPr lang="en-US" dirty="0"/>
              <a:t>We do not like very large numbers. </a:t>
            </a:r>
          </a:p>
          <a:p>
            <a:pPr lvl="1"/>
            <a:r>
              <a:rPr lang="en-US" dirty="0"/>
              <a:t>Large numbers lead to numerical problems (e.g., overflow) and lead to </a:t>
            </a:r>
            <a:r>
              <a:rPr lang="en-US" dirty="0" err="1">
                <a:solidFill>
                  <a:srgbClr val="0006C7"/>
                </a:solidFill>
              </a:rPr>
              <a:t>NaN</a:t>
            </a:r>
            <a:r>
              <a:rPr lang="en-US" dirty="0" err="1"/>
              <a:t>s</a:t>
            </a:r>
            <a:r>
              <a:rPr lang="en-US" dirty="0"/>
              <a:t> 😭</a:t>
            </a:r>
          </a:p>
          <a:p>
            <a:r>
              <a:rPr lang="en-US" dirty="0"/>
              <a:t>We prefer if our data is distributed around zero.</a:t>
            </a:r>
          </a:p>
          <a:p>
            <a:endParaRPr lang="en-US" dirty="0"/>
          </a:p>
        </p:txBody>
      </p:sp>
      <p:pic>
        <p:nvPicPr>
          <p:cNvPr id="1026" name="Picture 2" descr="Understanding the Importance of Data Cleaning and Normalization">
            <a:extLst>
              <a:ext uri="{FF2B5EF4-FFF2-40B4-BE49-F238E27FC236}">
                <a16:creationId xmlns:a16="http://schemas.microsoft.com/office/drawing/2014/main" id="{7621D6DE-21E4-C02B-E1E5-9C2F8EF9C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431" y="2386609"/>
            <a:ext cx="3835196" cy="264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116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0D484-094C-070C-6772-3B51B00768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942E9-D40B-167E-2104-BE1161732C14}"/>
              </a:ext>
            </a:extLst>
          </p:cNvPr>
          <p:cNvSpPr>
            <a:spLocks noGrp="1"/>
          </p:cNvSpPr>
          <p:nvPr>
            <p:ph type="title"/>
          </p:nvPr>
        </p:nvSpPr>
        <p:spPr>
          <a:xfrm>
            <a:off x="612249" y="107119"/>
            <a:ext cx="8340919" cy="857542"/>
          </a:xfrm>
        </p:spPr>
        <p:txBody>
          <a:bodyPr/>
          <a:lstStyle/>
          <a:p>
            <a:r>
              <a:rPr lang="en-US" dirty="0"/>
              <a:t>Normalize Your Data! </a:t>
            </a:r>
          </a:p>
        </p:txBody>
      </p:sp>
      <p:sp>
        <p:nvSpPr>
          <p:cNvPr id="3" name="Text Placeholder 2">
            <a:extLst>
              <a:ext uri="{FF2B5EF4-FFF2-40B4-BE49-F238E27FC236}">
                <a16:creationId xmlns:a16="http://schemas.microsoft.com/office/drawing/2014/main" id="{677D9F7F-B89F-1A5E-82BE-3E189C3CECE6}"/>
              </a:ext>
            </a:extLst>
          </p:cNvPr>
          <p:cNvSpPr>
            <a:spLocks noGrp="1"/>
          </p:cNvSpPr>
          <p:nvPr>
            <p:ph type="body" sz="quarter" idx="16"/>
          </p:nvPr>
        </p:nvSpPr>
        <p:spPr/>
        <p:txBody>
          <a:bodyPr/>
          <a:lstStyle/>
          <a:p>
            <a:r>
              <a:rPr lang="en-US" dirty="0"/>
              <a:t>We do not like very large numbers. </a:t>
            </a:r>
          </a:p>
          <a:p>
            <a:pPr lvl="1"/>
            <a:r>
              <a:rPr lang="en-US" dirty="0"/>
              <a:t>Large numbers lead to numerical problems (e.g., overflow) and lead to </a:t>
            </a:r>
            <a:r>
              <a:rPr lang="en-US" dirty="0" err="1">
                <a:solidFill>
                  <a:srgbClr val="0006C7"/>
                </a:solidFill>
              </a:rPr>
              <a:t>NaN</a:t>
            </a:r>
            <a:r>
              <a:rPr lang="en-US" dirty="0" err="1"/>
              <a:t>s</a:t>
            </a:r>
            <a:r>
              <a:rPr lang="en-US" dirty="0"/>
              <a:t> 😭</a:t>
            </a:r>
          </a:p>
          <a:p>
            <a:r>
              <a:rPr lang="en-US" dirty="0"/>
              <a:t>We prefer if our data is distributed around zero.</a:t>
            </a:r>
          </a:p>
          <a:p>
            <a:endParaRPr lang="en-US" dirty="0"/>
          </a:p>
        </p:txBody>
      </p:sp>
      <p:pic>
        <p:nvPicPr>
          <p:cNvPr id="2050" name="Picture 2" descr="Two graphs comparing feature data before and after normalization">
            <a:extLst>
              <a:ext uri="{FF2B5EF4-FFF2-40B4-BE49-F238E27FC236}">
                <a16:creationId xmlns:a16="http://schemas.microsoft.com/office/drawing/2014/main" id="{97529F67-52FB-4D4F-933F-4D95165CA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848" y="2369610"/>
            <a:ext cx="5429692" cy="2666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906FE2-7B10-C2F2-CE0E-F888D45A81F4}"/>
              </a:ext>
            </a:extLst>
          </p:cNvPr>
          <p:cNvSpPr txBox="1"/>
          <p:nvPr/>
        </p:nvSpPr>
        <p:spPr>
          <a:xfrm>
            <a:off x="301255" y="4686463"/>
            <a:ext cx="2562447" cy="415498"/>
          </a:xfrm>
          <a:prstGeom prst="rect">
            <a:avLst/>
          </a:prstGeom>
          <a:solidFill>
            <a:schemeClr val="bg1"/>
          </a:solidFill>
        </p:spPr>
        <p:txBody>
          <a:bodyPr wrap="square">
            <a:spAutoFit/>
          </a:bodyPr>
          <a:lstStyle/>
          <a:p>
            <a:r>
              <a:rPr lang="en-US" sz="1050" dirty="0">
                <a:hlinkClick r:id="rId3"/>
              </a:rPr>
              <a:t>https://developers.google.com/machine-learning/clustering/prepare-data</a:t>
            </a:r>
            <a:r>
              <a:rPr lang="en-US" sz="1050" dirty="0"/>
              <a:t> </a:t>
            </a:r>
          </a:p>
        </p:txBody>
      </p:sp>
    </p:spTree>
    <p:extLst>
      <p:ext uri="{BB962C8B-B14F-4D97-AF65-F5344CB8AC3E}">
        <p14:creationId xmlns:p14="http://schemas.microsoft.com/office/powerpoint/2010/main" val="35775730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28B4-1DAC-3A44-6E5E-0AF9FAEA9C65}"/>
              </a:ext>
            </a:extLst>
          </p:cNvPr>
          <p:cNvSpPr>
            <a:spLocks noGrp="1"/>
          </p:cNvSpPr>
          <p:nvPr>
            <p:ph type="title"/>
          </p:nvPr>
        </p:nvSpPr>
        <p:spPr/>
        <p:txBody>
          <a:bodyPr/>
          <a:lstStyle/>
          <a:p>
            <a:r>
              <a:rPr lang="en-US" dirty="0"/>
              <a:t>Non-Zero-Centered Data</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39E7DD3-0975-CA43-87F2-3F54229B073B}"/>
                  </a:ext>
                </a:extLst>
              </p:cNvPr>
              <p:cNvSpPr>
                <a:spLocks noGrp="1"/>
              </p:cNvSpPr>
              <p:nvPr>
                <p:ph type="body" sz="quarter" idx="16"/>
              </p:nvPr>
            </p:nvSpPr>
            <p:spPr/>
            <p:txBody>
              <a:bodyPr/>
              <a:lstStyle/>
              <a:p>
                <a:endParaRPr lang="en-US" dirty="0"/>
              </a:p>
              <a:p>
                <a:pPr marL="0" indent="0">
                  <a:buNone/>
                </a:pPr>
                <a:endParaRPr lang="en-US" dirty="0"/>
              </a:p>
              <a:p>
                <a:r>
                  <a:rPr lang="en-US" dirty="0"/>
                  <a:t>If data is always positive (i.e.,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 </m:t>
                    </m:r>
                    <m:sSub>
                      <m:sSubPr>
                        <m:ctrlPr>
                          <a:rPr lang="en-US" sz="1600" b="0" i="1" smtClean="0">
                            <a:solidFill>
                              <a:srgbClr val="0006C7"/>
                            </a:solidFill>
                            <a:latin typeface="Cambria Math" panose="02040503050406030204" pitchFamily="18" charset="0"/>
                          </a:rPr>
                        </m:ctrlPr>
                      </m:sSubPr>
                      <m:e>
                        <m:r>
                          <a:rPr lang="en-US" sz="1600" b="0" i="1" smtClean="0">
                            <a:solidFill>
                              <a:srgbClr val="0006C7"/>
                            </a:solidFill>
                            <a:latin typeface="Cambria Math" panose="02040503050406030204" pitchFamily="18" charset="0"/>
                          </a:rPr>
                          <m:t>𝑥</m:t>
                        </m:r>
                      </m:e>
                      <m:sub>
                        <m:r>
                          <a:rPr lang="en-US" sz="1600" b="0" i="1" smtClean="0">
                            <a:solidFill>
                              <a:srgbClr val="0006C7"/>
                            </a:solidFill>
                            <a:latin typeface="Cambria Math" panose="02040503050406030204" pitchFamily="18" charset="0"/>
                          </a:rPr>
                          <m:t>𝑖</m:t>
                        </m:r>
                      </m:sub>
                    </m:sSub>
                    <m:r>
                      <a:rPr lang="en-US" sz="1600" b="0" i="1" smtClean="0">
                        <a:latin typeface="Cambria Math" panose="02040503050406030204" pitchFamily="18" charset="0"/>
                      </a:rPr>
                      <m:t>&gt;0</m:t>
                    </m:r>
                  </m:oMath>
                </a14:m>
                <a:r>
                  <a:rPr lang="en-US" dirty="0"/>
                  <a:t>), all the dimensions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𝒘</m:t>
                        </m:r>
                      </m:sub>
                    </m:sSub>
                    <m:r>
                      <a:rPr lang="en-US" i="1">
                        <a:latin typeface="Cambria Math" panose="02040503050406030204" pitchFamily="18" charset="0"/>
                        <a:ea typeface="Cambria Math" panose="02040503050406030204" pitchFamily="18" charset="0"/>
                      </a:rPr>
                      <m:t>ℒ</m:t>
                    </m:r>
                  </m:oMath>
                </a14:m>
                <a:r>
                  <a:rPr lang="en-US" dirty="0"/>
                  <a:t> would have the same sign (all positive or all negative, same sign as </a:t>
                </a:r>
                <a:r>
                  <a:rPr lang="en-US" dirty="0">
                    <a:solidFill>
                      <a:srgbClr val="C00000"/>
                    </a:solidFill>
                  </a:rPr>
                  <a:t>upstream</a:t>
                </a:r>
                <a:r>
                  <a:rPr lang="en-US" dirty="0"/>
                  <a:t>). </a:t>
                </a:r>
              </a:p>
            </p:txBody>
          </p:sp>
        </mc:Choice>
        <mc:Fallback>
          <p:sp>
            <p:nvSpPr>
              <p:cNvPr id="3" name="Text Placeholder 2">
                <a:extLst>
                  <a:ext uri="{FF2B5EF4-FFF2-40B4-BE49-F238E27FC236}">
                    <a16:creationId xmlns:a16="http://schemas.microsoft.com/office/drawing/2014/main" id="{839E7DD3-0975-CA43-87F2-3F54229B073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B271F0E-1AA6-DBB4-D2E2-5F583AC6BDF4}"/>
                  </a:ext>
                </a:extLst>
              </p:cNvPr>
              <p:cNvSpPr txBox="1"/>
              <p:nvPr/>
            </p:nvSpPr>
            <p:spPr>
              <a:xfrm>
                <a:off x="754358" y="1365571"/>
                <a:ext cx="1876475"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m:t>
                          </m:r>
                        </m:sup>
                      </m:sSup>
                      <m:r>
                        <a:rPr lang="en-US" sz="2400" b="1" i="1" smtClean="0">
                          <a:latin typeface="Cambria Math" panose="02040503050406030204" pitchFamily="18" charset="0"/>
                        </a:rPr>
                        <m:t>𝒙</m:t>
                      </m:r>
                      <m:r>
                        <a:rPr lang="en-US" sz="2400" b="0" i="1" smtClean="0">
                          <a:latin typeface="Cambria Math" panose="02040503050406030204" pitchFamily="18" charset="0"/>
                        </a:rPr>
                        <m:t>+</m:t>
                      </m:r>
                      <m:r>
                        <a:rPr lang="en-US" sz="2400" b="1" i="1" smtClean="0">
                          <a:latin typeface="Cambria Math" panose="02040503050406030204" pitchFamily="18" charset="0"/>
                        </a:rPr>
                        <m:t>𝒃</m:t>
                      </m:r>
                    </m:oMath>
                  </m:oMathPara>
                </a14:m>
                <a:endParaRPr lang="en-US" sz="2400" b="1" dirty="0"/>
              </a:p>
            </p:txBody>
          </p:sp>
        </mc:Choice>
        <mc:Fallback>
          <p:sp>
            <p:nvSpPr>
              <p:cNvPr id="4" name="TextBox 3">
                <a:extLst>
                  <a:ext uri="{FF2B5EF4-FFF2-40B4-BE49-F238E27FC236}">
                    <a16:creationId xmlns:a16="http://schemas.microsoft.com/office/drawing/2014/main" id="{AB271F0E-1AA6-DBB4-D2E2-5F583AC6BDF4}"/>
                  </a:ext>
                </a:extLst>
              </p:cNvPr>
              <p:cNvSpPr txBox="1">
                <a:spLocks noRot="1" noChangeAspect="1" noMove="1" noResize="1" noEditPoints="1" noAdjustHandles="1" noChangeArrowheads="1" noChangeShapeType="1" noTextEdit="1"/>
              </p:cNvSpPr>
              <p:nvPr/>
            </p:nvSpPr>
            <p:spPr>
              <a:xfrm>
                <a:off x="754358" y="1365571"/>
                <a:ext cx="1876475" cy="369332"/>
              </a:xfrm>
              <a:prstGeom prst="rect">
                <a:avLst/>
              </a:prstGeom>
              <a:blipFill>
                <a:blip r:embed="rId4"/>
                <a:stretch>
                  <a:fillRect l="-5369"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467EAF9-39A1-F4E9-A1B5-9C0C519E5899}"/>
                  </a:ext>
                </a:extLst>
              </p:cNvPr>
              <p:cNvSpPr txBox="1"/>
              <p:nvPr/>
            </p:nvSpPr>
            <p:spPr>
              <a:xfrm>
                <a:off x="2755127" y="1264167"/>
                <a:ext cx="4572000" cy="68345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ℒ</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ℒ</m:t>
                        </m:r>
                      </m:num>
                      <m:den>
                        <m:r>
                          <a:rPr lang="en-US" sz="2400" i="1">
                            <a:latin typeface="Cambria Math" panose="02040503050406030204" pitchFamily="18" charset="0"/>
                          </a:rPr>
                          <m:t>𝜕</m:t>
                        </m:r>
                        <m:r>
                          <a:rPr lang="en-US" sz="2400" b="0" i="1" smtClean="0">
                            <a:latin typeface="Cambria Math" panose="02040503050406030204" pitchFamily="18" charset="0"/>
                          </a:rPr>
                          <m:t>𝑓</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den>
                    </m:f>
                    <m:r>
                      <a:rPr lang="en-US" sz="2400" b="0" i="1" smtClean="0">
                        <a:latin typeface="Cambria Math" panose="02040503050406030204" pitchFamily="18" charset="0"/>
                      </a:rPr>
                      <m:t>=</m:t>
                    </m:r>
                    <m:r>
                      <m:rPr>
                        <m:sty m:val="p"/>
                      </m:rPr>
                      <a:rPr lang="en-US" sz="2400" b="0" i="0" smtClean="0">
                        <a:solidFill>
                          <a:srgbClr val="C00000"/>
                        </a:solidFill>
                        <a:latin typeface="Cambria Math" panose="02040503050406030204" pitchFamily="18" charset="0"/>
                      </a:rPr>
                      <m:t>upstream</m:t>
                    </m:r>
                    <m:r>
                      <a:rPr lang="en-US" sz="2400" b="0" i="0" smtClean="0">
                        <a:latin typeface="Cambria Math" panose="02040503050406030204" pitchFamily="18" charset="0"/>
                      </a:rPr>
                      <m:t> </m:t>
                    </m:r>
                    <m:r>
                      <a:rPr lang="en-US" sz="2400" b="0" i="1" smtClean="0">
                        <a:latin typeface="Cambria Math" panose="02040503050406030204" pitchFamily="18" charset="0"/>
                      </a:rPr>
                      <m:t>× </m:t>
                    </m:r>
                    <m:sSub>
                      <m:sSubPr>
                        <m:ctrlPr>
                          <a:rPr lang="en-US" sz="2400" b="0" i="1" smtClean="0">
                            <a:solidFill>
                              <a:srgbClr val="0006C7"/>
                            </a:solidFill>
                            <a:latin typeface="Cambria Math" panose="02040503050406030204" pitchFamily="18" charset="0"/>
                          </a:rPr>
                        </m:ctrlPr>
                      </m:sSubPr>
                      <m:e>
                        <m:r>
                          <a:rPr lang="en-US" sz="2400" b="0" i="1" smtClean="0">
                            <a:solidFill>
                              <a:srgbClr val="0006C7"/>
                            </a:solidFill>
                            <a:latin typeface="Cambria Math" panose="02040503050406030204" pitchFamily="18" charset="0"/>
                          </a:rPr>
                          <m:t>𝑥</m:t>
                        </m:r>
                      </m:e>
                      <m:sub>
                        <m:r>
                          <a:rPr lang="en-US" sz="2400" b="0" i="1" smtClean="0">
                            <a:solidFill>
                              <a:srgbClr val="0006C7"/>
                            </a:solidFill>
                            <a:latin typeface="Cambria Math" panose="02040503050406030204" pitchFamily="18" charset="0"/>
                          </a:rPr>
                          <m:t>𝑖</m:t>
                        </m:r>
                      </m:sub>
                    </m:sSub>
                  </m:oMath>
                </a14:m>
                <a:endParaRPr lang="en-US" sz="2400" dirty="0"/>
              </a:p>
            </p:txBody>
          </p:sp>
        </mc:Choice>
        <mc:Fallback>
          <p:sp>
            <p:nvSpPr>
              <p:cNvPr id="6" name="TextBox 5">
                <a:extLst>
                  <a:ext uri="{FF2B5EF4-FFF2-40B4-BE49-F238E27FC236}">
                    <a16:creationId xmlns:a16="http://schemas.microsoft.com/office/drawing/2014/main" id="{7467EAF9-39A1-F4E9-A1B5-9C0C519E5899}"/>
                  </a:ext>
                </a:extLst>
              </p:cNvPr>
              <p:cNvSpPr txBox="1">
                <a:spLocks noRot="1" noChangeAspect="1" noMove="1" noResize="1" noEditPoints="1" noAdjustHandles="1" noChangeArrowheads="1" noChangeShapeType="1" noTextEdit="1"/>
              </p:cNvSpPr>
              <p:nvPr/>
            </p:nvSpPr>
            <p:spPr>
              <a:xfrm>
                <a:off x="2755127" y="1264167"/>
                <a:ext cx="4572000" cy="683457"/>
              </a:xfrm>
              <a:prstGeom prst="rect">
                <a:avLst/>
              </a:prstGeom>
              <a:blipFill>
                <a:blip r:embed="rId5"/>
                <a:stretch>
                  <a:fillRect b="-3636"/>
                </a:stretch>
              </a:blipFill>
            </p:spPr>
            <p:txBody>
              <a:bodyPr/>
              <a:lstStyle/>
              <a:p>
                <a:r>
                  <a:rPr lang="en-US">
                    <a:noFill/>
                  </a:rPr>
                  <a:t> </a:t>
                </a:r>
              </a:p>
            </p:txBody>
          </p:sp>
        </mc:Fallback>
      </mc:AlternateContent>
      <p:pic>
        <p:nvPicPr>
          <p:cNvPr id="8" name="Picture 7" descr="A diagram of a graph&#10;&#10;Description automatically generated">
            <a:extLst>
              <a:ext uri="{FF2B5EF4-FFF2-40B4-BE49-F238E27FC236}">
                <a16:creationId xmlns:a16="http://schemas.microsoft.com/office/drawing/2014/main" id="{48510778-314D-4724-DD4F-C204DE29BC82}"/>
              </a:ext>
            </a:extLst>
          </p:cNvPr>
          <p:cNvPicPr>
            <a:picLocks noChangeAspect="1"/>
          </p:cNvPicPr>
          <p:nvPr/>
        </p:nvPicPr>
        <p:blipFill>
          <a:blip r:embed="rId6"/>
          <a:stretch>
            <a:fillRect/>
          </a:stretch>
        </p:blipFill>
        <p:spPr>
          <a:xfrm>
            <a:off x="816220" y="3004628"/>
            <a:ext cx="2278693" cy="2138872"/>
          </a:xfrm>
          <a:prstGeom prst="rect">
            <a:avLst/>
          </a:prstGeom>
        </p:spPr>
      </p:pic>
      <p:pic>
        <p:nvPicPr>
          <p:cNvPr id="9" name="Picture 8" descr="A diagram of a graph&#10;&#10;Description automatically generated">
            <a:extLst>
              <a:ext uri="{FF2B5EF4-FFF2-40B4-BE49-F238E27FC236}">
                <a16:creationId xmlns:a16="http://schemas.microsoft.com/office/drawing/2014/main" id="{EEF19D15-8224-BBF3-CF62-D6BA6FAA4B25}"/>
              </a:ext>
            </a:extLst>
          </p:cNvPr>
          <p:cNvPicPr>
            <a:picLocks noChangeAspect="1"/>
          </p:cNvPicPr>
          <p:nvPr/>
        </p:nvPicPr>
        <p:blipFill>
          <a:blip r:embed="rId6"/>
          <a:stretch>
            <a:fillRect/>
          </a:stretch>
        </p:blipFill>
        <p:spPr>
          <a:xfrm>
            <a:off x="6235153" y="3004234"/>
            <a:ext cx="2266209" cy="2127154"/>
          </a:xfrm>
          <a:prstGeom prst="rect">
            <a:avLst/>
          </a:prstGeom>
        </p:spPr>
      </p:pic>
      <p:pic>
        <p:nvPicPr>
          <p:cNvPr id="10" name="Picture 9" descr="A diagram of a graph&#10;&#10;Description automatically generated">
            <a:extLst>
              <a:ext uri="{FF2B5EF4-FFF2-40B4-BE49-F238E27FC236}">
                <a16:creationId xmlns:a16="http://schemas.microsoft.com/office/drawing/2014/main" id="{B32BE4A8-1687-0EF8-FE77-FB689FB38001}"/>
              </a:ext>
            </a:extLst>
          </p:cNvPr>
          <p:cNvPicPr>
            <a:picLocks noChangeAspect="1"/>
          </p:cNvPicPr>
          <p:nvPr/>
        </p:nvPicPr>
        <p:blipFill>
          <a:blip r:embed="rId6"/>
          <a:stretch>
            <a:fillRect/>
          </a:stretch>
        </p:blipFill>
        <p:spPr>
          <a:xfrm>
            <a:off x="3401720" y="2968440"/>
            <a:ext cx="2278693" cy="2138872"/>
          </a:xfrm>
          <a:prstGeom prst="rect">
            <a:avLst/>
          </a:prstGeom>
        </p:spPr>
      </p:pic>
      <p:sp>
        <p:nvSpPr>
          <p:cNvPr id="12" name="TextBox 11">
            <a:extLst>
              <a:ext uri="{FF2B5EF4-FFF2-40B4-BE49-F238E27FC236}">
                <a16:creationId xmlns:a16="http://schemas.microsoft.com/office/drawing/2014/main" id="{841BF6F4-8364-FBB9-E5D6-79444B20AD53}"/>
              </a:ext>
            </a:extLst>
          </p:cNvPr>
          <p:cNvSpPr txBox="1"/>
          <p:nvPr/>
        </p:nvSpPr>
        <p:spPr>
          <a:xfrm>
            <a:off x="1172177" y="2684311"/>
            <a:ext cx="1876475" cy="523220"/>
          </a:xfrm>
          <a:prstGeom prst="rect">
            <a:avLst/>
          </a:prstGeom>
          <a:noFill/>
        </p:spPr>
        <p:txBody>
          <a:bodyPr wrap="square">
            <a:spAutoFit/>
          </a:bodyPr>
          <a:lstStyle/>
          <a:p>
            <a:pPr algn="ctr"/>
            <a:r>
              <a:rPr lang="en-US" dirty="0">
                <a:solidFill>
                  <a:srgbClr val="006700"/>
                </a:solidFill>
              </a:rPr>
              <a:t>feasible</a:t>
            </a:r>
            <a:r>
              <a:rPr lang="en-US" dirty="0"/>
              <a:t> direction </a:t>
            </a:r>
            <a:br>
              <a:rPr lang="en-US" dirty="0"/>
            </a:br>
            <a:r>
              <a:rPr lang="en-US" dirty="0"/>
              <a:t>for gradients </a:t>
            </a:r>
          </a:p>
        </p:txBody>
      </p:sp>
      <p:sp>
        <p:nvSpPr>
          <p:cNvPr id="14" name="TextBox 13">
            <a:extLst>
              <a:ext uri="{FF2B5EF4-FFF2-40B4-BE49-F238E27FC236}">
                <a16:creationId xmlns:a16="http://schemas.microsoft.com/office/drawing/2014/main" id="{285CF046-5218-1FA0-077F-8DD1F12C6D46}"/>
              </a:ext>
            </a:extLst>
          </p:cNvPr>
          <p:cNvSpPr txBox="1"/>
          <p:nvPr/>
        </p:nvSpPr>
        <p:spPr>
          <a:xfrm>
            <a:off x="3870198" y="2680304"/>
            <a:ext cx="1876475" cy="523220"/>
          </a:xfrm>
          <a:prstGeom prst="rect">
            <a:avLst/>
          </a:prstGeom>
          <a:noFill/>
        </p:spPr>
        <p:txBody>
          <a:bodyPr wrap="square">
            <a:spAutoFit/>
          </a:bodyPr>
          <a:lstStyle/>
          <a:p>
            <a:pPr algn="ctr"/>
            <a:r>
              <a:rPr lang="en-US" dirty="0"/>
              <a:t>Impossible directions </a:t>
            </a:r>
            <a:br>
              <a:rPr lang="en-US" dirty="0"/>
            </a:br>
            <a:r>
              <a:rPr lang="en-US" dirty="0"/>
              <a:t>for gradients </a:t>
            </a:r>
          </a:p>
        </p:txBody>
      </p:sp>
      <p:sp>
        <p:nvSpPr>
          <p:cNvPr id="32" name="Pie 31">
            <a:extLst>
              <a:ext uri="{FF2B5EF4-FFF2-40B4-BE49-F238E27FC236}">
                <a16:creationId xmlns:a16="http://schemas.microsoft.com/office/drawing/2014/main" id="{7BEA7CA4-2AA8-BDD9-B8F4-EB35568990CD}"/>
              </a:ext>
            </a:extLst>
          </p:cNvPr>
          <p:cNvSpPr/>
          <p:nvPr/>
        </p:nvSpPr>
        <p:spPr>
          <a:xfrm>
            <a:off x="1465816" y="3411402"/>
            <a:ext cx="1251690" cy="1256306"/>
          </a:xfrm>
          <a:prstGeom prst="pie">
            <a:avLst>
              <a:gd name="adj1" fmla="val 16178344"/>
              <a:gd name="adj2" fmla="val 21593806"/>
            </a:avLst>
          </a:prstGeom>
          <a:solidFill>
            <a:srgbClr val="006700">
              <a:alpha val="2435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Pie 32">
            <a:extLst>
              <a:ext uri="{FF2B5EF4-FFF2-40B4-BE49-F238E27FC236}">
                <a16:creationId xmlns:a16="http://schemas.microsoft.com/office/drawing/2014/main" id="{B9C550FB-FAD0-FAEC-E30D-2843BB1E0246}"/>
              </a:ext>
            </a:extLst>
          </p:cNvPr>
          <p:cNvSpPr/>
          <p:nvPr/>
        </p:nvSpPr>
        <p:spPr>
          <a:xfrm>
            <a:off x="1465816" y="3411402"/>
            <a:ext cx="1251690" cy="1256306"/>
          </a:xfrm>
          <a:prstGeom prst="pie">
            <a:avLst>
              <a:gd name="adj1" fmla="val 5393151"/>
              <a:gd name="adj2" fmla="val 10758224"/>
            </a:avLst>
          </a:prstGeom>
          <a:solidFill>
            <a:srgbClr val="006700">
              <a:alpha val="2435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Arrow Connector 36">
            <a:extLst>
              <a:ext uri="{FF2B5EF4-FFF2-40B4-BE49-F238E27FC236}">
                <a16:creationId xmlns:a16="http://schemas.microsoft.com/office/drawing/2014/main" id="{E01BF347-1E35-9D68-2CD5-BA6F980E4360}"/>
              </a:ext>
            </a:extLst>
          </p:cNvPr>
          <p:cNvCxnSpPr>
            <a:cxnSpLocks/>
          </p:cNvCxnSpPr>
          <p:nvPr/>
        </p:nvCxnSpPr>
        <p:spPr>
          <a:xfrm flipV="1">
            <a:off x="1638300" y="3603625"/>
            <a:ext cx="915273" cy="869950"/>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DCA264-E53E-0331-E5C0-57632A5FF72C}"/>
              </a:ext>
            </a:extLst>
          </p:cNvPr>
          <p:cNvCxnSpPr>
            <a:cxnSpLocks/>
          </p:cNvCxnSpPr>
          <p:nvPr/>
        </p:nvCxnSpPr>
        <p:spPr>
          <a:xfrm flipV="1">
            <a:off x="1924050" y="3441700"/>
            <a:ext cx="333375" cy="1202367"/>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CD514D0-7777-AC35-E25B-1D60D3DC9906}"/>
              </a:ext>
            </a:extLst>
          </p:cNvPr>
          <p:cNvCxnSpPr>
            <a:cxnSpLocks/>
          </p:cNvCxnSpPr>
          <p:nvPr/>
        </p:nvCxnSpPr>
        <p:spPr>
          <a:xfrm flipV="1">
            <a:off x="1489075" y="3894253"/>
            <a:ext cx="1203325" cy="290397"/>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9D2BFCA-2838-7AE2-1797-8C9D340FC4D6}"/>
              </a:ext>
            </a:extLst>
          </p:cNvPr>
          <p:cNvGrpSpPr/>
          <p:nvPr/>
        </p:nvGrpSpPr>
        <p:grpSpPr>
          <a:xfrm rot="16200000">
            <a:off x="4030571" y="3313968"/>
            <a:ext cx="1251690" cy="1256306"/>
            <a:chOff x="4072658" y="3311660"/>
            <a:chExt cx="1251690" cy="1256306"/>
          </a:xfrm>
          <a:solidFill>
            <a:srgbClr val="C00000">
              <a:alpha val="19141"/>
            </a:srgbClr>
          </a:solidFill>
        </p:grpSpPr>
        <p:sp>
          <p:nvSpPr>
            <p:cNvPr id="46" name="Pie 45">
              <a:extLst>
                <a:ext uri="{FF2B5EF4-FFF2-40B4-BE49-F238E27FC236}">
                  <a16:creationId xmlns:a16="http://schemas.microsoft.com/office/drawing/2014/main" id="{45096869-B457-60F9-5773-A1AD1132860F}"/>
                </a:ext>
              </a:extLst>
            </p:cNvPr>
            <p:cNvSpPr/>
            <p:nvPr/>
          </p:nvSpPr>
          <p:spPr>
            <a:xfrm>
              <a:off x="4072658" y="3311660"/>
              <a:ext cx="1251690" cy="1256306"/>
            </a:xfrm>
            <a:prstGeom prst="pie">
              <a:avLst>
                <a:gd name="adj1" fmla="val 16178344"/>
                <a:gd name="adj2" fmla="val 21593806"/>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Pie 46">
              <a:extLst>
                <a:ext uri="{FF2B5EF4-FFF2-40B4-BE49-F238E27FC236}">
                  <a16:creationId xmlns:a16="http://schemas.microsoft.com/office/drawing/2014/main" id="{A83A49F2-B629-AE0F-CF15-C20A562A6444}"/>
                </a:ext>
              </a:extLst>
            </p:cNvPr>
            <p:cNvSpPr/>
            <p:nvPr/>
          </p:nvSpPr>
          <p:spPr>
            <a:xfrm>
              <a:off x="4072658" y="3311660"/>
              <a:ext cx="1251690" cy="1256306"/>
            </a:xfrm>
            <a:prstGeom prst="pie">
              <a:avLst>
                <a:gd name="adj1" fmla="val 5393151"/>
                <a:gd name="adj2" fmla="val 1075822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Arrow Connector 47">
              <a:extLst>
                <a:ext uri="{FF2B5EF4-FFF2-40B4-BE49-F238E27FC236}">
                  <a16:creationId xmlns:a16="http://schemas.microsoft.com/office/drawing/2014/main" id="{064C1A72-FE99-58AC-1144-0AA764068C77}"/>
                </a:ext>
              </a:extLst>
            </p:cNvPr>
            <p:cNvCxnSpPr>
              <a:cxnSpLocks/>
            </p:cNvCxnSpPr>
            <p:nvPr/>
          </p:nvCxnSpPr>
          <p:spPr>
            <a:xfrm flipV="1">
              <a:off x="4245142" y="3503883"/>
              <a:ext cx="915273" cy="869950"/>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5AE0DA-5AE7-2CF9-C8C8-CA04EB06DF32}"/>
                </a:ext>
              </a:extLst>
            </p:cNvPr>
            <p:cNvCxnSpPr>
              <a:cxnSpLocks/>
            </p:cNvCxnSpPr>
            <p:nvPr/>
          </p:nvCxnSpPr>
          <p:spPr>
            <a:xfrm flipV="1">
              <a:off x="4530892" y="3341958"/>
              <a:ext cx="333375" cy="1202367"/>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7DDA27B-B305-FFCB-70A4-535EBDFA652B}"/>
                </a:ext>
              </a:extLst>
            </p:cNvPr>
            <p:cNvCxnSpPr>
              <a:cxnSpLocks/>
            </p:cNvCxnSpPr>
            <p:nvPr/>
          </p:nvCxnSpPr>
          <p:spPr>
            <a:xfrm flipV="1">
              <a:off x="4095917" y="3794511"/>
              <a:ext cx="1203325" cy="290397"/>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57FA4F52-D5F5-7193-5E15-01148278EB4C}"/>
              </a:ext>
            </a:extLst>
          </p:cNvPr>
          <p:cNvSpPr txBox="1"/>
          <p:nvPr/>
        </p:nvSpPr>
        <p:spPr>
          <a:xfrm>
            <a:off x="6775678" y="2570424"/>
            <a:ext cx="1876475" cy="523220"/>
          </a:xfrm>
          <a:prstGeom prst="rect">
            <a:avLst/>
          </a:prstGeom>
          <a:noFill/>
        </p:spPr>
        <p:txBody>
          <a:bodyPr wrap="square">
            <a:spAutoFit/>
          </a:bodyPr>
          <a:lstStyle/>
          <a:p>
            <a:pPr algn="ctr"/>
            <a:r>
              <a:rPr lang="en-US" dirty="0"/>
              <a:t>A hypothetical training trajectory</a:t>
            </a:r>
          </a:p>
        </p:txBody>
      </p:sp>
      <p:sp>
        <p:nvSpPr>
          <p:cNvPr id="54" name="TextBox 53">
            <a:extLst>
              <a:ext uri="{FF2B5EF4-FFF2-40B4-BE49-F238E27FC236}">
                <a16:creationId xmlns:a16="http://schemas.microsoft.com/office/drawing/2014/main" id="{B47F1941-DB07-1860-16A2-C8433392EA58}"/>
              </a:ext>
            </a:extLst>
          </p:cNvPr>
          <p:cNvSpPr txBox="1"/>
          <p:nvPr/>
        </p:nvSpPr>
        <p:spPr>
          <a:xfrm>
            <a:off x="6858852" y="3033604"/>
            <a:ext cx="936550" cy="307777"/>
          </a:xfrm>
          <a:prstGeom prst="rect">
            <a:avLst/>
          </a:prstGeom>
          <a:noFill/>
        </p:spPr>
        <p:txBody>
          <a:bodyPr wrap="square">
            <a:spAutoFit/>
          </a:bodyPr>
          <a:lstStyle/>
          <a:p>
            <a:r>
              <a:rPr lang="en-US" dirty="0"/>
              <a:t>start</a:t>
            </a:r>
          </a:p>
        </p:txBody>
      </p:sp>
      <p:sp>
        <p:nvSpPr>
          <p:cNvPr id="55" name="TextBox 54">
            <a:extLst>
              <a:ext uri="{FF2B5EF4-FFF2-40B4-BE49-F238E27FC236}">
                <a16:creationId xmlns:a16="http://schemas.microsoft.com/office/drawing/2014/main" id="{D6679C50-EE15-4095-8FD7-E728C324D827}"/>
              </a:ext>
            </a:extLst>
          </p:cNvPr>
          <p:cNvSpPr txBox="1"/>
          <p:nvPr/>
        </p:nvSpPr>
        <p:spPr>
          <a:xfrm>
            <a:off x="8023907" y="4438203"/>
            <a:ext cx="557971" cy="307777"/>
          </a:xfrm>
          <a:prstGeom prst="rect">
            <a:avLst/>
          </a:prstGeom>
          <a:noFill/>
        </p:spPr>
        <p:txBody>
          <a:bodyPr wrap="square">
            <a:spAutoFit/>
          </a:bodyPr>
          <a:lstStyle/>
          <a:p>
            <a:r>
              <a:rPr lang="en-US" dirty="0"/>
              <a:t>goal</a:t>
            </a:r>
          </a:p>
        </p:txBody>
      </p:sp>
      <p:sp>
        <p:nvSpPr>
          <p:cNvPr id="56" name="Multiply 55">
            <a:extLst>
              <a:ext uri="{FF2B5EF4-FFF2-40B4-BE49-F238E27FC236}">
                <a16:creationId xmlns:a16="http://schemas.microsoft.com/office/drawing/2014/main" id="{99B3921D-9A52-861C-24C0-3775833DDCDD}"/>
              </a:ext>
            </a:extLst>
          </p:cNvPr>
          <p:cNvSpPr/>
          <p:nvPr/>
        </p:nvSpPr>
        <p:spPr>
          <a:xfrm>
            <a:off x="7034715" y="3264506"/>
            <a:ext cx="194793" cy="203358"/>
          </a:xfrm>
          <a:prstGeom prst="mathMultiply">
            <a:avLst>
              <a:gd name="adj1" fmla="val 7714"/>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a:extLst>
              <a:ext uri="{FF2B5EF4-FFF2-40B4-BE49-F238E27FC236}">
                <a16:creationId xmlns:a16="http://schemas.microsoft.com/office/drawing/2014/main" id="{4CF6858B-5180-9877-D29E-834D10E12767}"/>
              </a:ext>
            </a:extLst>
          </p:cNvPr>
          <p:cNvSpPr/>
          <p:nvPr/>
        </p:nvSpPr>
        <p:spPr>
          <a:xfrm>
            <a:off x="8148917" y="4347721"/>
            <a:ext cx="194793" cy="203358"/>
          </a:xfrm>
          <a:prstGeom prst="mathMultiply">
            <a:avLst>
              <a:gd name="adj1" fmla="val 7714"/>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95917192-FCB9-6112-E6A2-B75AD1DED3FD}"/>
              </a:ext>
            </a:extLst>
          </p:cNvPr>
          <p:cNvSpPr/>
          <p:nvPr/>
        </p:nvSpPr>
        <p:spPr>
          <a:xfrm>
            <a:off x="7090121" y="3399148"/>
            <a:ext cx="1129459" cy="1347395"/>
          </a:xfrm>
          <a:custGeom>
            <a:avLst/>
            <a:gdLst>
              <a:gd name="connsiteX0" fmla="*/ 22302 w 1140610"/>
              <a:gd name="connsiteY0" fmla="*/ 0 h 1312775"/>
              <a:gd name="connsiteX1" fmla="*/ 19116 w 1140610"/>
              <a:gd name="connsiteY1" fmla="*/ 200721 h 1312775"/>
              <a:gd name="connsiteX2" fmla="*/ 12744 w 1140610"/>
              <a:gd name="connsiteY2" fmla="*/ 219838 h 1312775"/>
              <a:gd name="connsiteX3" fmla="*/ 6372 w 1140610"/>
              <a:gd name="connsiteY3" fmla="*/ 245326 h 1312775"/>
              <a:gd name="connsiteX4" fmla="*/ 0 w 1140610"/>
              <a:gd name="connsiteY4" fmla="*/ 277187 h 1312775"/>
              <a:gd name="connsiteX5" fmla="*/ 3186 w 1140610"/>
              <a:gd name="connsiteY5" fmla="*/ 296303 h 1312775"/>
              <a:gd name="connsiteX6" fmla="*/ 19116 w 1140610"/>
              <a:gd name="connsiteY6" fmla="*/ 293117 h 1312775"/>
              <a:gd name="connsiteX7" fmla="*/ 82837 w 1140610"/>
              <a:gd name="connsiteY7" fmla="*/ 283559 h 1312775"/>
              <a:gd name="connsiteX8" fmla="*/ 108326 w 1140610"/>
              <a:gd name="connsiteY8" fmla="*/ 277187 h 1312775"/>
              <a:gd name="connsiteX9" fmla="*/ 159303 w 1140610"/>
              <a:gd name="connsiteY9" fmla="*/ 270815 h 1312775"/>
              <a:gd name="connsiteX10" fmla="*/ 210280 w 1140610"/>
              <a:gd name="connsiteY10" fmla="*/ 261257 h 1312775"/>
              <a:gd name="connsiteX11" fmla="*/ 264443 w 1140610"/>
              <a:gd name="connsiteY11" fmla="*/ 248512 h 1312775"/>
              <a:gd name="connsiteX12" fmla="*/ 293117 w 1140610"/>
              <a:gd name="connsiteY12" fmla="*/ 245326 h 1312775"/>
              <a:gd name="connsiteX13" fmla="*/ 360025 w 1140610"/>
              <a:gd name="connsiteY13" fmla="*/ 229396 h 1312775"/>
              <a:gd name="connsiteX14" fmla="*/ 423746 w 1140610"/>
              <a:gd name="connsiteY14" fmla="*/ 216652 h 1312775"/>
              <a:gd name="connsiteX15" fmla="*/ 455607 w 1140610"/>
              <a:gd name="connsiteY15" fmla="*/ 210280 h 1312775"/>
              <a:gd name="connsiteX16" fmla="*/ 506584 w 1140610"/>
              <a:gd name="connsiteY16" fmla="*/ 203908 h 1312775"/>
              <a:gd name="connsiteX17" fmla="*/ 532072 w 1140610"/>
              <a:gd name="connsiteY17" fmla="*/ 200721 h 1312775"/>
              <a:gd name="connsiteX18" fmla="*/ 563933 w 1140610"/>
              <a:gd name="connsiteY18" fmla="*/ 194349 h 1312775"/>
              <a:gd name="connsiteX19" fmla="*/ 586235 w 1140610"/>
              <a:gd name="connsiteY19" fmla="*/ 184791 h 1312775"/>
              <a:gd name="connsiteX20" fmla="*/ 602165 w 1140610"/>
              <a:gd name="connsiteY20" fmla="*/ 181605 h 1312775"/>
              <a:gd name="connsiteX21" fmla="*/ 621282 w 1140610"/>
              <a:gd name="connsiteY21" fmla="*/ 175233 h 1312775"/>
              <a:gd name="connsiteX22" fmla="*/ 614910 w 1140610"/>
              <a:gd name="connsiteY22" fmla="*/ 197535 h 1312775"/>
              <a:gd name="connsiteX23" fmla="*/ 608538 w 1140610"/>
              <a:gd name="connsiteY23" fmla="*/ 226210 h 1312775"/>
              <a:gd name="connsiteX24" fmla="*/ 592607 w 1140610"/>
              <a:gd name="connsiteY24" fmla="*/ 264443 h 1312775"/>
              <a:gd name="connsiteX25" fmla="*/ 573491 w 1140610"/>
              <a:gd name="connsiteY25" fmla="*/ 315420 h 1312775"/>
              <a:gd name="connsiteX26" fmla="*/ 484281 w 1140610"/>
              <a:gd name="connsiteY26" fmla="*/ 500211 h 1312775"/>
              <a:gd name="connsiteX27" fmla="*/ 420560 w 1140610"/>
              <a:gd name="connsiteY27" fmla="*/ 621282 h 1312775"/>
              <a:gd name="connsiteX28" fmla="*/ 350467 w 1140610"/>
              <a:gd name="connsiteY28" fmla="*/ 786957 h 1312775"/>
              <a:gd name="connsiteX29" fmla="*/ 340908 w 1140610"/>
              <a:gd name="connsiteY29" fmla="*/ 812446 h 1312775"/>
              <a:gd name="connsiteX30" fmla="*/ 334536 w 1140610"/>
              <a:gd name="connsiteY30" fmla="*/ 828376 h 1312775"/>
              <a:gd name="connsiteX31" fmla="*/ 321792 w 1140610"/>
              <a:gd name="connsiteY31" fmla="*/ 860236 h 1312775"/>
              <a:gd name="connsiteX32" fmla="*/ 442862 w 1140610"/>
              <a:gd name="connsiteY32" fmla="*/ 828376 h 1312775"/>
              <a:gd name="connsiteX33" fmla="*/ 509770 w 1140610"/>
              <a:gd name="connsiteY33" fmla="*/ 802887 h 1312775"/>
              <a:gd name="connsiteX34" fmla="*/ 637212 w 1140610"/>
              <a:gd name="connsiteY34" fmla="*/ 751910 h 1312775"/>
              <a:gd name="connsiteX35" fmla="*/ 723236 w 1140610"/>
              <a:gd name="connsiteY35" fmla="*/ 729608 h 1312775"/>
              <a:gd name="connsiteX36" fmla="*/ 793329 w 1140610"/>
              <a:gd name="connsiteY36" fmla="*/ 704119 h 1312775"/>
              <a:gd name="connsiteX37" fmla="*/ 818818 w 1140610"/>
              <a:gd name="connsiteY37" fmla="*/ 691375 h 1312775"/>
              <a:gd name="connsiteX38" fmla="*/ 831562 w 1140610"/>
              <a:gd name="connsiteY38" fmla="*/ 685003 h 1312775"/>
              <a:gd name="connsiteX39" fmla="*/ 860237 w 1140610"/>
              <a:gd name="connsiteY39" fmla="*/ 659515 h 1312775"/>
              <a:gd name="connsiteX40" fmla="*/ 920772 w 1140610"/>
              <a:gd name="connsiteY40" fmla="*/ 611724 h 1312775"/>
              <a:gd name="connsiteX41" fmla="*/ 939888 w 1140610"/>
              <a:gd name="connsiteY41" fmla="*/ 595793 h 1312775"/>
              <a:gd name="connsiteX42" fmla="*/ 955818 w 1140610"/>
              <a:gd name="connsiteY42" fmla="*/ 583049 h 1312775"/>
              <a:gd name="connsiteX43" fmla="*/ 981307 w 1140610"/>
              <a:gd name="connsiteY43" fmla="*/ 557561 h 1312775"/>
              <a:gd name="connsiteX44" fmla="*/ 987679 w 1140610"/>
              <a:gd name="connsiteY44" fmla="*/ 551188 h 1312775"/>
              <a:gd name="connsiteX45" fmla="*/ 981307 w 1140610"/>
              <a:gd name="connsiteY45" fmla="*/ 592607 h 1312775"/>
              <a:gd name="connsiteX46" fmla="*/ 971749 w 1140610"/>
              <a:gd name="connsiteY46" fmla="*/ 618096 h 1312775"/>
              <a:gd name="connsiteX47" fmla="*/ 955818 w 1140610"/>
              <a:gd name="connsiteY47" fmla="*/ 665887 h 1312775"/>
              <a:gd name="connsiteX48" fmla="*/ 936702 w 1140610"/>
              <a:gd name="connsiteY48" fmla="*/ 729608 h 1312775"/>
              <a:gd name="connsiteX49" fmla="*/ 850678 w 1140610"/>
              <a:gd name="connsiteY49" fmla="*/ 930330 h 1312775"/>
              <a:gd name="connsiteX50" fmla="*/ 790143 w 1140610"/>
              <a:gd name="connsiteY50" fmla="*/ 1086447 h 1312775"/>
              <a:gd name="connsiteX51" fmla="*/ 764655 w 1140610"/>
              <a:gd name="connsiteY51" fmla="*/ 1156540 h 1312775"/>
              <a:gd name="connsiteX52" fmla="*/ 748724 w 1140610"/>
              <a:gd name="connsiteY52" fmla="*/ 1201145 h 1312775"/>
              <a:gd name="connsiteX53" fmla="*/ 729608 w 1140610"/>
              <a:gd name="connsiteY53" fmla="*/ 1271239 h 1312775"/>
              <a:gd name="connsiteX54" fmla="*/ 723236 w 1140610"/>
              <a:gd name="connsiteY54" fmla="*/ 1303099 h 1312775"/>
              <a:gd name="connsiteX55" fmla="*/ 720050 w 1140610"/>
              <a:gd name="connsiteY55" fmla="*/ 1312657 h 1312775"/>
              <a:gd name="connsiteX56" fmla="*/ 758283 w 1140610"/>
              <a:gd name="connsiteY56" fmla="*/ 1290355 h 1312775"/>
              <a:gd name="connsiteX57" fmla="*/ 825190 w 1140610"/>
              <a:gd name="connsiteY57" fmla="*/ 1252122 h 1312775"/>
              <a:gd name="connsiteX58" fmla="*/ 892097 w 1140610"/>
              <a:gd name="connsiteY58" fmla="*/ 1217076 h 1312775"/>
              <a:gd name="connsiteX59" fmla="*/ 917586 w 1140610"/>
              <a:gd name="connsiteY59" fmla="*/ 1201145 h 1312775"/>
              <a:gd name="connsiteX60" fmla="*/ 943074 w 1140610"/>
              <a:gd name="connsiteY60" fmla="*/ 1188401 h 1312775"/>
              <a:gd name="connsiteX61" fmla="*/ 965377 w 1140610"/>
              <a:gd name="connsiteY61" fmla="*/ 1172471 h 1312775"/>
              <a:gd name="connsiteX62" fmla="*/ 981307 w 1140610"/>
              <a:gd name="connsiteY62" fmla="*/ 1162912 h 1312775"/>
              <a:gd name="connsiteX63" fmla="*/ 1006795 w 1140610"/>
              <a:gd name="connsiteY63" fmla="*/ 1143796 h 1312775"/>
              <a:gd name="connsiteX64" fmla="*/ 1016354 w 1140610"/>
              <a:gd name="connsiteY64" fmla="*/ 1137424 h 1312775"/>
              <a:gd name="connsiteX65" fmla="*/ 1025912 w 1140610"/>
              <a:gd name="connsiteY65" fmla="*/ 1127866 h 1312775"/>
              <a:gd name="connsiteX66" fmla="*/ 1051400 w 1140610"/>
              <a:gd name="connsiteY66" fmla="*/ 1108749 h 1312775"/>
              <a:gd name="connsiteX67" fmla="*/ 1060958 w 1140610"/>
              <a:gd name="connsiteY67" fmla="*/ 1099191 h 1312775"/>
              <a:gd name="connsiteX68" fmla="*/ 1080075 w 1140610"/>
              <a:gd name="connsiteY68" fmla="*/ 1086447 h 1312775"/>
              <a:gd name="connsiteX69" fmla="*/ 1089633 w 1140610"/>
              <a:gd name="connsiteY69" fmla="*/ 1080075 h 1312775"/>
              <a:gd name="connsiteX70" fmla="*/ 1099191 w 1140610"/>
              <a:gd name="connsiteY70" fmla="*/ 1070517 h 1312775"/>
              <a:gd name="connsiteX71" fmla="*/ 1124680 w 1140610"/>
              <a:gd name="connsiteY71" fmla="*/ 1051400 h 1312775"/>
              <a:gd name="connsiteX72" fmla="*/ 1140610 w 1140610"/>
              <a:gd name="connsiteY72" fmla="*/ 1035470 h 131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40610" h="1312775">
                <a:moveTo>
                  <a:pt x="22302" y="0"/>
                </a:moveTo>
                <a:cubicBezTo>
                  <a:pt x="21240" y="66907"/>
                  <a:pt x="22023" y="133869"/>
                  <a:pt x="19116" y="200721"/>
                </a:cubicBezTo>
                <a:cubicBezTo>
                  <a:pt x="18824" y="207432"/>
                  <a:pt x="14589" y="213379"/>
                  <a:pt x="12744" y="219838"/>
                </a:cubicBezTo>
                <a:cubicBezTo>
                  <a:pt x="10338" y="228259"/>
                  <a:pt x="8207" y="236763"/>
                  <a:pt x="6372" y="245326"/>
                </a:cubicBezTo>
                <a:cubicBezTo>
                  <a:pt x="-5345" y="300009"/>
                  <a:pt x="10048" y="236997"/>
                  <a:pt x="0" y="277187"/>
                </a:cubicBezTo>
                <a:cubicBezTo>
                  <a:pt x="1062" y="283559"/>
                  <a:pt x="-1777" y="292167"/>
                  <a:pt x="3186" y="296303"/>
                </a:cubicBezTo>
                <a:cubicBezTo>
                  <a:pt x="7346" y="299770"/>
                  <a:pt x="13764" y="293940"/>
                  <a:pt x="19116" y="293117"/>
                </a:cubicBezTo>
                <a:cubicBezTo>
                  <a:pt x="42108" y="289580"/>
                  <a:pt x="59271" y="289450"/>
                  <a:pt x="82837" y="283559"/>
                </a:cubicBezTo>
                <a:cubicBezTo>
                  <a:pt x="91333" y="281435"/>
                  <a:pt x="99687" y="278627"/>
                  <a:pt x="108326" y="277187"/>
                </a:cubicBezTo>
                <a:cubicBezTo>
                  <a:pt x="125218" y="274372"/>
                  <a:pt x="159303" y="270815"/>
                  <a:pt x="159303" y="270815"/>
                </a:cubicBezTo>
                <a:cubicBezTo>
                  <a:pt x="228054" y="253627"/>
                  <a:pt x="141924" y="274074"/>
                  <a:pt x="210280" y="261257"/>
                </a:cubicBezTo>
                <a:cubicBezTo>
                  <a:pt x="261448" y="251663"/>
                  <a:pt x="209127" y="257732"/>
                  <a:pt x="264443" y="248512"/>
                </a:cubicBezTo>
                <a:cubicBezTo>
                  <a:pt x="273929" y="246931"/>
                  <a:pt x="283559" y="246388"/>
                  <a:pt x="293117" y="245326"/>
                </a:cubicBezTo>
                <a:cubicBezTo>
                  <a:pt x="341081" y="230937"/>
                  <a:pt x="309004" y="239271"/>
                  <a:pt x="360025" y="229396"/>
                </a:cubicBezTo>
                <a:lnTo>
                  <a:pt x="423746" y="216652"/>
                </a:lnTo>
                <a:cubicBezTo>
                  <a:pt x="434366" y="214528"/>
                  <a:pt x="444860" y="211623"/>
                  <a:pt x="455607" y="210280"/>
                </a:cubicBezTo>
                <a:lnTo>
                  <a:pt x="506584" y="203908"/>
                </a:lnTo>
                <a:cubicBezTo>
                  <a:pt x="515080" y="202846"/>
                  <a:pt x="523676" y="202400"/>
                  <a:pt x="532072" y="200721"/>
                </a:cubicBezTo>
                <a:lnTo>
                  <a:pt x="563933" y="194349"/>
                </a:lnTo>
                <a:cubicBezTo>
                  <a:pt x="573051" y="189790"/>
                  <a:pt x="576859" y="187135"/>
                  <a:pt x="586235" y="184791"/>
                </a:cubicBezTo>
                <a:cubicBezTo>
                  <a:pt x="591488" y="183478"/>
                  <a:pt x="596941" y="183030"/>
                  <a:pt x="602165" y="181605"/>
                </a:cubicBezTo>
                <a:cubicBezTo>
                  <a:pt x="608645" y="179838"/>
                  <a:pt x="621282" y="175233"/>
                  <a:pt x="621282" y="175233"/>
                </a:cubicBezTo>
                <a:cubicBezTo>
                  <a:pt x="617479" y="186643"/>
                  <a:pt x="617910" y="184534"/>
                  <a:pt x="614910" y="197535"/>
                </a:cubicBezTo>
                <a:cubicBezTo>
                  <a:pt x="612708" y="207076"/>
                  <a:pt x="611634" y="216921"/>
                  <a:pt x="608538" y="226210"/>
                </a:cubicBezTo>
                <a:cubicBezTo>
                  <a:pt x="604172" y="239308"/>
                  <a:pt x="597655" y="251593"/>
                  <a:pt x="592607" y="264443"/>
                </a:cubicBezTo>
                <a:cubicBezTo>
                  <a:pt x="585971" y="281334"/>
                  <a:pt x="580861" y="298836"/>
                  <a:pt x="573491" y="315420"/>
                </a:cubicBezTo>
                <a:cubicBezTo>
                  <a:pt x="560018" y="345735"/>
                  <a:pt x="507374" y="456225"/>
                  <a:pt x="484281" y="500211"/>
                </a:cubicBezTo>
                <a:cubicBezTo>
                  <a:pt x="446543" y="572092"/>
                  <a:pt x="453366" y="551568"/>
                  <a:pt x="420560" y="621282"/>
                </a:cubicBezTo>
                <a:cubicBezTo>
                  <a:pt x="369672" y="729419"/>
                  <a:pt x="382837" y="699559"/>
                  <a:pt x="350467" y="786957"/>
                </a:cubicBezTo>
                <a:cubicBezTo>
                  <a:pt x="347315" y="795466"/>
                  <a:pt x="344166" y="803977"/>
                  <a:pt x="340908" y="812446"/>
                </a:cubicBezTo>
                <a:cubicBezTo>
                  <a:pt x="338855" y="817784"/>
                  <a:pt x="337094" y="823261"/>
                  <a:pt x="334536" y="828376"/>
                </a:cubicBezTo>
                <a:cubicBezTo>
                  <a:pt x="333839" y="829770"/>
                  <a:pt x="317392" y="861162"/>
                  <a:pt x="321792" y="860236"/>
                </a:cubicBezTo>
                <a:cubicBezTo>
                  <a:pt x="383862" y="847169"/>
                  <a:pt x="382337" y="849560"/>
                  <a:pt x="442862" y="828376"/>
                </a:cubicBezTo>
                <a:cubicBezTo>
                  <a:pt x="465388" y="820492"/>
                  <a:pt x="487647" y="811841"/>
                  <a:pt x="509770" y="802887"/>
                </a:cubicBezTo>
                <a:cubicBezTo>
                  <a:pt x="579144" y="774807"/>
                  <a:pt x="569240" y="774568"/>
                  <a:pt x="637212" y="751910"/>
                </a:cubicBezTo>
                <a:cubicBezTo>
                  <a:pt x="700341" y="730867"/>
                  <a:pt x="662260" y="746681"/>
                  <a:pt x="723236" y="729608"/>
                </a:cubicBezTo>
                <a:cubicBezTo>
                  <a:pt x="742339" y="724259"/>
                  <a:pt x="774524" y="712477"/>
                  <a:pt x="793329" y="704119"/>
                </a:cubicBezTo>
                <a:cubicBezTo>
                  <a:pt x="802009" y="700261"/>
                  <a:pt x="810322" y="695623"/>
                  <a:pt x="818818" y="691375"/>
                </a:cubicBezTo>
                <a:cubicBezTo>
                  <a:pt x="823066" y="689251"/>
                  <a:pt x="828204" y="688361"/>
                  <a:pt x="831562" y="685003"/>
                </a:cubicBezTo>
                <a:cubicBezTo>
                  <a:pt x="844260" y="672305"/>
                  <a:pt x="845110" y="670517"/>
                  <a:pt x="860237" y="659515"/>
                </a:cubicBezTo>
                <a:cubicBezTo>
                  <a:pt x="913121" y="621054"/>
                  <a:pt x="829299" y="688754"/>
                  <a:pt x="920772" y="611724"/>
                </a:cubicBezTo>
                <a:lnTo>
                  <a:pt x="939888" y="595793"/>
                </a:lnTo>
                <a:cubicBezTo>
                  <a:pt x="945151" y="591487"/>
                  <a:pt x="951009" y="587857"/>
                  <a:pt x="955818" y="583049"/>
                </a:cubicBezTo>
                <a:lnTo>
                  <a:pt x="981307" y="557561"/>
                </a:lnTo>
                <a:lnTo>
                  <a:pt x="987679" y="551188"/>
                </a:lnTo>
                <a:cubicBezTo>
                  <a:pt x="987250" y="554192"/>
                  <a:pt x="982570" y="588185"/>
                  <a:pt x="981307" y="592607"/>
                </a:cubicBezTo>
                <a:cubicBezTo>
                  <a:pt x="978814" y="601332"/>
                  <a:pt x="974730" y="609526"/>
                  <a:pt x="971749" y="618096"/>
                </a:cubicBezTo>
                <a:cubicBezTo>
                  <a:pt x="966232" y="633956"/>
                  <a:pt x="960853" y="649867"/>
                  <a:pt x="955818" y="665887"/>
                </a:cubicBezTo>
                <a:cubicBezTo>
                  <a:pt x="949169" y="687042"/>
                  <a:pt x="944707" y="708928"/>
                  <a:pt x="936702" y="729608"/>
                </a:cubicBezTo>
                <a:cubicBezTo>
                  <a:pt x="921173" y="769726"/>
                  <a:pt x="872781" y="876818"/>
                  <a:pt x="850678" y="930330"/>
                </a:cubicBezTo>
                <a:cubicBezTo>
                  <a:pt x="825949" y="990199"/>
                  <a:pt x="812446" y="1026099"/>
                  <a:pt x="790143" y="1086447"/>
                </a:cubicBezTo>
                <a:cubicBezTo>
                  <a:pt x="781525" y="1109767"/>
                  <a:pt x="773099" y="1133157"/>
                  <a:pt x="764655" y="1156540"/>
                </a:cubicBezTo>
                <a:cubicBezTo>
                  <a:pt x="759293" y="1171390"/>
                  <a:pt x="752878" y="1185913"/>
                  <a:pt x="748724" y="1201145"/>
                </a:cubicBezTo>
                <a:cubicBezTo>
                  <a:pt x="742352" y="1224510"/>
                  <a:pt x="733589" y="1247351"/>
                  <a:pt x="729608" y="1271239"/>
                </a:cubicBezTo>
                <a:cubicBezTo>
                  <a:pt x="727104" y="1286260"/>
                  <a:pt x="727038" y="1289791"/>
                  <a:pt x="723236" y="1303099"/>
                </a:cubicBezTo>
                <a:cubicBezTo>
                  <a:pt x="722313" y="1306328"/>
                  <a:pt x="716894" y="1313805"/>
                  <a:pt x="720050" y="1312657"/>
                </a:cubicBezTo>
                <a:cubicBezTo>
                  <a:pt x="733916" y="1307615"/>
                  <a:pt x="745581" y="1297861"/>
                  <a:pt x="758283" y="1290355"/>
                </a:cubicBezTo>
                <a:cubicBezTo>
                  <a:pt x="792584" y="1270086"/>
                  <a:pt x="788908" y="1271052"/>
                  <a:pt x="825190" y="1252122"/>
                </a:cubicBezTo>
                <a:cubicBezTo>
                  <a:pt x="862563" y="1232623"/>
                  <a:pt x="859132" y="1236467"/>
                  <a:pt x="892097" y="1217076"/>
                </a:cubicBezTo>
                <a:cubicBezTo>
                  <a:pt x="900733" y="1211996"/>
                  <a:pt x="908853" y="1206057"/>
                  <a:pt x="917586" y="1201145"/>
                </a:cubicBezTo>
                <a:cubicBezTo>
                  <a:pt x="925865" y="1196488"/>
                  <a:pt x="934929" y="1193288"/>
                  <a:pt x="943074" y="1188401"/>
                </a:cubicBezTo>
                <a:cubicBezTo>
                  <a:pt x="950908" y="1183701"/>
                  <a:pt x="957775" y="1177539"/>
                  <a:pt x="965377" y="1172471"/>
                </a:cubicBezTo>
                <a:cubicBezTo>
                  <a:pt x="970530" y="1169036"/>
                  <a:pt x="976216" y="1166437"/>
                  <a:pt x="981307" y="1162912"/>
                </a:cubicBezTo>
                <a:cubicBezTo>
                  <a:pt x="990039" y="1156867"/>
                  <a:pt x="997958" y="1149686"/>
                  <a:pt x="1006795" y="1143796"/>
                </a:cubicBezTo>
                <a:cubicBezTo>
                  <a:pt x="1009981" y="1141672"/>
                  <a:pt x="1013412" y="1139875"/>
                  <a:pt x="1016354" y="1137424"/>
                </a:cubicBezTo>
                <a:cubicBezTo>
                  <a:pt x="1019815" y="1134540"/>
                  <a:pt x="1022425" y="1130719"/>
                  <a:pt x="1025912" y="1127866"/>
                </a:cubicBezTo>
                <a:cubicBezTo>
                  <a:pt x="1034131" y="1121141"/>
                  <a:pt x="1043890" y="1116259"/>
                  <a:pt x="1051400" y="1108749"/>
                </a:cubicBezTo>
                <a:cubicBezTo>
                  <a:pt x="1054586" y="1105563"/>
                  <a:pt x="1057401" y="1101957"/>
                  <a:pt x="1060958" y="1099191"/>
                </a:cubicBezTo>
                <a:cubicBezTo>
                  <a:pt x="1067003" y="1094489"/>
                  <a:pt x="1073703" y="1090695"/>
                  <a:pt x="1080075" y="1086447"/>
                </a:cubicBezTo>
                <a:cubicBezTo>
                  <a:pt x="1083261" y="1084323"/>
                  <a:pt x="1086925" y="1082783"/>
                  <a:pt x="1089633" y="1080075"/>
                </a:cubicBezTo>
                <a:cubicBezTo>
                  <a:pt x="1092819" y="1076889"/>
                  <a:pt x="1095704" y="1073370"/>
                  <a:pt x="1099191" y="1070517"/>
                </a:cubicBezTo>
                <a:cubicBezTo>
                  <a:pt x="1107411" y="1063792"/>
                  <a:pt x="1117170" y="1058910"/>
                  <a:pt x="1124680" y="1051400"/>
                </a:cubicBezTo>
                <a:lnTo>
                  <a:pt x="1140610" y="1035470"/>
                </a:lnTo>
              </a:path>
            </a:pathLst>
          </a:cu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CA5F53F-58CC-1966-8B3B-61038D8FDD4E}"/>
              </a:ext>
            </a:extLst>
          </p:cNvPr>
          <p:cNvSpPr txBox="1"/>
          <p:nvPr/>
        </p:nvSpPr>
        <p:spPr>
          <a:xfrm>
            <a:off x="2932752" y="3203714"/>
            <a:ext cx="3293486" cy="544830"/>
          </a:xfrm>
          <a:prstGeom prst="wedgeRoundRectCallout">
            <a:avLst>
              <a:gd name="adj1" fmla="val 61471"/>
              <a:gd name="adj2" fmla="val 3411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l" fontAlgn="base"/>
            <a:r>
              <a:rPr lang="en-US" sz="1600" b="0"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The </a:t>
            </a:r>
            <a:r>
              <a:rPr lang="en-US" sz="1600" b="1"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weight vector</a:t>
            </a:r>
            <a:r>
              <a:rPr lang="en-US" sz="1600" b="0"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 needs </a:t>
            </a:r>
            <a:r>
              <a:rPr lang="en-US" sz="1600" b="1"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more updates</a:t>
            </a:r>
            <a:r>
              <a:rPr lang="en-US" sz="1600" b="0"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 to be trained. </a:t>
            </a:r>
          </a:p>
        </p:txBody>
      </p:sp>
      <p:sp>
        <p:nvSpPr>
          <p:cNvPr id="64" name="TextBox 63">
            <a:extLst>
              <a:ext uri="{FF2B5EF4-FFF2-40B4-BE49-F238E27FC236}">
                <a16:creationId xmlns:a16="http://schemas.microsoft.com/office/drawing/2014/main" id="{3CCA8D69-9E7E-7F3E-C1C5-EF9B38E87665}"/>
              </a:ext>
            </a:extLst>
          </p:cNvPr>
          <p:cNvSpPr txBox="1"/>
          <p:nvPr/>
        </p:nvSpPr>
        <p:spPr>
          <a:xfrm>
            <a:off x="205903" y="3870337"/>
            <a:ext cx="6029250" cy="715089"/>
          </a:xfrm>
          <a:prstGeom prst="wedgeRoundRectCallout">
            <a:avLst>
              <a:gd name="adj1" fmla="val 55143"/>
              <a:gd name="adj2" fmla="val -3263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l" fontAlgn="base"/>
            <a:r>
              <a:rPr lang="en-US" b="1"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Solution: </a:t>
            </a:r>
          </a:p>
          <a:p>
            <a:pPr algn="l" fontAlgn="base"/>
            <a:r>
              <a:rPr lang="en-US" b="0"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 (</a:t>
            </a:r>
            <a:r>
              <a:rPr lang="en-US" b="0" i="0" dirty="0" err="1">
                <a:solidFill>
                  <a:srgbClr val="0C0D0E"/>
                </a:solidFill>
                <a:effectLst/>
                <a:latin typeface="Tahoma" panose="020B0604030504040204" pitchFamily="34" charset="0"/>
                <a:ea typeface="Tahoma" panose="020B0604030504040204" pitchFamily="34" charset="0"/>
                <a:cs typeface="Tahoma" panose="020B0604030504040204" pitchFamily="34" charset="0"/>
              </a:rPr>
              <a:t>i</a:t>
            </a:r>
            <a:r>
              <a:rPr lang="en-US" b="0"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 Inter-leave </a:t>
            </a:r>
            <a:r>
              <a:rPr lang="en-US" b="1"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normalization operators </a:t>
            </a:r>
            <a:r>
              <a:rPr lang="en-US" b="0"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to normalize data around zero. </a:t>
            </a:r>
          </a:p>
          <a:p>
            <a:pPr algn="l" fontAlgn="base"/>
            <a:r>
              <a:rPr lang="en-US" dirty="0">
                <a:solidFill>
                  <a:srgbClr val="0C0D0E"/>
                </a:solidFill>
                <a:latin typeface="Tahoma" panose="020B0604030504040204" pitchFamily="34" charset="0"/>
                <a:ea typeface="Tahoma" panose="020B0604030504040204" pitchFamily="34" charset="0"/>
                <a:cs typeface="Tahoma" panose="020B0604030504040204" pitchFamily="34" charset="0"/>
              </a:rPr>
              <a:t> </a:t>
            </a:r>
            <a:r>
              <a:rPr lang="en-US" b="0" i="0" dirty="0">
                <a:solidFill>
                  <a:srgbClr val="0C0D0E"/>
                </a:solidFill>
                <a:effectLst/>
                <a:latin typeface="Tahoma" panose="020B0604030504040204" pitchFamily="34" charset="0"/>
                <a:ea typeface="Tahoma" panose="020B0604030504040204" pitchFamily="34" charset="0"/>
                <a:cs typeface="Tahoma" panose="020B0604030504040204" pitchFamily="34" charset="0"/>
              </a:rPr>
              <a:t>(ii) Choose activation functions that that are centered around zero. </a:t>
            </a:r>
          </a:p>
        </p:txBody>
      </p:sp>
    </p:spTree>
    <p:extLst>
      <p:ext uri="{BB962C8B-B14F-4D97-AF65-F5344CB8AC3E}">
        <p14:creationId xmlns:p14="http://schemas.microsoft.com/office/powerpoint/2010/main" val="192401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32" grpId="0" animBg="1"/>
      <p:bldP spid="33" grpId="0" animBg="1"/>
      <p:bldP spid="52" grpId="0"/>
      <p:bldP spid="54" grpId="0"/>
      <p:bldP spid="55" grpId="0"/>
      <p:bldP spid="56" grpId="0" animBg="1"/>
      <p:bldP spid="57" grpId="0" animBg="1"/>
      <p:bldP spid="60" grpId="0" animBg="1"/>
      <p:bldP spid="63" grpId="0" animBg="1"/>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Aggregate all the computations in the output </a:t>
            </a:r>
          </a:p>
          <a:p>
            <a:pPr marL="800100" lvl="1">
              <a:buFont typeface="Arial" panose="020B0604020202020204" pitchFamily="34" charset="0"/>
              <a:buChar char="•"/>
            </a:pPr>
            <a:r>
              <a:rPr lang="en-US"/>
              <a:t>e.g. probability of a particular class</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F91F0C7D-67A3-06A1-2226-432D17930A1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9307661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0E6A7-A7EA-D0EB-0697-4118AA9BA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B1C62-B87F-DF06-8D4D-11F27380AF6C}"/>
              </a:ext>
            </a:extLst>
          </p:cNvPr>
          <p:cNvSpPr>
            <a:spLocks noGrp="1"/>
          </p:cNvSpPr>
          <p:nvPr>
            <p:ph type="title"/>
          </p:nvPr>
        </p:nvSpPr>
        <p:spPr/>
        <p:txBody>
          <a:bodyPr>
            <a:normAutofit/>
          </a:bodyPr>
          <a:lstStyle/>
          <a:p>
            <a:r>
              <a:rPr lang="en-US" dirty="0"/>
              <a:t>Normalization</a:t>
            </a:r>
          </a:p>
        </p:txBody>
      </p:sp>
      <p:sp>
        <p:nvSpPr>
          <p:cNvPr id="3" name="Content Placeholder 2">
            <a:extLst>
              <a:ext uri="{FF2B5EF4-FFF2-40B4-BE49-F238E27FC236}">
                <a16:creationId xmlns:a16="http://schemas.microsoft.com/office/drawing/2014/main" id="{15E4D1EE-CCCA-F3DC-DD8F-65CE55CB1B43}"/>
              </a:ext>
            </a:extLst>
          </p:cNvPr>
          <p:cNvSpPr>
            <a:spLocks noGrp="1"/>
          </p:cNvSpPr>
          <p:nvPr>
            <p:ph type="body" sz="quarter" idx="16"/>
          </p:nvPr>
        </p:nvSpPr>
        <p:spPr>
          <a:xfrm>
            <a:off x="510014" y="1139642"/>
            <a:ext cx="3189421" cy="3077573"/>
          </a:xfrm>
        </p:spPr>
        <p:txBody>
          <a:bodyPr/>
          <a:lstStyle/>
          <a:p>
            <a:r>
              <a:rPr lang="en-US" dirty="0"/>
              <a:t>Normalization of values standardizes the ranges of values </a:t>
            </a:r>
          </a:p>
          <a:p>
            <a:r>
              <a:rPr lang="en-US" dirty="0"/>
              <a:t>Prevents value disparities </a:t>
            </a:r>
          </a:p>
          <a:p>
            <a:r>
              <a:rPr lang="en-US" dirty="0"/>
              <a:t>Stabilizes + speeds up training </a:t>
            </a:r>
          </a:p>
        </p:txBody>
      </p:sp>
      <p:pic>
        <p:nvPicPr>
          <p:cNvPr id="5122" name="Picture 2" descr="pytorch - Batch normalization vs layer normalization - Stack Overflow">
            <a:extLst>
              <a:ext uri="{FF2B5EF4-FFF2-40B4-BE49-F238E27FC236}">
                <a16:creationId xmlns:a16="http://schemas.microsoft.com/office/drawing/2014/main" id="{184D81EB-6422-26F5-8B5E-A7614397B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92" r="10000" b="18823"/>
          <a:stretch/>
        </p:blipFill>
        <p:spPr bwMode="auto">
          <a:xfrm>
            <a:off x="1551720" y="2754840"/>
            <a:ext cx="6736094" cy="17987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with medium confidence">
            <a:extLst>
              <a:ext uri="{FF2B5EF4-FFF2-40B4-BE49-F238E27FC236}">
                <a16:creationId xmlns:a16="http://schemas.microsoft.com/office/drawing/2014/main" id="{EC533F59-D9DF-0500-9F92-E47B80E6DB72}"/>
              </a:ext>
            </a:extLst>
          </p:cNvPr>
          <p:cNvPicPr>
            <a:picLocks noChangeAspect="1"/>
          </p:cNvPicPr>
          <p:nvPr/>
        </p:nvPicPr>
        <p:blipFill>
          <a:blip r:embed="rId4"/>
          <a:stretch>
            <a:fillRect/>
          </a:stretch>
        </p:blipFill>
        <p:spPr>
          <a:xfrm>
            <a:off x="5332276" y="277002"/>
            <a:ext cx="3239248" cy="1002947"/>
          </a:xfrm>
          <a:prstGeom prst="rect">
            <a:avLst/>
          </a:prstGeom>
        </p:spPr>
      </p:pic>
      <p:sp>
        <p:nvSpPr>
          <p:cNvPr id="8" name="TextBox 7">
            <a:extLst>
              <a:ext uri="{FF2B5EF4-FFF2-40B4-BE49-F238E27FC236}">
                <a16:creationId xmlns:a16="http://schemas.microsoft.com/office/drawing/2014/main" id="{24F1CD33-664C-BF5F-09FF-0D465254BED9}"/>
              </a:ext>
            </a:extLst>
          </p:cNvPr>
          <p:cNvSpPr txBox="1"/>
          <p:nvPr/>
        </p:nvSpPr>
        <p:spPr>
          <a:xfrm>
            <a:off x="400424" y="4776414"/>
            <a:ext cx="8399273" cy="307777"/>
          </a:xfrm>
          <a:prstGeom prst="rect">
            <a:avLst/>
          </a:prstGeom>
          <a:solidFill>
            <a:schemeClr val="bg1"/>
          </a:solidFill>
        </p:spPr>
        <p:txBody>
          <a:bodyPr wrap="square">
            <a:spAutoFit/>
          </a:bodyPr>
          <a:lstStyle/>
          <a:p>
            <a:pPr algn="ctr"/>
            <a:r>
              <a:rPr lang="en-US" dirty="0"/>
              <a:t>See </a:t>
            </a:r>
            <a:r>
              <a:rPr lang="en-US" dirty="0" err="1"/>
              <a:t>PyTorch</a:t>
            </a:r>
            <a:r>
              <a:rPr lang="en-US" dirty="0"/>
              <a:t> documentations: </a:t>
            </a:r>
            <a:r>
              <a:rPr lang="en-US" dirty="0">
                <a:hlinkClick r:id="rId5"/>
              </a:rPr>
              <a:t>https://pytorch.org/docs/stable/nn.html#normalization-layers</a:t>
            </a:r>
            <a:endParaRPr lang="en-US" dirty="0"/>
          </a:p>
        </p:txBody>
      </p:sp>
      <p:pic>
        <p:nvPicPr>
          <p:cNvPr id="5" name="Picture 4">
            <a:extLst>
              <a:ext uri="{FF2B5EF4-FFF2-40B4-BE49-F238E27FC236}">
                <a16:creationId xmlns:a16="http://schemas.microsoft.com/office/drawing/2014/main" id="{4F632A70-338C-CCE7-8117-262A2D7B69E1}"/>
              </a:ext>
            </a:extLst>
          </p:cNvPr>
          <p:cNvPicPr>
            <a:picLocks noChangeAspect="1"/>
          </p:cNvPicPr>
          <p:nvPr/>
        </p:nvPicPr>
        <p:blipFill>
          <a:blip r:embed="rId6"/>
          <a:stretch>
            <a:fillRect/>
          </a:stretch>
        </p:blipFill>
        <p:spPr>
          <a:xfrm>
            <a:off x="3829679" y="1321784"/>
            <a:ext cx="5213960" cy="1223543"/>
          </a:xfrm>
          <a:prstGeom prst="rect">
            <a:avLst/>
          </a:prstGeom>
        </p:spPr>
      </p:pic>
      <p:sp>
        <p:nvSpPr>
          <p:cNvPr id="7" name="TextBox 6">
            <a:extLst>
              <a:ext uri="{FF2B5EF4-FFF2-40B4-BE49-F238E27FC236}">
                <a16:creationId xmlns:a16="http://schemas.microsoft.com/office/drawing/2014/main" id="{C429BF60-6922-8F85-B977-5E6FDE741EFD}"/>
              </a:ext>
            </a:extLst>
          </p:cNvPr>
          <p:cNvSpPr txBox="1"/>
          <p:nvPr/>
        </p:nvSpPr>
        <p:spPr>
          <a:xfrm>
            <a:off x="2783897" y="4550433"/>
            <a:ext cx="1063712" cy="204311"/>
          </a:xfrm>
          <a:prstGeom prst="wedgeRoundRectCallout">
            <a:avLst>
              <a:gd name="adj1" fmla="val -42568"/>
              <a:gd name="adj2" fmla="val -10190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200" b="0" dirty="0">
                <a:latin typeface="Corbel" panose="020B0503020204020204" pitchFamily="34" charset="0"/>
              </a:rPr>
              <a:t>N: batch size</a:t>
            </a:r>
          </a:p>
        </p:txBody>
      </p:sp>
      <p:sp>
        <p:nvSpPr>
          <p:cNvPr id="9" name="TextBox 8">
            <a:extLst>
              <a:ext uri="{FF2B5EF4-FFF2-40B4-BE49-F238E27FC236}">
                <a16:creationId xmlns:a16="http://schemas.microsoft.com/office/drawing/2014/main" id="{93CBF7D7-95AF-1D3C-625D-6EDBDD427B4B}"/>
              </a:ext>
            </a:extLst>
          </p:cNvPr>
          <p:cNvSpPr txBox="1"/>
          <p:nvPr/>
        </p:nvSpPr>
        <p:spPr>
          <a:xfrm>
            <a:off x="146953" y="3901641"/>
            <a:ext cx="1573850" cy="817245"/>
          </a:xfrm>
          <a:prstGeom prst="wedgeRoundRectCallout">
            <a:avLst>
              <a:gd name="adj1" fmla="val 62535"/>
              <a:gd name="adj2" fmla="val 574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200" b="0" dirty="0">
                <a:latin typeface="Corbel" panose="020B0503020204020204" pitchFamily="34" charset="0"/>
              </a:rPr>
              <a:t>C: channels  of each RGB pixel</a:t>
            </a:r>
            <a:r>
              <a:rPr lang="en-US" sz="1200" dirty="0">
                <a:latin typeface="Corbel" panose="020B0503020204020204" pitchFamily="34" charset="0"/>
              </a:rPr>
              <a:t>; </a:t>
            </a:r>
            <a:r>
              <a:rPr lang="en-US" sz="1200" b="0" dirty="0">
                <a:latin typeface="Corbel" panose="020B0503020204020204" pitchFamily="34" charset="0"/>
              </a:rPr>
              <a:t>in language, dimensions of each word vector</a:t>
            </a:r>
          </a:p>
        </p:txBody>
      </p:sp>
      <p:sp>
        <p:nvSpPr>
          <p:cNvPr id="10" name="TextBox 9">
            <a:extLst>
              <a:ext uri="{FF2B5EF4-FFF2-40B4-BE49-F238E27FC236}">
                <a16:creationId xmlns:a16="http://schemas.microsoft.com/office/drawing/2014/main" id="{FC8F22C2-EF67-55EE-8BF3-93CB62A7EE05}"/>
              </a:ext>
            </a:extLst>
          </p:cNvPr>
          <p:cNvSpPr txBox="1"/>
          <p:nvPr/>
        </p:nvSpPr>
        <p:spPr>
          <a:xfrm>
            <a:off x="69261" y="2599679"/>
            <a:ext cx="1573850" cy="817245"/>
          </a:xfrm>
          <a:prstGeom prst="wedgeRoundRectCallout">
            <a:avLst>
              <a:gd name="adj1" fmla="val 45826"/>
              <a:gd name="adj2" fmla="val 5986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200" b="0" dirty="0">
                <a:latin typeface="Corbel" panose="020B0503020204020204" pitchFamily="34" charset="0"/>
              </a:rPr>
              <a:t>H, W: height and width of images; in language, different words in your sentence.</a:t>
            </a:r>
          </a:p>
        </p:txBody>
      </p:sp>
    </p:spTree>
    <p:extLst>
      <p:ext uri="{BB962C8B-B14F-4D97-AF65-F5344CB8AC3E}">
        <p14:creationId xmlns:p14="http://schemas.microsoft.com/office/powerpoint/2010/main" val="7233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8855-4BAF-E3D5-EDEE-CF6D035D0443}"/>
              </a:ext>
            </a:extLst>
          </p:cNvPr>
          <p:cNvSpPr>
            <a:spLocks noGrp="1"/>
          </p:cNvSpPr>
          <p:nvPr>
            <p:ph type="title"/>
          </p:nvPr>
        </p:nvSpPr>
        <p:spPr/>
        <p:txBody>
          <a:bodyPr>
            <a:normAutofit/>
          </a:bodyPr>
          <a:lstStyle/>
          <a:p>
            <a:r>
              <a:rPr lang="en-US"/>
              <a:t>Activation Functions </a:t>
            </a:r>
          </a:p>
        </p:txBody>
      </p:sp>
      <p:sp>
        <p:nvSpPr>
          <p:cNvPr id="3" name="Content Placeholder 2">
            <a:extLst>
              <a:ext uri="{FF2B5EF4-FFF2-40B4-BE49-F238E27FC236}">
                <a16:creationId xmlns:a16="http://schemas.microsoft.com/office/drawing/2014/main" id="{B84D5B8C-1650-2016-F2F2-B64EC5D23F41}"/>
              </a:ext>
            </a:extLst>
          </p:cNvPr>
          <p:cNvSpPr>
            <a:spLocks noGrp="1"/>
          </p:cNvSpPr>
          <p:nvPr>
            <p:ph type="body" sz="quarter" idx="16"/>
          </p:nvPr>
        </p:nvSpPr>
        <p:spPr/>
        <p:txBody>
          <a:bodyPr/>
          <a:lstStyle/>
          <a:p>
            <a:r>
              <a:rPr lang="en-US"/>
              <a:t>How do you choose what activation function to use? </a:t>
            </a:r>
          </a:p>
          <a:p>
            <a:r>
              <a:rPr lang="en-US"/>
              <a:t>In general, it is problem-specific and might require trial-and-error. </a:t>
            </a:r>
          </a:p>
          <a:p>
            <a:r>
              <a:rPr lang="en-US"/>
              <a:t>Here are some tips about popular action functions. </a:t>
            </a:r>
          </a:p>
        </p:txBody>
      </p:sp>
      <p:pic>
        <p:nvPicPr>
          <p:cNvPr id="1026" name="Picture 2" descr="Explain Activation Function in Neural Network and its types. | i2tutorials">
            <a:extLst>
              <a:ext uri="{FF2B5EF4-FFF2-40B4-BE49-F238E27FC236}">
                <a16:creationId xmlns:a16="http://schemas.microsoft.com/office/drawing/2014/main" id="{B4560C90-F6DE-2E73-E411-C398AAB5E3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18" r="20490"/>
          <a:stretch/>
        </p:blipFill>
        <p:spPr bwMode="auto">
          <a:xfrm>
            <a:off x="6189309" y="172954"/>
            <a:ext cx="2642991" cy="128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057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Sigmoid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lstStyle/>
          <a:p>
            <a:r>
              <a:rPr lang="en-US" dirty="0"/>
              <a:t>Squashes numbers to range [0,1]</a:t>
            </a:r>
          </a:p>
          <a:p>
            <a:r>
              <a:rPr lang="en-US" dirty="0"/>
              <a:t>Historically popular, </a:t>
            </a:r>
            <a:r>
              <a:rPr lang="en-US" dirty="0">
                <a:solidFill>
                  <a:srgbClr val="00B050"/>
                </a:solidFill>
              </a:rPr>
              <a:t>interpretation as </a:t>
            </a:r>
            <a:br>
              <a:rPr lang="en-US" dirty="0">
                <a:solidFill>
                  <a:srgbClr val="00B050"/>
                </a:solidFill>
              </a:rPr>
            </a:br>
            <a:r>
              <a:rPr lang="en-US" dirty="0">
                <a:solidFill>
                  <a:srgbClr val="00B050"/>
                </a:solidFill>
              </a:rPr>
              <a:t>“firing rate” of a neuron</a:t>
            </a:r>
            <a:br>
              <a:rPr lang="en-US" dirty="0"/>
            </a:br>
            <a:endParaRPr lang="en-US" dirty="0"/>
          </a:p>
          <a:p>
            <a:r>
              <a:rPr lang="en-US" dirty="0">
                <a:solidFill>
                  <a:srgbClr val="C00000"/>
                </a:solidFill>
              </a:rPr>
              <a:t>Limitation 1:</a:t>
            </a:r>
            <a:r>
              <a:rPr lang="en-US" dirty="0"/>
              <a:t> Saturated neurons “kill” the gradients </a:t>
            </a:r>
          </a:p>
          <a:p>
            <a:pPr lvl="1"/>
            <a:r>
              <a:rPr lang="en-US" dirty="0"/>
              <a:t>Whenever |x| &gt; 5, the gradients are basically zero. </a:t>
            </a:r>
          </a:p>
          <a:p>
            <a:r>
              <a:rPr lang="en-US" dirty="0">
                <a:solidFill>
                  <a:srgbClr val="C00000"/>
                </a:solidFill>
              </a:rPr>
              <a:t>Limitation 2:</a:t>
            </a:r>
            <a:r>
              <a:rPr lang="en-US" dirty="0"/>
              <a:t> Not centered around zero. </a:t>
            </a:r>
          </a:p>
          <a:p>
            <a:endParaRPr lang="en-US" dirty="0"/>
          </a:p>
        </p:txBody>
      </p:sp>
      <p:pic>
        <p:nvPicPr>
          <p:cNvPr id="4" name="Content Placeholder 5" descr="A picture containing text, clock&#10;&#10;Description automatically generated">
            <a:extLst>
              <a:ext uri="{FF2B5EF4-FFF2-40B4-BE49-F238E27FC236}">
                <a16:creationId xmlns:a16="http://schemas.microsoft.com/office/drawing/2014/main" id="{DAD0FD93-34FF-082C-2910-B0A87C37B36D}"/>
              </a:ext>
            </a:extLst>
          </p:cNvPr>
          <p:cNvPicPr>
            <a:picLocks noChangeAspect="1"/>
          </p:cNvPicPr>
          <p:nvPr/>
        </p:nvPicPr>
        <p:blipFill>
          <a:blip r:embed="rId3"/>
          <a:stretch>
            <a:fillRect/>
          </a:stretch>
        </p:blipFill>
        <p:spPr>
          <a:xfrm>
            <a:off x="6162559" y="2615772"/>
            <a:ext cx="2184400" cy="431800"/>
          </a:xfrm>
          <a:prstGeom prst="rect">
            <a:avLst/>
          </a:prstGeom>
          <a:noFill/>
          <a:ln>
            <a:noFill/>
          </a:ln>
        </p:spPr>
      </p:pic>
      <p:pic>
        <p:nvPicPr>
          <p:cNvPr id="5" name="object 6">
            <a:extLst>
              <a:ext uri="{FF2B5EF4-FFF2-40B4-BE49-F238E27FC236}">
                <a16:creationId xmlns:a16="http://schemas.microsoft.com/office/drawing/2014/main" id="{E6FADD76-A3D3-B1BC-6AE7-DD1832C12835}"/>
              </a:ext>
            </a:extLst>
          </p:cNvPr>
          <p:cNvPicPr/>
          <p:nvPr/>
        </p:nvPicPr>
        <p:blipFill>
          <a:blip r:embed="rId4" cstate="print"/>
          <a:stretch>
            <a:fillRect/>
          </a:stretch>
        </p:blipFill>
        <p:spPr>
          <a:xfrm>
            <a:off x="6125333" y="1002912"/>
            <a:ext cx="2042005" cy="1498157"/>
          </a:xfrm>
          <a:prstGeom prst="rect">
            <a:avLst/>
          </a:prstGeom>
        </p:spPr>
      </p:pic>
      <p:grpSp>
        <p:nvGrpSpPr>
          <p:cNvPr id="7" name="Group 6">
            <a:extLst>
              <a:ext uri="{FF2B5EF4-FFF2-40B4-BE49-F238E27FC236}">
                <a16:creationId xmlns:a16="http://schemas.microsoft.com/office/drawing/2014/main" id="{11C77192-5FC6-8C21-5D5C-70CD8EACD990}"/>
              </a:ext>
            </a:extLst>
          </p:cNvPr>
          <p:cNvGrpSpPr/>
          <p:nvPr/>
        </p:nvGrpSpPr>
        <p:grpSpPr>
          <a:xfrm>
            <a:off x="3718579" y="3400816"/>
            <a:ext cx="4118457" cy="1464671"/>
            <a:chOff x="291494" y="385874"/>
            <a:chExt cx="5474003" cy="2022475"/>
          </a:xfrm>
        </p:grpSpPr>
        <p:grpSp>
          <p:nvGrpSpPr>
            <p:cNvPr id="37" name="object 3">
              <a:extLst>
                <a:ext uri="{FF2B5EF4-FFF2-40B4-BE49-F238E27FC236}">
                  <a16:creationId xmlns:a16="http://schemas.microsoft.com/office/drawing/2014/main" id="{681F95CD-3D5B-5C6A-1F92-A45965EA70C9}"/>
                </a:ext>
              </a:extLst>
            </p:cNvPr>
            <p:cNvGrpSpPr/>
            <p:nvPr/>
          </p:nvGrpSpPr>
          <p:grpSpPr>
            <a:xfrm>
              <a:off x="1921674" y="385874"/>
              <a:ext cx="2022475" cy="2022475"/>
              <a:chOff x="1921674" y="385874"/>
              <a:chExt cx="2022475" cy="2022475"/>
            </a:xfrm>
          </p:grpSpPr>
          <p:sp>
            <p:nvSpPr>
              <p:cNvPr id="59" name="object 4">
                <a:extLst>
                  <a:ext uri="{FF2B5EF4-FFF2-40B4-BE49-F238E27FC236}">
                    <a16:creationId xmlns:a16="http://schemas.microsoft.com/office/drawing/2014/main" id="{3A91A903-8B99-71F6-24C2-673903A61FA8}"/>
                  </a:ext>
                </a:extLst>
              </p:cNvPr>
              <p:cNvSpPr/>
              <p:nvPr/>
            </p:nvSpPr>
            <p:spPr>
              <a:xfrm>
                <a:off x="1921674" y="385874"/>
                <a:ext cx="2022475" cy="2022475"/>
              </a:xfrm>
              <a:custGeom>
                <a:avLst/>
                <a:gdLst/>
                <a:ahLst/>
                <a:cxnLst/>
                <a:rect l="l" t="t" r="r" b="b"/>
                <a:pathLst>
                  <a:path w="2022475" h="2022475">
                    <a:moveTo>
                      <a:pt x="1010999" y="2021999"/>
                    </a:move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8"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close/>
                  </a:path>
                </a:pathLst>
              </a:custGeom>
              <a:solidFill>
                <a:srgbClr val="F3F3F3"/>
              </a:solidFill>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sp>
            <p:nvSpPr>
              <p:cNvPr id="60" name="object 5">
                <a:extLst>
                  <a:ext uri="{FF2B5EF4-FFF2-40B4-BE49-F238E27FC236}">
                    <a16:creationId xmlns:a16="http://schemas.microsoft.com/office/drawing/2014/main" id="{C1D2685E-355F-EA6F-0D08-6AC22F5658BC}"/>
                  </a:ext>
                </a:extLst>
              </p:cNvPr>
              <p:cNvSpPr/>
              <p:nvPr/>
            </p:nvSpPr>
            <p:spPr>
              <a:xfrm>
                <a:off x="1921674" y="385874"/>
                <a:ext cx="2022475" cy="2022475"/>
              </a:xfrm>
              <a:custGeom>
                <a:avLst/>
                <a:gdLst/>
                <a:ahLst/>
                <a:cxnLst/>
                <a:rect l="l" t="t" r="r" b="b"/>
                <a:pathLst>
                  <a:path w="2022475" h="2022475">
                    <a:moveTo>
                      <a:pt x="0" y="1010999"/>
                    </a:move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8"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close/>
                  </a:path>
                </a:pathLst>
              </a:custGeom>
              <a:ln w="9524">
                <a:solidFill>
                  <a:srgbClr val="666666"/>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grpSp>
        <p:sp>
          <p:nvSpPr>
            <p:cNvPr id="38" name="object 6">
              <a:extLst>
                <a:ext uri="{FF2B5EF4-FFF2-40B4-BE49-F238E27FC236}">
                  <a16:creationId xmlns:a16="http://schemas.microsoft.com/office/drawing/2014/main" id="{1215A533-2AD3-74B6-E225-D40287D727B3}"/>
                </a:ext>
              </a:extLst>
            </p:cNvPr>
            <p:cNvSpPr txBox="1">
              <a:spLocks/>
            </p:cNvSpPr>
            <p:nvPr/>
          </p:nvSpPr>
          <p:spPr>
            <a:xfrm>
              <a:off x="2370374" y="1099938"/>
              <a:ext cx="1146339" cy="648109"/>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Corbel"/>
                <a:buNone/>
                <a:defRPr sz="28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64465" marR="5080" indent="-152400" algn="ctr">
                <a:spcBef>
                  <a:spcPts val="100"/>
                </a:spcBef>
              </a:pPr>
              <a:r>
                <a:rPr lang="en-US" sz="1400"/>
                <a:t>sigmoid</a:t>
              </a:r>
            </a:p>
            <a:p>
              <a:pPr marL="164465" marR="5080" indent="-152400" algn="ctr">
                <a:spcBef>
                  <a:spcPts val="100"/>
                </a:spcBef>
              </a:pPr>
              <a:r>
                <a:rPr lang="en-US" sz="1400" spc="-5"/>
                <a:t>gate</a:t>
              </a:r>
              <a:endParaRPr lang="en-US" sz="1400"/>
            </a:p>
          </p:txBody>
        </p:sp>
        <p:grpSp>
          <p:nvGrpSpPr>
            <p:cNvPr id="39" name="object 7">
              <a:extLst>
                <a:ext uri="{FF2B5EF4-FFF2-40B4-BE49-F238E27FC236}">
                  <a16:creationId xmlns:a16="http://schemas.microsoft.com/office/drawing/2014/main" id="{21E91F1B-0282-B0A4-3ACC-3DDCA8DAF3FD}"/>
                </a:ext>
              </a:extLst>
            </p:cNvPr>
            <p:cNvGrpSpPr/>
            <p:nvPr/>
          </p:nvGrpSpPr>
          <p:grpSpPr>
            <a:xfrm>
              <a:off x="291494" y="1018587"/>
              <a:ext cx="5474003" cy="1294319"/>
              <a:chOff x="291494" y="1018587"/>
              <a:chExt cx="5474003" cy="1294319"/>
            </a:xfrm>
          </p:grpSpPr>
          <p:sp>
            <p:nvSpPr>
              <p:cNvPr id="41" name="object 8">
                <a:extLst>
                  <a:ext uri="{FF2B5EF4-FFF2-40B4-BE49-F238E27FC236}">
                    <a16:creationId xmlns:a16="http://schemas.microsoft.com/office/drawing/2014/main" id="{9FC12788-8B06-8CD6-53CE-4625756BD48D}"/>
                  </a:ext>
                </a:extLst>
              </p:cNvPr>
              <p:cNvSpPr/>
              <p:nvPr/>
            </p:nvSpPr>
            <p:spPr>
              <a:xfrm>
                <a:off x="364374" y="1396875"/>
                <a:ext cx="1443355" cy="0"/>
              </a:xfrm>
              <a:custGeom>
                <a:avLst/>
                <a:gdLst/>
                <a:ahLst/>
                <a:cxnLst/>
                <a:rect l="l" t="t" r="r" b="b"/>
                <a:pathLst>
                  <a:path w="1443355">
                    <a:moveTo>
                      <a:pt x="0" y="0"/>
                    </a:moveTo>
                    <a:lnTo>
                      <a:pt x="1442999" y="0"/>
                    </a:lnTo>
                  </a:path>
                </a:pathLst>
              </a:custGeom>
              <a:ln w="19049">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2" name="object 9">
                <a:extLst>
                  <a:ext uri="{FF2B5EF4-FFF2-40B4-BE49-F238E27FC236}">
                    <a16:creationId xmlns:a16="http://schemas.microsoft.com/office/drawing/2014/main" id="{96C1D304-F78B-8F53-3B25-AC5B4F5BC429}"/>
                  </a:ext>
                </a:extLst>
              </p:cNvPr>
              <p:cNvPicPr/>
              <p:nvPr/>
            </p:nvPicPr>
            <p:blipFill>
              <a:blip r:embed="rId5" cstate="print"/>
              <a:stretch>
                <a:fillRect/>
              </a:stretch>
            </p:blipFill>
            <p:spPr>
              <a:xfrm>
                <a:off x="1797850" y="1355884"/>
                <a:ext cx="105500" cy="81980"/>
              </a:xfrm>
              <a:prstGeom prst="rect">
                <a:avLst/>
              </a:prstGeom>
            </p:spPr>
          </p:pic>
          <p:sp>
            <p:nvSpPr>
              <p:cNvPr id="43" name="object 10">
                <a:extLst>
                  <a:ext uri="{FF2B5EF4-FFF2-40B4-BE49-F238E27FC236}">
                    <a16:creationId xmlns:a16="http://schemas.microsoft.com/office/drawing/2014/main" id="{8580C5FA-FBDE-6AFC-190A-B0F4BC7CBD3E}"/>
                  </a:ext>
                </a:extLst>
              </p:cNvPr>
              <p:cNvSpPr/>
              <p:nvPr/>
            </p:nvSpPr>
            <p:spPr>
              <a:xfrm>
                <a:off x="3943675" y="1396875"/>
                <a:ext cx="1634489" cy="0"/>
              </a:xfrm>
              <a:custGeom>
                <a:avLst/>
                <a:gdLst/>
                <a:ahLst/>
                <a:cxnLst/>
                <a:rect l="l" t="t" r="r" b="b"/>
                <a:pathLst>
                  <a:path w="1634489">
                    <a:moveTo>
                      <a:pt x="0" y="0"/>
                    </a:moveTo>
                    <a:lnTo>
                      <a:pt x="1634099" y="0"/>
                    </a:lnTo>
                  </a:path>
                </a:pathLst>
              </a:custGeom>
              <a:ln w="19049">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4" name="object 11">
                <a:extLst>
                  <a:ext uri="{FF2B5EF4-FFF2-40B4-BE49-F238E27FC236}">
                    <a16:creationId xmlns:a16="http://schemas.microsoft.com/office/drawing/2014/main" id="{25FBC964-666C-21A4-48B0-24C114EF5B42}"/>
                  </a:ext>
                </a:extLst>
              </p:cNvPr>
              <p:cNvPicPr/>
              <p:nvPr/>
            </p:nvPicPr>
            <p:blipFill>
              <a:blip r:embed="rId5" cstate="print"/>
              <a:stretch>
                <a:fillRect/>
              </a:stretch>
            </p:blipFill>
            <p:spPr>
              <a:xfrm>
                <a:off x="5568250" y="1355884"/>
                <a:ext cx="105500" cy="81980"/>
              </a:xfrm>
              <a:prstGeom prst="rect">
                <a:avLst/>
              </a:prstGeom>
            </p:spPr>
          </p:pic>
          <p:pic>
            <p:nvPicPr>
              <p:cNvPr id="45" name="object 12">
                <a:extLst>
                  <a:ext uri="{FF2B5EF4-FFF2-40B4-BE49-F238E27FC236}">
                    <a16:creationId xmlns:a16="http://schemas.microsoft.com/office/drawing/2014/main" id="{F63A7D4D-8D80-D1A5-4688-E04D364E574D}"/>
                  </a:ext>
                </a:extLst>
              </p:cNvPr>
              <p:cNvPicPr/>
              <p:nvPr/>
            </p:nvPicPr>
            <p:blipFill>
              <a:blip r:embed="rId6" cstate="print"/>
              <a:stretch>
                <a:fillRect/>
              </a:stretch>
            </p:blipFill>
            <p:spPr>
              <a:xfrm>
                <a:off x="4093224" y="1023350"/>
                <a:ext cx="1666903" cy="282299"/>
              </a:xfrm>
              <a:prstGeom prst="rect">
                <a:avLst/>
              </a:prstGeom>
            </p:spPr>
          </p:pic>
          <p:sp>
            <p:nvSpPr>
              <p:cNvPr id="46" name="object 13">
                <a:extLst>
                  <a:ext uri="{FF2B5EF4-FFF2-40B4-BE49-F238E27FC236}">
                    <a16:creationId xmlns:a16="http://schemas.microsoft.com/office/drawing/2014/main" id="{2646EB20-2BD1-874B-464F-F38C568EA2EE}"/>
                  </a:ext>
                </a:extLst>
              </p:cNvPr>
              <p:cNvSpPr/>
              <p:nvPr/>
            </p:nvSpPr>
            <p:spPr>
              <a:xfrm>
                <a:off x="4088462" y="1018587"/>
                <a:ext cx="1677035" cy="292100"/>
              </a:xfrm>
              <a:custGeom>
                <a:avLst/>
                <a:gdLst/>
                <a:ahLst/>
                <a:cxnLst/>
                <a:rect l="l" t="t" r="r" b="b"/>
                <a:pathLst>
                  <a:path w="1677035" h="292100">
                    <a:moveTo>
                      <a:pt x="0" y="0"/>
                    </a:moveTo>
                    <a:lnTo>
                      <a:pt x="1676428" y="0"/>
                    </a:lnTo>
                    <a:lnTo>
                      <a:pt x="1676428" y="291824"/>
                    </a:lnTo>
                    <a:lnTo>
                      <a:pt x="0" y="291824"/>
                    </a:lnTo>
                    <a:lnTo>
                      <a:pt x="0" y="0"/>
                    </a:lnTo>
                    <a:close/>
                  </a:path>
                </a:pathLst>
              </a:custGeom>
              <a:ln w="9524">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sp>
            <p:nvSpPr>
              <p:cNvPr id="47" name="object 14">
                <a:extLst>
                  <a:ext uri="{FF2B5EF4-FFF2-40B4-BE49-F238E27FC236}">
                    <a16:creationId xmlns:a16="http://schemas.microsoft.com/office/drawing/2014/main" id="{0520F08D-E67B-72BB-E97D-82028DB47076}"/>
                  </a:ext>
                </a:extLst>
              </p:cNvPr>
              <p:cNvSpPr/>
              <p:nvPr/>
            </p:nvSpPr>
            <p:spPr>
              <a:xfrm>
                <a:off x="4121594"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8" name="object 15">
                <a:extLst>
                  <a:ext uri="{FF2B5EF4-FFF2-40B4-BE49-F238E27FC236}">
                    <a16:creationId xmlns:a16="http://schemas.microsoft.com/office/drawing/2014/main" id="{0DCC0BDF-3155-F090-A0A0-B2EDB4DFD516}"/>
                  </a:ext>
                </a:extLst>
              </p:cNvPr>
              <p:cNvPicPr/>
              <p:nvPr/>
            </p:nvPicPr>
            <p:blipFill>
              <a:blip r:embed="rId7" cstate="print"/>
              <a:stretch>
                <a:fillRect/>
              </a:stretch>
            </p:blipFill>
            <p:spPr>
              <a:xfrm>
                <a:off x="4025619" y="1501536"/>
                <a:ext cx="105500" cy="81981"/>
              </a:xfrm>
              <a:prstGeom prst="rect">
                <a:avLst/>
              </a:prstGeom>
            </p:spPr>
          </p:pic>
          <p:sp>
            <p:nvSpPr>
              <p:cNvPr id="49" name="object 16">
                <a:extLst>
                  <a:ext uri="{FF2B5EF4-FFF2-40B4-BE49-F238E27FC236}">
                    <a16:creationId xmlns:a16="http://schemas.microsoft.com/office/drawing/2014/main" id="{FA6325B6-34E4-AC2F-3AD1-54EA4DDA4BD8}"/>
                  </a:ext>
                </a:extLst>
              </p:cNvPr>
              <p:cNvSpPr/>
              <p:nvPr/>
            </p:nvSpPr>
            <p:spPr>
              <a:xfrm>
                <a:off x="387469"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0" name="object 17">
                <a:extLst>
                  <a:ext uri="{FF2B5EF4-FFF2-40B4-BE49-F238E27FC236}">
                    <a16:creationId xmlns:a16="http://schemas.microsoft.com/office/drawing/2014/main" id="{9D91C49F-A6E4-A6D8-E499-5DB57DDEA04A}"/>
                  </a:ext>
                </a:extLst>
              </p:cNvPr>
              <p:cNvPicPr/>
              <p:nvPr/>
            </p:nvPicPr>
            <p:blipFill>
              <a:blip r:embed="rId7" cstate="print"/>
              <a:stretch>
                <a:fillRect/>
              </a:stretch>
            </p:blipFill>
            <p:spPr>
              <a:xfrm>
                <a:off x="291494" y="1501536"/>
                <a:ext cx="105500" cy="81981"/>
              </a:xfrm>
              <a:prstGeom prst="rect">
                <a:avLst/>
              </a:prstGeom>
            </p:spPr>
          </p:pic>
          <p:pic>
            <p:nvPicPr>
              <p:cNvPr id="51" name="object 18">
                <a:extLst>
                  <a:ext uri="{FF2B5EF4-FFF2-40B4-BE49-F238E27FC236}">
                    <a16:creationId xmlns:a16="http://schemas.microsoft.com/office/drawing/2014/main" id="{1ABB13F3-0754-2CB4-DF09-E855351B3CB7}"/>
                  </a:ext>
                </a:extLst>
              </p:cNvPr>
              <p:cNvPicPr/>
              <p:nvPr/>
            </p:nvPicPr>
            <p:blipFill>
              <a:blip r:embed="rId8" cstate="print"/>
              <a:stretch>
                <a:fillRect/>
              </a:stretch>
            </p:blipFill>
            <p:spPr>
              <a:xfrm>
                <a:off x="4627263" y="1642029"/>
                <a:ext cx="381224" cy="626756"/>
              </a:xfrm>
              <a:prstGeom prst="rect">
                <a:avLst/>
              </a:prstGeom>
            </p:spPr>
          </p:pic>
          <p:sp>
            <p:nvSpPr>
              <p:cNvPr id="52" name="object 19">
                <a:extLst>
                  <a:ext uri="{FF2B5EF4-FFF2-40B4-BE49-F238E27FC236}">
                    <a16:creationId xmlns:a16="http://schemas.microsoft.com/office/drawing/2014/main" id="{826F01AA-E956-ECC4-D2CB-FBDFA40595C3}"/>
                  </a:ext>
                </a:extLst>
              </p:cNvPr>
              <p:cNvSpPr/>
              <p:nvPr/>
            </p:nvSpPr>
            <p:spPr>
              <a:xfrm>
                <a:off x="4622500" y="1637266"/>
                <a:ext cx="391160" cy="675640"/>
              </a:xfrm>
              <a:custGeom>
                <a:avLst/>
                <a:gdLst/>
                <a:ahLst/>
                <a:cxnLst/>
                <a:rect l="l" t="t" r="r" b="b"/>
                <a:pathLst>
                  <a:path w="391160" h="675639">
                    <a:moveTo>
                      <a:pt x="0" y="0"/>
                    </a:moveTo>
                    <a:lnTo>
                      <a:pt x="390749" y="0"/>
                    </a:lnTo>
                    <a:lnTo>
                      <a:pt x="390749" y="675049"/>
                    </a:lnTo>
                    <a:lnTo>
                      <a:pt x="0" y="675049"/>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3" name="object 20">
                <a:extLst>
                  <a:ext uri="{FF2B5EF4-FFF2-40B4-BE49-F238E27FC236}">
                    <a16:creationId xmlns:a16="http://schemas.microsoft.com/office/drawing/2014/main" id="{F179ACB5-A71E-CFCC-CC70-76A941275727}"/>
                  </a:ext>
                </a:extLst>
              </p:cNvPr>
              <p:cNvPicPr/>
              <p:nvPr/>
            </p:nvPicPr>
            <p:blipFill>
              <a:blip r:embed="rId9" cstate="print"/>
              <a:stretch>
                <a:fillRect/>
              </a:stretch>
            </p:blipFill>
            <p:spPr>
              <a:xfrm>
                <a:off x="2042027" y="1179150"/>
                <a:ext cx="381199" cy="574719"/>
              </a:xfrm>
              <a:prstGeom prst="rect">
                <a:avLst/>
              </a:prstGeom>
            </p:spPr>
          </p:pic>
          <p:sp>
            <p:nvSpPr>
              <p:cNvPr id="54" name="object 21">
                <a:extLst>
                  <a:ext uri="{FF2B5EF4-FFF2-40B4-BE49-F238E27FC236}">
                    <a16:creationId xmlns:a16="http://schemas.microsoft.com/office/drawing/2014/main" id="{F709820F-1A41-068A-154F-1795EB74F534}"/>
                  </a:ext>
                </a:extLst>
              </p:cNvPr>
              <p:cNvSpPr/>
              <p:nvPr/>
            </p:nvSpPr>
            <p:spPr>
              <a:xfrm>
                <a:off x="2037264" y="1174387"/>
                <a:ext cx="391160" cy="584835"/>
              </a:xfrm>
              <a:custGeom>
                <a:avLst/>
                <a:gdLst/>
                <a:ahLst/>
                <a:cxnLst/>
                <a:rect l="l" t="t" r="r" b="b"/>
                <a:pathLst>
                  <a:path w="391160" h="584835">
                    <a:moveTo>
                      <a:pt x="0" y="0"/>
                    </a:moveTo>
                    <a:lnTo>
                      <a:pt x="390724" y="0"/>
                    </a:lnTo>
                    <a:lnTo>
                      <a:pt x="390724" y="584244"/>
                    </a:lnTo>
                    <a:lnTo>
                      <a:pt x="0" y="584244"/>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5" name="object 22">
                <a:extLst>
                  <a:ext uri="{FF2B5EF4-FFF2-40B4-BE49-F238E27FC236}">
                    <a16:creationId xmlns:a16="http://schemas.microsoft.com/office/drawing/2014/main" id="{66513B82-0996-8EF6-287A-159B0520224F}"/>
                  </a:ext>
                </a:extLst>
              </p:cNvPr>
              <p:cNvPicPr/>
              <p:nvPr/>
            </p:nvPicPr>
            <p:blipFill>
              <a:blip r:embed="rId10" cstate="print"/>
              <a:stretch>
                <a:fillRect/>
              </a:stretch>
            </p:blipFill>
            <p:spPr>
              <a:xfrm>
                <a:off x="439863" y="1688170"/>
                <a:ext cx="1406122" cy="541245"/>
              </a:xfrm>
              <a:prstGeom prst="rect">
                <a:avLst/>
              </a:prstGeom>
            </p:spPr>
          </p:pic>
          <p:sp>
            <p:nvSpPr>
              <p:cNvPr id="56" name="object 23">
                <a:extLst>
                  <a:ext uri="{FF2B5EF4-FFF2-40B4-BE49-F238E27FC236}">
                    <a16:creationId xmlns:a16="http://schemas.microsoft.com/office/drawing/2014/main" id="{2D049160-B48A-5394-D24F-E251C41E570B}"/>
                  </a:ext>
                </a:extLst>
              </p:cNvPr>
              <p:cNvSpPr/>
              <p:nvPr/>
            </p:nvSpPr>
            <p:spPr>
              <a:xfrm>
                <a:off x="435100" y="1683407"/>
                <a:ext cx="1416050" cy="584835"/>
              </a:xfrm>
              <a:custGeom>
                <a:avLst/>
                <a:gdLst/>
                <a:ahLst/>
                <a:cxnLst/>
                <a:rect l="l" t="t" r="r" b="b"/>
                <a:pathLst>
                  <a:path w="1416050" h="584835">
                    <a:moveTo>
                      <a:pt x="0" y="0"/>
                    </a:moveTo>
                    <a:lnTo>
                      <a:pt x="1415647" y="0"/>
                    </a:lnTo>
                    <a:lnTo>
                      <a:pt x="1415647" y="584249"/>
                    </a:lnTo>
                    <a:lnTo>
                      <a:pt x="0" y="584249"/>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grpSp>
        <p:sp>
          <p:nvSpPr>
            <p:cNvPr id="40" name="object 26">
              <a:extLst>
                <a:ext uri="{FF2B5EF4-FFF2-40B4-BE49-F238E27FC236}">
                  <a16:creationId xmlns:a16="http://schemas.microsoft.com/office/drawing/2014/main" id="{E18D538D-D27B-AFFF-727C-3CCCF6C9A35B}"/>
                </a:ext>
              </a:extLst>
            </p:cNvPr>
            <p:cNvSpPr txBox="1"/>
            <p:nvPr/>
          </p:nvSpPr>
          <p:spPr>
            <a:xfrm>
              <a:off x="1071364" y="933607"/>
              <a:ext cx="177800" cy="357699"/>
            </a:xfrm>
            <a:prstGeom prst="rect">
              <a:avLst/>
            </a:prstGeom>
          </p:spPr>
          <p:txBody>
            <a:bodyPr vert="horz" wrap="square" lIns="0" tIns="12700" rIns="0" bIns="0" rtlCol="0">
              <a:spAutoFit/>
            </a:bodyPr>
            <a:lstStyle/>
            <a:p>
              <a:pPr marL="12700">
                <a:lnSpc>
                  <a:spcPct val="100000"/>
                </a:lnSpc>
                <a:spcBef>
                  <a:spcPts val="100"/>
                </a:spcBef>
              </a:pPr>
              <a:r>
                <a:rPr sz="1600">
                  <a:latin typeface="Corbel" panose="020B0503020204020204" pitchFamily="34" charset="0"/>
                  <a:ea typeface="Tahoma" panose="020B0604030504040204" pitchFamily="34" charset="0"/>
                  <a:cs typeface="Tahoma" panose="020B0604030504040204" pitchFamily="34" charset="0"/>
                </a:rPr>
                <a:t>x</a:t>
              </a:r>
            </a:p>
          </p:txBody>
        </p:sp>
      </p:grpSp>
      <p:sp>
        <p:nvSpPr>
          <p:cNvPr id="62" name="TextBox 61">
            <a:extLst>
              <a:ext uri="{FF2B5EF4-FFF2-40B4-BE49-F238E27FC236}">
                <a16:creationId xmlns:a16="http://schemas.microsoft.com/office/drawing/2014/main" id="{BE078AB9-02C5-60E6-CA08-2DBED386F280}"/>
              </a:ext>
            </a:extLst>
          </p:cNvPr>
          <p:cNvSpPr txBox="1"/>
          <p:nvPr/>
        </p:nvSpPr>
        <p:spPr>
          <a:xfrm>
            <a:off x="887343" y="3699516"/>
            <a:ext cx="2517564" cy="817245"/>
          </a:xfrm>
          <a:prstGeom prst="wedgeRoundRectCallout">
            <a:avLst>
              <a:gd name="adj1" fmla="val 57181"/>
              <a:gd name="adj2" fmla="val 3814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2700" marR="5080">
              <a:lnSpc>
                <a:spcPct val="100000"/>
              </a:lnSpc>
            </a:pPr>
            <a:r>
              <a:rPr lang="en-US" sz="1400" spc="-5">
                <a:solidFill>
                  <a:srgbClr val="C00000"/>
                </a:solidFill>
                <a:latin typeface="Corbel" panose="020B0503020204020204" pitchFamily="34" charset="0"/>
                <a:cs typeface="Tahoma" panose="020B0604030504040204" pitchFamily="34" charset="0"/>
              </a:rPr>
              <a:t>If all the gradients flowing back will be </a:t>
            </a:r>
            <a:r>
              <a:rPr lang="en-US" sz="1400" spc="-655">
                <a:solidFill>
                  <a:srgbClr val="C00000"/>
                </a:solidFill>
                <a:latin typeface="Corbel" panose="020B0503020204020204" pitchFamily="34" charset="0"/>
                <a:cs typeface="Tahoma" panose="020B0604030504040204" pitchFamily="34" charset="0"/>
              </a:rPr>
              <a:t> </a:t>
            </a:r>
            <a:r>
              <a:rPr lang="en-US" sz="1400">
                <a:solidFill>
                  <a:srgbClr val="C00000"/>
                </a:solidFill>
                <a:latin typeface="Corbel" panose="020B0503020204020204" pitchFamily="34" charset="0"/>
                <a:cs typeface="Tahoma" panose="020B0604030504040204" pitchFamily="34" charset="0"/>
              </a:rPr>
              <a:t>zero</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and</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weights</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will</a:t>
            </a:r>
            <a:r>
              <a:rPr lang="en-US" sz="1400" spc="-10">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never</a:t>
            </a:r>
            <a:r>
              <a:rPr lang="en-US" sz="1400" spc="-15">
                <a:solidFill>
                  <a:srgbClr val="C00000"/>
                </a:solidFill>
                <a:latin typeface="Corbel" panose="020B0503020204020204" pitchFamily="34" charset="0"/>
                <a:cs typeface="Tahoma" panose="020B0604030504040204" pitchFamily="34" charset="0"/>
              </a:rPr>
              <a:t> </a:t>
            </a:r>
            <a:r>
              <a:rPr lang="en-US" sz="1400">
                <a:solidFill>
                  <a:srgbClr val="C00000"/>
                </a:solidFill>
                <a:latin typeface="Corbel" panose="020B0503020204020204" pitchFamily="34" charset="0"/>
                <a:cs typeface="Tahoma" panose="020B0604030504040204" pitchFamily="34" charset="0"/>
              </a:rPr>
              <a:t>change.</a:t>
            </a:r>
          </a:p>
        </p:txBody>
      </p:sp>
      <p:pic>
        <p:nvPicPr>
          <p:cNvPr id="2050" name="Picture 2" descr="Dance Moves of Deep Learning Activation Functions - YouTube">
            <a:extLst>
              <a:ext uri="{FF2B5EF4-FFF2-40B4-BE49-F238E27FC236}">
                <a16:creationId xmlns:a16="http://schemas.microsoft.com/office/drawing/2014/main" id="{EDDDB5CD-803D-BA7B-07C3-B6E8E76F829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4482" t="26546" r="28564" b="26188"/>
          <a:stretch/>
        </p:blipFill>
        <p:spPr bwMode="auto">
          <a:xfrm>
            <a:off x="4781860" y="1465914"/>
            <a:ext cx="1343473" cy="760711"/>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12"/>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7821139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Tanh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normAutofit/>
          </a:bodyPr>
          <a:lstStyle/>
          <a:p>
            <a:endParaRPr lang="en-US" sz="1800" dirty="0"/>
          </a:p>
          <a:p>
            <a:endParaRPr lang="en-US" sz="1800" dirty="0"/>
          </a:p>
          <a:p>
            <a:r>
              <a:rPr lang="en-US" sz="1800" dirty="0"/>
              <a:t>Symmetric around [-1, 1] </a:t>
            </a:r>
          </a:p>
          <a:p>
            <a:r>
              <a:rPr lang="en-US" sz="1800" dirty="0">
                <a:solidFill>
                  <a:srgbClr val="C00000"/>
                </a:solidFill>
              </a:rPr>
              <a:t>Still saturates |x| &gt; 3 and “kill” the gradients </a:t>
            </a:r>
            <a:endParaRPr lang="en-US" sz="1800" dirty="0">
              <a:solidFill>
                <a:srgbClr val="00B050"/>
              </a:solidFill>
            </a:endParaRPr>
          </a:p>
          <a:p>
            <a:r>
              <a:rPr lang="en-US" sz="1800" dirty="0">
                <a:solidFill>
                  <a:srgbClr val="00B050"/>
                </a:solidFill>
              </a:rPr>
              <a:t>Zero-centered — faster optimization (why?) </a:t>
            </a:r>
          </a:p>
        </p:txBody>
      </p:sp>
      <p:pic>
        <p:nvPicPr>
          <p:cNvPr id="2050" name="Picture 2" descr="Dance Moves of Deep Learning Activation Functions - YouTube">
            <a:extLst>
              <a:ext uri="{FF2B5EF4-FFF2-40B4-BE49-F238E27FC236}">
                <a16:creationId xmlns:a16="http://schemas.microsoft.com/office/drawing/2014/main" id="{EDDDB5CD-803D-BA7B-07C3-B6E8E76F8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82" t="26546" r="28564" b="26188"/>
          <a:stretch/>
        </p:blipFill>
        <p:spPr bwMode="auto">
          <a:xfrm>
            <a:off x="5013331" y="1162317"/>
            <a:ext cx="1343473" cy="760711"/>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4"/>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9" name="Picture 8" descr="Diagram&#10;&#10;Description automatically generated">
            <a:extLst>
              <a:ext uri="{FF2B5EF4-FFF2-40B4-BE49-F238E27FC236}">
                <a16:creationId xmlns:a16="http://schemas.microsoft.com/office/drawing/2014/main" id="{8422E832-F98A-841D-5A2D-80249F7981D7}"/>
              </a:ext>
            </a:extLst>
          </p:cNvPr>
          <p:cNvPicPr>
            <a:picLocks noChangeAspect="1"/>
          </p:cNvPicPr>
          <p:nvPr/>
        </p:nvPicPr>
        <p:blipFill>
          <a:blip r:embed="rId5"/>
          <a:stretch>
            <a:fillRect/>
          </a:stretch>
        </p:blipFill>
        <p:spPr>
          <a:xfrm>
            <a:off x="6442407" y="675277"/>
            <a:ext cx="2176927" cy="2196899"/>
          </a:xfrm>
          <a:prstGeom prst="rect">
            <a:avLst/>
          </a:prstGeom>
        </p:spPr>
      </p:pic>
      <p:sp>
        <p:nvSpPr>
          <p:cNvPr id="11" name="TextBox 10">
            <a:extLst>
              <a:ext uri="{FF2B5EF4-FFF2-40B4-BE49-F238E27FC236}">
                <a16:creationId xmlns:a16="http://schemas.microsoft.com/office/drawing/2014/main" id="{354B6F89-0521-818F-FAEF-1D100766A6CB}"/>
              </a:ext>
            </a:extLst>
          </p:cNvPr>
          <p:cNvSpPr txBox="1"/>
          <p:nvPr/>
        </p:nvSpPr>
        <p:spPr>
          <a:xfrm>
            <a:off x="6628995" y="2872176"/>
            <a:ext cx="1803750" cy="307777"/>
          </a:xfrm>
          <a:prstGeom prst="rect">
            <a:avLst/>
          </a:prstGeom>
          <a:noFill/>
        </p:spPr>
        <p:txBody>
          <a:bodyPr wrap="square">
            <a:spAutoFit/>
          </a:bodyPr>
          <a:lstStyle/>
          <a:p>
            <a:r>
              <a:rPr lang="en-US">
                <a:latin typeface="Corbel" panose="020B0503020204020204" pitchFamily="34" charset="0"/>
                <a:ea typeface="Tahoma" panose="020B0604030504040204" pitchFamily="34" charset="0"/>
                <a:cs typeface="Tahoma" panose="020B0604030504040204" pitchFamily="34" charset="0"/>
              </a:rPr>
              <a:t>[</a:t>
            </a:r>
            <a:r>
              <a:rPr lang="en-US" err="1">
                <a:latin typeface="Corbel" panose="020B0503020204020204" pitchFamily="34" charset="0"/>
                <a:ea typeface="Tahoma" panose="020B0604030504040204" pitchFamily="34" charset="0"/>
                <a:cs typeface="Tahoma" panose="020B0604030504040204" pitchFamily="34" charset="0"/>
              </a:rPr>
              <a:t>LeCun</a:t>
            </a:r>
            <a:r>
              <a:rPr lang="en-US">
                <a:latin typeface="Corbel" panose="020B0503020204020204" pitchFamily="34" charset="0"/>
                <a:ea typeface="Tahoma" panose="020B0604030504040204" pitchFamily="34" charset="0"/>
                <a:cs typeface="Tahoma" panose="020B0604030504040204" pitchFamily="34" charset="0"/>
              </a:rPr>
              <a:t> et al., 1991]</a:t>
            </a:r>
          </a:p>
        </p:txBody>
      </p:sp>
    </p:spTree>
    <p:extLst>
      <p:ext uri="{BB962C8B-B14F-4D97-AF65-F5344CB8AC3E}">
        <p14:creationId xmlns:p14="http://schemas.microsoft.com/office/powerpoint/2010/main" val="824499140"/>
      </p:ext>
    </p:extLst>
  </p:cSld>
  <p:clrMapOvr>
    <a:masterClrMapping/>
  </p:clrMapOvr>
  <p:extLst>
    <p:ext uri="{6950BFC3-D8DA-4A85-94F7-54DA5524770B}">
      <p188:commentRel xmlns:p188="http://schemas.microsoft.com/office/powerpoint/2018/8/main" r:id="rId2"/>
    </p:ext>
  </p:extLs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a:t>
            </a:r>
            <a:r>
              <a:rPr lang="en-US" err="1"/>
              <a:t>ReLU</a:t>
            </a:r>
            <a:r>
              <a:rPr lang="en-US"/>
              <a:t>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lstStyle/>
          <a:p>
            <a:r>
              <a:rPr lang="en-US"/>
              <a:t>Computationally efficient</a:t>
            </a:r>
          </a:p>
          <a:p>
            <a:r>
              <a:rPr lang="en-US"/>
              <a:t>In practice, </a:t>
            </a:r>
            <a:r>
              <a:rPr lang="en-US">
                <a:solidFill>
                  <a:srgbClr val="00B050"/>
                </a:solidFill>
              </a:rPr>
              <a:t>converges faster than </a:t>
            </a:r>
            <a:br>
              <a:rPr lang="en-US">
                <a:solidFill>
                  <a:srgbClr val="00B050"/>
                </a:solidFill>
              </a:rPr>
            </a:br>
            <a:r>
              <a:rPr lang="en-US">
                <a:solidFill>
                  <a:srgbClr val="00B050"/>
                </a:solidFill>
              </a:rPr>
              <a:t>sigmoid/tanh in practice</a:t>
            </a:r>
          </a:p>
          <a:p>
            <a:r>
              <a:rPr lang="en-US">
                <a:solidFill>
                  <a:srgbClr val="C00000"/>
                </a:solidFill>
              </a:rPr>
              <a:t>Does not saturate (in +region) — will die less! </a:t>
            </a:r>
            <a:br>
              <a:rPr lang="en-US">
                <a:solidFill>
                  <a:srgbClr val="C00000"/>
                </a:solidFill>
              </a:rPr>
            </a:br>
            <a:endParaRPr lang="en-US">
              <a:solidFill>
                <a:srgbClr val="C00000"/>
              </a:solidFill>
            </a:endParaRPr>
          </a:p>
        </p:txBody>
      </p:sp>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3"/>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10" name="object 7">
            <a:extLst>
              <a:ext uri="{FF2B5EF4-FFF2-40B4-BE49-F238E27FC236}">
                <a16:creationId xmlns:a16="http://schemas.microsoft.com/office/drawing/2014/main" id="{EA35EC4B-4DFA-8570-3A64-4C32F0123745}"/>
              </a:ext>
            </a:extLst>
          </p:cNvPr>
          <p:cNvPicPr/>
          <p:nvPr/>
        </p:nvPicPr>
        <p:blipFill>
          <a:blip r:embed="rId4" cstate="print"/>
          <a:stretch>
            <a:fillRect/>
          </a:stretch>
        </p:blipFill>
        <p:spPr>
          <a:xfrm>
            <a:off x="6233893" y="486508"/>
            <a:ext cx="2215351" cy="1824913"/>
          </a:xfrm>
          <a:prstGeom prst="rect">
            <a:avLst/>
          </a:prstGeom>
        </p:spPr>
      </p:pic>
      <p:pic>
        <p:nvPicPr>
          <p:cNvPr id="3074" name="Picture 2" descr="ReLU as Neural Networks Activation Function - Sefik Ilkin Serengil">
            <a:extLst>
              <a:ext uri="{FF2B5EF4-FFF2-40B4-BE49-F238E27FC236}">
                <a16:creationId xmlns:a16="http://schemas.microsoft.com/office/drawing/2014/main" id="{F4171D73-1F1B-6B05-4A7D-954C38617A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579"/>
          <a:stretch/>
        </p:blipFill>
        <p:spPr bwMode="auto">
          <a:xfrm>
            <a:off x="4572000" y="1019736"/>
            <a:ext cx="1288050" cy="932380"/>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5">
            <a:extLst>
              <a:ext uri="{FF2B5EF4-FFF2-40B4-BE49-F238E27FC236}">
                <a16:creationId xmlns:a16="http://schemas.microsoft.com/office/drawing/2014/main" id="{34CCFC72-D6B0-780B-8A7D-A401A6169F9A}"/>
              </a:ext>
            </a:extLst>
          </p:cNvPr>
          <p:cNvSpPr txBox="1"/>
          <p:nvPr/>
        </p:nvSpPr>
        <p:spPr>
          <a:xfrm>
            <a:off x="6278977" y="2446171"/>
            <a:ext cx="2170267" cy="505267"/>
          </a:xfrm>
          <a:prstGeom prst="rect">
            <a:avLst/>
          </a:prstGeom>
        </p:spPr>
        <p:txBody>
          <a:bodyPr vert="horz" wrap="square" lIns="0" tIns="12700" rIns="0" bIns="0" rtlCol="0">
            <a:spAutoFit/>
          </a:bodyPr>
          <a:lstStyle/>
          <a:p>
            <a:pPr marL="12700" algn="ctr">
              <a:lnSpc>
                <a:spcPct val="100000"/>
              </a:lnSpc>
              <a:spcBef>
                <a:spcPts val="100"/>
              </a:spcBef>
            </a:pPr>
            <a:r>
              <a:rPr sz="1600" spc="-5" err="1">
                <a:latin typeface="Corbel" panose="020B0503020204020204" pitchFamily="34" charset="0"/>
                <a:ea typeface="Tahoma" panose="020B0604030504040204" pitchFamily="34" charset="0"/>
                <a:cs typeface="Tahoma" panose="020B0604030504040204" pitchFamily="34" charset="0"/>
              </a:rPr>
              <a:t>ReLU</a:t>
            </a:r>
            <a:endParaRPr sz="1600">
              <a:latin typeface="Corbel" panose="020B0503020204020204" pitchFamily="34" charset="0"/>
              <a:ea typeface="Tahoma" panose="020B0604030504040204" pitchFamily="34" charset="0"/>
              <a:cs typeface="Tahoma" panose="020B0604030504040204" pitchFamily="34" charset="0"/>
            </a:endParaRPr>
          </a:p>
          <a:p>
            <a:pPr marL="12700" algn="ctr">
              <a:lnSpc>
                <a:spcPct val="100000"/>
              </a:lnSpc>
            </a:pPr>
            <a:r>
              <a:rPr sz="1600">
                <a:latin typeface="Corbel" panose="020B0503020204020204" pitchFamily="34" charset="0"/>
                <a:ea typeface="Tahoma" panose="020B0604030504040204" pitchFamily="34" charset="0"/>
                <a:cs typeface="Tahoma" panose="020B0604030504040204" pitchFamily="34" charset="0"/>
              </a:rPr>
              <a:t>(Rectified</a:t>
            </a:r>
            <a:r>
              <a:rPr sz="1600" spc="-50">
                <a:latin typeface="Corbel" panose="020B0503020204020204" pitchFamily="34" charset="0"/>
                <a:ea typeface="Tahoma" panose="020B0604030504040204" pitchFamily="34" charset="0"/>
                <a:cs typeface="Tahoma" panose="020B0604030504040204" pitchFamily="34" charset="0"/>
              </a:rPr>
              <a:t> </a:t>
            </a:r>
            <a:r>
              <a:rPr sz="1600" spc="-5">
                <a:latin typeface="Corbel" panose="020B0503020204020204" pitchFamily="34" charset="0"/>
                <a:ea typeface="Tahoma" panose="020B0604030504040204" pitchFamily="34" charset="0"/>
                <a:cs typeface="Tahoma" panose="020B0604030504040204" pitchFamily="34" charset="0"/>
              </a:rPr>
              <a:t>Linear</a:t>
            </a:r>
            <a:r>
              <a:rPr sz="1600" spc="-50">
                <a:latin typeface="Corbel" panose="020B0503020204020204" pitchFamily="34" charset="0"/>
                <a:ea typeface="Tahoma" panose="020B0604030504040204" pitchFamily="34" charset="0"/>
                <a:cs typeface="Tahoma" panose="020B0604030504040204" pitchFamily="34" charset="0"/>
              </a:rPr>
              <a:t> </a:t>
            </a:r>
            <a:r>
              <a:rPr sz="1600" spc="-5">
                <a:latin typeface="Corbel" panose="020B0503020204020204" pitchFamily="34" charset="0"/>
                <a:ea typeface="Tahoma" panose="020B0604030504040204" pitchFamily="34" charset="0"/>
                <a:cs typeface="Tahoma" panose="020B0604030504040204" pitchFamily="34" charset="0"/>
              </a:rPr>
              <a:t>Unit)</a:t>
            </a:r>
            <a:endParaRPr sz="1600">
              <a:latin typeface="Corbel" panose="020B050302020402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7A13DC27-249C-271C-7729-8CDE693048A7}"/>
              </a:ext>
            </a:extLst>
          </p:cNvPr>
          <p:cNvSpPr txBox="1"/>
          <p:nvPr/>
        </p:nvSpPr>
        <p:spPr>
          <a:xfrm>
            <a:off x="6233893" y="3017183"/>
            <a:ext cx="2447290"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a:t>
            </a:r>
            <a:r>
              <a:rPr sz="1800" spc="-5" err="1">
                <a:solidFill>
                  <a:srgbClr val="0000FF"/>
                </a:solidFill>
                <a:latin typeface="Corbel" panose="020B0503020204020204" pitchFamily="34" charset="0"/>
                <a:ea typeface="Tahoma" panose="020B0604030504040204" pitchFamily="34" charset="0"/>
                <a:cs typeface="Tahoma" panose="020B0604030504040204" pitchFamily="34" charset="0"/>
              </a:rPr>
              <a:t>Krizhevsky</a:t>
            </a:r>
            <a:r>
              <a:rPr sz="1800" spc="-35">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et</a:t>
            </a:r>
            <a:r>
              <a:rPr sz="1800"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al.,</a:t>
            </a:r>
            <a:r>
              <a:rPr sz="1800"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2012]</a:t>
            </a:r>
            <a:endParaRPr sz="1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492413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Leaky </a:t>
            </a:r>
            <a:r>
              <a:rPr lang="en-US" err="1"/>
              <a:t>ReLU</a:t>
            </a:r>
            <a:r>
              <a:rPr lang="en-US"/>
              <a:t>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normAutofit fontScale="85000" lnSpcReduction="20000"/>
          </a:bodyPr>
          <a:lstStyle/>
          <a:p>
            <a:pPr>
              <a:lnSpc>
                <a:spcPct val="110000"/>
              </a:lnSpc>
            </a:pPr>
            <a:r>
              <a:rPr lang="en-US" dirty="0">
                <a:solidFill>
                  <a:srgbClr val="C00000"/>
                </a:solidFill>
              </a:rPr>
              <a:t>Does not saturate — will not die. </a:t>
            </a:r>
          </a:p>
          <a:p>
            <a:pPr>
              <a:lnSpc>
                <a:spcPct val="110000"/>
              </a:lnSpc>
            </a:pPr>
            <a:r>
              <a:rPr lang="en-US" dirty="0"/>
              <a:t>Computationally efficient</a:t>
            </a:r>
          </a:p>
          <a:p>
            <a:pPr>
              <a:lnSpc>
                <a:spcPct val="110000"/>
              </a:lnSpc>
            </a:pPr>
            <a:r>
              <a:rPr lang="en-US" dirty="0"/>
              <a:t>In practice it converges faster than </a:t>
            </a:r>
            <a:br>
              <a:rPr lang="en-US" dirty="0"/>
            </a:br>
            <a:r>
              <a:rPr lang="en-US" dirty="0"/>
              <a:t>sigmoid/tanh in practice</a:t>
            </a:r>
          </a:p>
          <a:p>
            <a:pPr>
              <a:lnSpc>
                <a:spcPct val="110000"/>
              </a:lnSpc>
            </a:pPr>
            <a:endParaRPr lang="en-US" dirty="0"/>
          </a:p>
          <a:p>
            <a:pPr>
              <a:lnSpc>
                <a:spcPct val="110000"/>
              </a:lnSpc>
            </a:pPr>
            <a:r>
              <a:rPr lang="en-US" dirty="0"/>
              <a:t>Other parametrized variants: </a:t>
            </a:r>
          </a:p>
          <a:p>
            <a:pPr lvl="1">
              <a:lnSpc>
                <a:spcPct val="110000"/>
              </a:lnSpc>
            </a:pPr>
            <a:r>
              <a:rPr lang="en-US" dirty="0"/>
              <a:t>Parametric Rectifier (</a:t>
            </a:r>
            <a:r>
              <a:rPr lang="en-US" dirty="0" err="1"/>
              <a:t>PReLU</a:t>
            </a:r>
            <a:r>
              <a:rPr lang="en-US" dirty="0"/>
              <a:t>):</a:t>
            </a:r>
            <a:br>
              <a:rPr lang="en-US" dirty="0"/>
            </a:br>
            <a:endParaRPr lang="en-US" dirty="0"/>
          </a:p>
          <a:p>
            <a:pPr lvl="1">
              <a:lnSpc>
                <a:spcPct val="110000"/>
              </a:lnSpc>
            </a:pPr>
            <a:r>
              <a:rPr lang="en-US" dirty="0" err="1"/>
              <a:t>Maxout</a:t>
            </a:r>
            <a:r>
              <a:rPr lang="en-US" dirty="0"/>
              <a:t>: </a:t>
            </a:r>
            <a:br>
              <a:rPr lang="en-US" dirty="0"/>
            </a:br>
            <a:endParaRPr lang="en-US" dirty="0"/>
          </a:p>
          <a:p>
            <a:pPr>
              <a:lnSpc>
                <a:spcPct val="110000"/>
              </a:lnSpc>
            </a:pPr>
            <a:r>
              <a:rPr lang="en-US" dirty="0"/>
              <a:t>Provide more flexibility, though at the cost of more learnable parameters. </a:t>
            </a:r>
          </a:p>
          <a:p>
            <a:pPr lvl="1">
              <a:lnSpc>
                <a:spcPct val="110000"/>
              </a:lnSpc>
            </a:pPr>
            <a:r>
              <a:rPr lang="en-US" dirty="0"/>
              <a:t>For example, </a:t>
            </a:r>
            <a:r>
              <a:rPr lang="en-US" dirty="0" err="1"/>
              <a:t>Maxout</a:t>
            </a:r>
            <a:r>
              <a:rPr lang="en-US" dirty="0"/>
              <a:t> doubles the number of parameters. </a:t>
            </a:r>
          </a:p>
        </p:txBody>
      </p:sp>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2"/>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3074" name="Picture 2" descr="ReLU as Neural Networks Activation Function - Sefik Ilkin Serengil">
            <a:extLst>
              <a:ext uri="{FF2B5EF4-FFF2-40B4-BE49-F238E27FC236}">
                <a16:creationId xmlns:a16="http://schemas.microsoft.com/office/drawing/2014/main" id="{F4171D73-1F1B-6B05-4A7D-954C38617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579"/>
          <a:stretch/>
        </p:blipFill>
        <p:spPr bwMode="auto">
          <a:xfrm>
            <a:off x="4625911" y="1138283"/>
            <a:ext cx="1288050" cy="932380"/>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6">
            <a:extLst>
              <a:ext uri="{FF2B5EF4-FFF2-40B4-BE49-F238E27FC236}">
                <a16:creationId xmlns:a16="http://schemas.microsoft.com/office/drawing/2014/main" id="{4E1D1AA8-BB31-1F61-5BBE-B30EFF6EF4E9}"/>
              </a:ext>
            </a:extLst>
          </p:cNvPr>
          <p:cNvPicPr/>
          <p:nvPr/>
        </p:nvPicPr>
        <p:blipFill>
          <a:blip r:embed="rId4" cstate="print"/>
          <a:stretch>
            <a:fillRect/>
          </a:stretch>
        </p:blipFill>
        <p:spPr>
          <a:xfrm>
            <a:off x="6184102" y="952044"/>
            <a:ext cx="2165091" cy="1688248"/>
          </a:xfrm>
          <a:prstGeom prst="rect">
            <a:avLst/>
          </a:prstGeom>
        </p:spPr>
      </p:pic>
      <p:pic>
        <p:nvPicPr>
          <p:cNvPr id="5" name="object 4">
            <a:extLst>
              <a:ext uri="{FF2B5EF4-FFF2-40B4-BE49-F238E27FC236}">
                <a16:creationId xmlns:a16="http://schemas.microsoft.com/office/drawing/2014/main" id="{12901706-6B77-14F5-8961-1A5A4803E90E}"/>
              </a:ext>
            </a:extLst>
          </p:cNvPr>
          <p:cNvPicPr/>
          <p:nvPr/>
        </p:nvPicPr>
        <p:blipFill>
          <a:blip r:embed="rId5" cstate="print"/>
          <a:stretch>
            <a:fillRect/>
          </a:stretch>
        </p:blipFill>
        <p:spPr>
          <a:xfrm>
            <a:off x="6278977" y="2709844"/>
            <a:ext cx="2262094" cy="316071"/>
          </a:xfrm>
          <a:prstGeom prst="rect">
            <a:avLst/>
          </a:prstGeom>
        </p:spPr>
      </p:pic>
      <p:pic>
        <p:nvPicPr>
          <p:cNvPr id="7" name="object 8">
            <a:extLst>
              <a:ext uri="{FF2B5EF4-FFF2-40B4-BE49-F238E27FC236}">
                <a16:creationId xmlns:a16="http://schemas.microsoft.com/office/drawing/2014/main" id="{336567B9-CC21-A741-C68A-1BA4FBBBF45C}"/>
              </a:ext>
            </a:extLst>
          </p:cNvPr>
          <p:cNvPicPr/>
          <p:nvPr/>
        </p:nvPicPr>
        <p:blipFill>
          <a:blip r:embed="rId6" cstate="print"/>
          <a:stretch>
            <a:fillRect/>
          </a:stretch>
        </p:blipFill>
        <p:spPr>
          <a:xfrm>
            <a:off x="3666040" y="3009117"/>
            <a:ext cx="1811919" cy="241960"/>
          </a:xfrm>
          <a:prstGeom prst="rect">
            <a:avLst/>
          </a:prstGeom>
        </p:spPr>
      </p:pic>
      <p:pic>
        <p:nvPicPr>
          <p:cNvPr id="15" name="object 4">
            <a:extLst>
              <a:ext uri="{FF2B5EF4-FFF2-40B4-BE49-F238E27FC236}">
                <a16:creationId xmlns:a16="http://schemas.microsoft.com/office/drawing/2014/main" id="{72BFA363-A851-82A6-032D-EFB99B8BFC6E}"/>
              </a:ext>
            </a:extLst>
          </p:cNvPr>
          <p:cNvPicPr/>
          <p:nvPr/>
        </p:nvPicPr>
        <p:blipFill>
          <a:blip r:embed="rId7" cstate="print"/>
          <a:stretch>
            <a:fillRect/>
          </a:stretch>
        </p:blipFill>
        <p:spPr>
          <a:xfrm>
            <a:off x="2041928" y="3436193"/>
            <a:ext cx="2312503" cy="312113"/>
          </a:xfrm>
          <a:prstGeom prst="rect">
            <a:avLst/>
          </a:prstGeom>
        </p:spPr>
      </p:pic>
      <p:sp>
        <p:nvSpPr>
          <p:cNvPr id="16" name="object 6">
            <a:extLst>
              <a:ext uri="{FF2B5EF4-FFF2-40B4-BE49-F238E27FC236}">
                <a16:creationId xmlns:a16="http://schemas.microsoft.com/office/drawing/2014/main" id="{9950F75D-CD14-1CF5-B450-07D71AD0424B}"/>
              </a:ext>
            </a:extLst>
          </p:cNvPr>
          <p:cNvSpPr txBox="1"/>
          <p:nvPr/>
        </p:nvSpPr>
        <p:spPr>
          <a:xfrm>
            <a:off x="4523007" y="3514902"/>
            <a:ext cx="2486025" cy="228268"/>
          </a:xfrm>
          <a:prstGeom prst="rect">
            <a:avLst/>
          </a:prstGeom>
        </p:spPr>
        <p:txBody>
          <a:bodyPr vert="horz" wrap="square" lIns="0" tIns="12700" rIns="0" bIns="0" rtlCol="0">
            <a:spAutoFit/>
          </a:bodyPr>
          <a:lstStyle/>
          <a:p>
            <a:pPr marL="12700">
              <a:lnSpc>
                <a:spcPct val="100000"/>
              </a:lnSpc>
              <a:spcBef>
                <a:spcPts val="100"/>
              </a:spcBef>
            </a:pP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[Goodfellow</a:t>
            </a:r>
            <a:r>
              <a:rPr spc="-35"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et</a:t>
            </a:r>
            <a:r>
              <a:rPr spc="-30"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al.,</a:t>
            </a:r>
            <a:r>
              <a:rPr spc="-30"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2013]</a:t>
            </a:r>
            <a:endParaRPr dirty="0">
              <a:latin typeface="Corbel" panose="020B0503020204020204" pitchFamily="34" charset="0"/>
              <a:ea typeface="Tahoma" panose="020B0604030504040204" pitchFamily="34" charset="0"/>
              <a:cs typeface="Tahoma" panose="020B0604030504040204" pitchFamily="34" charset="0"/>
            </a:endParaRPr>
          </a:p>
        </p:txBody>
      </p:sp>
      <p:sp>
        <p:nvSpPr>
          <p:cNvPr id="17" name="object 6">
            <a:extLst>
              <a:ext uri="{FF2B5EF4-FFF2-40B4-BE49-F238E27FC236}">
                <a16:creationId xmlns:a16="http://schemas.microsoft.com/office/drawing/2014/main" id="{EA966A1D-4C13-23DA-2D99-7307C1A921A0}"/>
              </a:ext>
            </a:extLst>
          </p:cNvPr>
          <p:cNvSpPr txBox="1"/>
          <p:nvPr/>
        </p:nvSpPr>
        <p:spPr>
          <a:xfrm>
            <a:off x="5617387" y="3017673"/>
            <a:ext cx="2486025" cy="228268"/>
          </a:xfrm>
          <a:prstGeom prst="rect">
            <a:avLst/>
          </a:prstGeom>
        </p:spPr>
        <p:txBody>
          <a:bodyPr vert="horz" wrap="square" lIns="0" tIns="12700" rIns="0" bIns="0" rtlCol="0">
            <a:spAutoFit/>
          </a:bodyPr>
          <a:lstStyle/>
          <a:p>
            <a:pPr marL="12700">
              <a:lnSpc>
                <a:spcPct val="100000"/>
              </a:lnSpc>
              <a:spcBef>
                <a:spcPts val="100"/>
              </a:spcBef>
            </a:pPr>
            <a:r>
              <a:rPr spc="-5">
                <a:solidFill>
                  <a:srgbClr val="0000FF"/>
                </a:solidFill>
                <a:latin typeface="Corbel" panose="020B0503020204020204" pitchFamily="34" charset="0"/>
                <a:ea typeface="Tahoma" panose="020B0604030504040204" pitchFamily="34" charset="0"/>
                <a:cs typeface="Tahoma" panose="020B0604030504040204" pitchFamily="34" charset="0"/>
              </a:rPr>
              <a:t>[</a:t>
            </a:r>
            <a:r>
              <a:rPr lang="en-US" spc="-5">
                <a:solidFill>
                  <a:srgbClr val="0000FF"/>
                </a:solidFill>
                <a:latin typeface="Corbel" panose="020B0503020204020204" pitchFamily="34" charset="0"/>
                <a:ea typeface="Tahoma" panose="020B0604030504040204" pitchFamily="34" charset="0"/>
                <a:cs typeface="Tahoma" panose="020B0604030504040204" pitchFamily="34" charset="0"/>
              </a:rPr>
              <a:t>He </a:t>
            </a:r>
            <a:r>
              <a:rPr spc="-5">
                <a:solidFill>
                  <a:srgbClr val="0000FF"/>
                </a:solidFill>
                <a:latin typeface="Corbel" panose="020B0503020204020204" pitchFamily="34" charset="0"/>
                <a:ea typeface="Tahoma" panose="020B0604030504040204" pitchFamily="34" charset="0"/>
                <a:cs typeface="Tahoma" panose="020B0604030504040204" pitchFamily="34" charset="0"/>
              </a:rPr>
              <a:t>et</a:t>
            </a:r>
            <a:r>
              <a:rPr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a:solidFill>
                  <a:srgbClr val="0000FF"/>
                </a:solidFill>
                <a:latin typeface="Corbel" panose="020B0503020204020204" pitchFamily="34" charset="0"/>
                <a:ea typeface="Tahoma" panose="020B0604030504040204" pitchFamily="34" charset="0"/>
                <a:cs typeface="Tahoma" panose="020B0604030504040204" pitchFamily="34" charset="0"/>
              </a:rPr>
              <a:t>al.,</a:t>
            </a:r>
            <a:r>
              <a:rPr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a:solidFill>
                  <a:srgbClr val="0000FF"/>
                </a:solidFill>
                <a:latin typeface="Corbel" panose="020B0503020204020204" pitchFamily="34" charset="0"/>
                <a:ea typeface="Tahoma" panose="020B0604030504040204" pitchFamily="34" charset="0"/>
                <a:cs typeface="Tahoma" panose="020B0604030504040204" pitchFamily="34" charset="0"/>
              </a:rPr>
              <a:t>20</a:t>
            </a:r>
            <a:r>
              <a:rPr lang="en-US" spc="-5">
                <a:solidFill>
                  <a:srgbClr val="0000FF"/>
                </a:solidFill>
                <a:latin typeface="Corbel" panose="020B0503020204020204" pitchFamily="34" charset="0"/>
                <a:ea typeface="Tahoma" panose="020B0604030504040204" pitchFamily="34" charset="0"/>
                <a:cs typeface="Tahoma" panose="020B0604030504040204" pitchFamily="34" charset="0"/>
              </a:rPr>
              <a:t>15</a:t>
            </a:r>
            <a:r>
              <a:rPr spc="-5">
                <a:solidFill>
                  <a:srgbClr val="0000FF"/>
                </a:solidFill>
                <a:latin typeface="Corbel" panose="020B0503020204020204" pitchFamily="34" charset="0"/>
                <a:ea typeface="Tahoma" panose="020B0604030504040204" pitchFamily="34" charset="0"/>
                <a:cs typeface="Tahoma" panose="020B0604030504040204" pitchFamily="34" charset="0"/>
              </a:rPr>
              <a:t>]</a:t>
            </a:r>
            <a:endParaRPr>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952650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8855-4BAF-E3D5-EDEE-CF6D035D0443}"/>
              </a:ext>
            </a:extLst>
          </p:cNvPr>
          <p:cNvSpPr>
            <a:spLocks noGrp="1"/>
          </p:cNvSpPr>
          <p:nvPr>
            <p:ph type="title"/>
          </p:nvPr>
        </p:nvSpPr>
        <p:spPr>
          <a:xfrm>
            <a:off x="533919" y="107119"/>
            <a:ext cx="8331785" cy="857542"/>
          </a:xfrm>
        </p:spPr>
        <p:txBody>
          <a:bodyPr>
            <a:normAutofit/>
          </a:bodyPr>
          <a:lstStyle/>
          <a:p>
            <a:r>
              <a:rPr lang="en-US" dirty="0"/>
              <a:t>Choose Activations: In Practice </a:t>
            </a:r>
          </a:p>
        </p:txBody>
      </p:sp>
      <p:sp>
        <p:nvSpPr>
          <p:cNvPr id="3" name="Content Placeholder 2">
            <a:extLst>
              <a:ext uri="{FF2B5EF4-FFF2-40B4-BE49-F238E27FC236}">
                <a16:creationId xmlns:a16="http://schemas.microsoft.com/office/drawing/2014/main" id="{B84D5B8C-1650-2016-F2F2-B64EC5D23F41}"/>
              </a:ext>
            </a:extLst>
          </p:cNvPr>
          <p:cNvSpPr>
            <a:spLocks noGrp="1"/>
          </p:cNvSpPr>
          <p:nvPr>
            <p:ph type="body" sz="quarter" idx="16"/>
          </p:nvPr>
        </p:nvSpPr>
        <p:spPr/>
        <p:txBody>
          <a:bodyPr>
            <a:normAutofit/>
          </a:bodyPr>
          <a:lstStyle/>
          <a:p>
            <a:r>
              <a:rPr lang="en-US" sz="2000" dirty="0"/>
              <a:t>Other activations: ELU, Swish, GELU, </a:t>
            </a:r>
            <a:r>
              <a:rPr lang="en-US" sz="2000" dirty="0" err="1"/>
              <a:t>Softplus</a:t>
            </a:r>
            <a:r>
              <a:rPr lang="en-US" sz="2000" dirty="0"/>
              <a:t>, ….</a:t>
            </a:r>
          </a:p>
          <a:p>
            <a:endParaRPr lang="en-US" sz="2000" dirty="0"/>
          </a:p>
          <a:p>
            <a:r>
              <a:rPr lang="en-US" sz="2000" dirty="0"/>
              <a:t>In general, it is problem-specific and might require trial-and-error. </a:t>
            </a:r>
          </a:p>
          <a:p>
            <a:pPr marL="114300" indent="0">
              <a:buNone/>
            </a:pPr>
            <a:endParaRPr lang="en-US" sz="2000" dirty="0"/>
          </a:p>
          <a:p>
            <a:r>
              <a:rPr lang="en-US" sz="2000" dirty="0"/>
              <a:t>A useful recipe: </a:t>
            </a:r>
          </a:p>
          <a:p>
            <a:pPr marL="1054100" lvl="1" indent="-457200">
              <a:buFont typeface="+mj-lt"/>
              <a:buAutoNum type="arabicPeriod"/>
            </a:pPr>
            <a:r>
              <a:rPr lang="en-US" sz="1800" dirty="0"/>
              <a:t>Generally, </a:t>
            </a:r>
            <a:r>
              <a:rPr lang="en-US" sz="1800" dirty="0" err="1"/>
              <a:t>ReLU</a:t>
            </a:r>
            <a:r>
              <a:rPr lang="en-US" sz="1800" dirty="0"/>
              <a:t> is a good activation to start with. </a:t>
            </a:r>
          </a:p>
          <a:p>
            <a:pPr marL="1054100" lvl="1" indent="-457200">
              <a:buFont typeface="+mj-lt"/>
              <a:buAutoNum type="arabicPeriod"/>
            </a:pPr>
            <a:r>
              <a:rPr lang="en-US" sz="1800" dirty="0"/>
              <a:t>Time/compute permitting, you can try other activations to squeeze out more performance. </a:t>
            </a:r>
          </a:p>
        </p:txBody>
      </p:sp>
    </p:spTree>
    <p:extLst>
      <p:ext uri="{BB962C8B-B14F-4D97-AF65-F5344CB8AC3E}">
        <p14:creationId xmlns:p14="http://schemas.microsoft.com/office/powerpoint/2010/main" val="31456157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AB25-08D9-5B88-8456-B1AFC5CB0556}"/>
              </a:ext>
            </a:extLst>
          </p:cNvPr>
          <p:cNvSpPr>
            <a:spLocks noGrp="1"/>
          </p:cNvSpPr>
          <p:nvPr>
            <p:ph type="title"/>
          </p:nvPr>
        </p:nvSpPr>
        <p:spPr/>
        <p:txBody>
          <a:bodyPr>
            <a:normAutofit/>
          </a:bodyPr>
          <a:lstStyle/>
          <a:p>
            <a:r>
              <a:rPr lang="en-US"/>
              <a:t>Exploding/Vanishing Gradients </a:t>
            </a:r>
          </a:p>
        </p:txBody>
      </p:sp>
      <p:sp>
        <p:nvSpPr>
          <p:cNvPr id="3" name="Content Placeholder 2">
            <a:extLst>
              <a:ext uri="{FF2B5EF4-FFF2-40B4-BE49-F238E27FC236}">
                <a16:creationId xmlns:a16="http://schemas.microsoft.com/office/drawing/2014/main" id="{311494B9-C291-BA77-A863-5620DD3A40B0}"/>
              </a:ext>
            </a:extLst>
          </p:cNvPr>
          <p:cNvSpPr>
            <a:spLocks noGrp="1"/>
          </p:cNvSpPr>
          <p:nvPr>
            <p:ph type="body" sz="quarter" idx="16"/>
          </p:nvPr>
        </p:nvSpPr>
        <p:spPr/>
        <p:txBody>
          <a:bodyPr/>
          <a:lstStyle/>
          <a:p>
            <a:r>
              <a:rPr lang="en-US"/>
              <a:t>If many numbers |x| &gt; 1 get multiplied, the result will become </a:t>
            </a:r>
            <a:r>
              <a:rPr lang="en-US">
                <a:solidFill>
                  <a:srgbClr val="C00000"/>
                </a:solidFill>
              </a:rPr>
              <a:t>too big</a:t>
            </a:r>
            <a:r>
              <a:rPr lang="en-US"/>
              <a:t>. </a:t>
            </a:r>
          </a:p>
          <a:p>
            <a:r>
              <a:rPr lang="en-US" err="1"/>
              <a:t>NaN</a:t>
            </a:r>
            <a:r>
              <a:rPr lang="en-US"/>
              <a:t> gradients --&gt; no learning! </a:t>
            </a:r>
            <a:br>
              <a:rPr lang="en-US"/>
            </a:br>
            <a:endParaRPr lang="en-US"/>
          </a:p>
          <a:p>
            <a:r>
              <a:rPr lang="en-US"/>
              <a:t>If many numbers |x| &lt; 1 get multiplied, the result will become </a:t>
            </a:r>
            <a:r>
              <a:rPr lang="en-US">
                <a:solidFill>
                  <a:srgbClr val="C00000"/>
                </a:solidFill>
              </a:rPr>
              <a:t>too small</a:t>
            </a:r>
            <a:r>
              <a:rPr lang="en-US"/>
              <a:t>. </a:t>
            </a:r>
          </a:p>
          <a:p>
            <a:r>
              <a:rPr lang="en-US"/>
              <a:t>Zero gradients -&gt; no learning! </a:t>
            </a:r>
          </a:p>
          <a:p>
            <a:endParaRPr lang="en-US"/>
          </a:p>
        </p:txBody>
      </p:sp>
      <p:pic>
        <p:nvPicPr>
          <p:cNvPr id="9218" name="Picture 2" descr="How to check for vanishing/exploding gradients - autograd - PyTorch Forums">
            <a:extLst>
              <a:ext uri="{FF2B5EF4-FFF2-40B4-BE49-F238E27FC236}">
                <a16:creationId xmlns:a16="http://schemas.microsoft.com/office/drawing/2014/main" id="{026B04AA-BC30-1FAC-2586-C2B1D1D85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387" y="925564"/>
            <a:ext cx="5074614" cy="380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09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9DD5-A5A8-5071-5ABC-9E5FB8324B28}"/>
              </a:ext>
            </a:extLst>
          </p:cNvPr>
          <p:cNvSpPr>
            <a:spLocks noGrp="1"/>
          </p:cNvSpPr>
          <p:nvPr>
            <p:ph type="title"/>
          </p:nvPr>
        </p:nvSpPr>
        <p:spPr/>
        <p:txBody>
          <a:bodyPr>
            <a:normAutofit/>
          </a:bodyPr>
          <a:lstStyle/>
          <a:p>
            <a:r>
              <a:rPr lang="en-US"/>
              <a:t>Exploding/Vanishing Gradients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54F705-38FB-CF7D-D647-495986A3901B}"/>
                  </a:ext>
                </a:extLst>
              </p:cNvPr>
              <p:cNvSpPr>
                <a:spLocks noGrp="1"/>
              </p:cNvSpPr>
              <p:nvPr>
                <p:ph type="body" sz="quarter" idx="16"/>
              </p:nvPr>
            </p:nvSpPr>
            <p:spPr/>
            <p:txBody>
              <a:bodyPr>
                <a:normAutofit/>
              </a:bodyPr>
              <a:lstStyle/>
              <a:p>
                <a:r>
                  <a:rPr lang="en-US" dirty="0"/>
                  <a:t>Remember gradient computation at layer </a:t>
                </a:r>
                <a14:m>
                  <m:oMath xmlns:m="http://schemas.openxmlformats.org/officeDocument/2006/math">
                    <m:r>
                      <a:rPr lang="en-US" sz="1800" b="0" i="1" smtClean="0">
                        <a:latin typeface="Cambria Math" panose="02040503050406030204" pitchFamily="18" charset="0"/>
                        <a:ea typeface="Cambria Math" panose="02040503050406030204" pitchFamily="18" charset="0"/>
                      </a:rPr>
                      <m:t>𝐿</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𝑘</m:t>
                    </m:r>
                  </m:oMath>
                </a14:m>
                <a:r>
                  <a:rPr lang="en-US" dirty="0"/>
                  <a:t>: </a:t>
                </a:r>
              </a:p>
              <a:p>
                <a:endParaRPr lang="en-US" dirty="0"/>
              </a:p>
              <a:p>
                <a:endParaRPr lang="en-US" dirty="0"/>
              </a:p>
              <a:p>
                <a:endParaRPr lang="en-US" dirty="0"/>
              </a:p>
              <a:p>
                <a:endParaRPr lang="en-US" dirty="0"/>
              </a:p>
              <a:p>
                <a:r>
                  <a:rPr lang="en-US" dirty="0"/>
                  <a:t>This matrix multiplication could quickly approach</a:t>
                </a:r>
              </a:p>
              <a:p>
                <a:pPr lvl="1"/>
                <a14:m>
                  <m:oMath xmlns:m="http://schemas.openxmlformats.org/officeDocument/2006/math">
                    <m:r>
                      <a:rPr lang="en-US" b="0" i="1" smtClean="0">
                        <a:latin typeface="Cambria Math" panose="02040503050406030204" pitchFamily="18" charset="0"/>
                      </a:rPr>
                      <m:t>∞, </m:t>
                    </m:r>
                  </m:oMath>
                </a14:m>
                <a:r>
                  <a:rPr lang="en-US" dirty="0"/>
                  <a:t>if the matrix elements are a large — exploding gradients. </a:t>
                </a:r>
              </a:p>
              <a:p>
                <a:pPr lvl="1"/>
                <a14:m>
                  <m:oMath xmlns:m="http://schemas.openxmlformats.org/officeDocument/2006/math">
                    <m:r>
                      <a:rPr lang="en-US" b="0" i="1" smtClean="0">
                        <a:latin typeface="Cambria Math" panose="02040503050406030204" pitchFamily="18" charset="0"/>
                      </a:rPr>
                      <m:t>0</m:t>
                    </m:r>
                  </m:oMath>
                </a14:m>
                <a:r>
                  <a:rPr lang="en-US" dirty="0"/>
                  <a:t>, if the matrix  elements are small — vanishing gradients.</a:t>
                </a:r>
              </a:p>
              <a:p>
                <a:pPr lvl="1"/>
                <a14:m>
                  <m:oMath xmlns:m="http://schemas.openxmlformats.org/officeDocument/2006/math">
                    <m:r>
                      <a:rPr lang="en-US" b="0" i="1" smtClean="0">
                        <a:solidFill>
                          <a:srgbClr val="C00000"/>
                        </a:solidFill>
                        <a:latin typeface="Cambria Math" panose="02040503050406030204" pitchFamily="18" charset="0"/>
                      </a:rPr>
                      <m:t>∞/0</m:t>
                    </m:r>
                  </m:oMath>
                </a14:m>
                <a:r>
                  <a:rPr lang="en-US" dirty="0">
                    <a:solidFill>
                      <a:srgbClr val="C00000"/>
                    </a:solidFill>
                  </a:rPr>
                  <a:t> gradients would kill learning (no flow of information)</a:t>
                </a:r>
                <a:r>
                  <a:rPr lang="en-US" dirty="0"/>
                  <a:t>.</a:t>
                </a:r>
              </a:p>
              <a:p>
                <a:endParaRPr lang="en-US" dirty="0"/>
              </a:p>
              <a:p>
                <a:pPr marL="114300" indent="0">
                  <a:buNone/>
                </a:pPr>
                <a:endParaRPr lang="en-US" dirty="0"/>
              </a:p>
            </p:txBody>
          </p:sp>
        </mc:Choice>
        <mc:Fallback>
          <p:sp>
            <p:nvSpPr>
              <p:cNvPr id="3" name="Content Placeholder 2">
                <a:extLst>
                  <a:ext uri="{FF2B5EF4-FFF2-40B4-BE49-F238E27FC236}">
                    <a16:creationId xmlns:a16="http://schemas.microsoft.com/office/drawing/2014/main" id="{7F54F705-38FB-CF7D-D647-495986A3901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8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9AB3A3D0-69D0-894C-F6E8-C550264D3172}"/>
                  </a:ext>
                </a:extLst>
              </p:cNvPr>
              <p:cNvSpPr txBox="1"/>
              <p:nvPr/>
            </p:nvSpPr>
            <p:spPr>
              <a:xfrm>
                <a:off x="407320" y="1631416"/>
                <a:ext cx="6557554" cy="599010"/>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smtClean="0">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m:t>
                              </m:r>
                            </m:sub>
                          </m:sSub>
                        </m:e>
                      </m:d>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sz="1600" b="1" i="1" smtClean="0">
                                      <a:latin typeface="Cambria Math" panose="02040503050406030204" pitchFamily="18" charset="0"/>
                                      <a:ea typeface="Cambria Math" panose="02040503050406030204" pitchFamily="18" charset="0"/>
                                    </a:rPr>
                                    <m:t>ℓ</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𝐡</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m:rPr>
                                          <m:sty m:val="p"/>
                                        </m:rPr>
                                        <a:rPr lang="en-US" sz="1600">
                                          <a:latin typeface="Cambria Math" panose="02040503050406030204" pitchFamily="18" charset="0"/>
                                        </a:rPr>
                                        <m:t>L</m:t>
                                      </m:r>
                                      <m:r>
                                        <a:rPr lang="en-US" sz="1600" b="0">
                                          <a:latin typeface="Cambria Math" panose="02040503050406030204" pitchFamily="18" charset="0"/>
                                        </a:rPr>
                                        <m:t>−</m:t>
                                      </m:r>
                                      <m:r>
                                        <a:rPr lang="en-US" sz="1600" b="0" i="1" smtClean="0">
                                          <a:latin typeface="Cambria Math" panose="02040503050406030204" pitchFamily="18" charset="0"/>
                                        </a:rPr>
                                        <m:t>2</m:t>
                                      </m:r>
                                    </m:sub>
                                  </m:sSub>
                                </m:e>
                              </m:d>
                              <m:r>
                                <a:rPr lang="en-US" sz="1600" b="1" i="1"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a:rPr lang="en-US" sz="1600" b="0" i="1">
                                          <a:latin typeface="Cambria Math" panose="02040503050406030204" pitchFamily="18" charset="0"/>
                                        </a:rPr>
                                        <m:t>𝐿</m:t>
                                      </m:r>
                                      <m:r>
                                        <a:rPr lang="en-US" sz="1600" b="0" i="1">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a:rPr lang="en-US" sz="1600" i="1">
                                          <a:latin typeface="Cambria Math" panose="02040503050406030204" pitchFamily="18" charset="0"/>
                                        </a:rPr>
                                        <m:t>𝐿</m:t>
                                      </m:r>
                                      <m:r>
                                        <a:rPr lang="en-US" sz="1600">
                                          <a:latin typeface="Cambria Math" panose="02040503050406030204" pitchFamily="18" charset="0"/>
                                        </a:rPr>
                                        <m:t>−</m:t>
                                      </m:r>
                                      <m:r>
                                        <a:rPr lang="en-US" sz="1600" b="0" i="1" smtClean="0">
                                          <a:latin typeface="Cambria Math" panose="02040503050406030204" pitchFamily="18" charset="0"/>
                                        </a:rPr>
                                        <m:t>𝑘</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sz="1600" b="1">
                  <a:ea typeface="Cambria Math" panose="02040503050406030204" pitchFamily="18" charset="0"/>
                </a:endParaRPr>
              </a:p>
            </p:txBody>
          </p:sp>
        </mc:Choice>
        <mc:Fallback>
          <p:sp>
            <p:nvSpPr>
              <p:cNvPr id="62" name="TextBox 61">
                <a:extLst>
                  <a:ext uri="{FF2B5EF4-FFF2-40B4-BE49-F238E27FC236}">
                    <a16:creationId xmlns:a16="http://schemas.microsoft.com/office/drawing/2014/main" id="{9AB3A3D0-69D0-894C-F6E8-C550264D3172}"/>
                  </a:ext>
                </a:extLst>
              </p:cNvPr>
              <p:cNvSpPr txBox="1">
                <a:spLocks noRot="1" noChangeAspect="1" noMove="1" noResize="1" noEditPoints="1" noAdjustHandles="1" noChangeArrowheads="1" noChangeShapeType="1" noTextEdit="1"/>
              </p:cNvSpPr>
              <p:nvPr/>
            </p:nvSpPr>
            <p:spPr>
              <a:xfrm>
                <a:off x="407320" y="1631416"/>
                <a:ext cx="6557554" cy="599010"/>
              </a:xfrm>
              <a:prstGeom prst="rect">
                <a:avLst/>
              </a:prstGeom>
              <a:blipFill>
                <a:blip r:embed="rId4"/>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DAF15FA9-8FEC-9122-9853-8ECCED41202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4" name="Curved Connector 63">
            <a:extLst>
              <a:ext uri="{FF2B5EF4-FFF2-40B4-BE49-F238E27FC236}">
                <a16:creationId xmlns:a16="http://schemas.microsoft.com/office/drawing/2014/main" id="{9D3580E7-8627-E82F-C8EB-30E524264555}"/>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5" name="Oval 64">
            <a:extLst>
              <a:ext uri="{FF2B5EF4-FFF2-40B4-BE49-F238E27FC236}">
                <a16:creationId xmlns:a16="http://schemas.microsoft.com/office/drawing/2014/main" id="{A7A968F1-FED7-7FFF-D8DE-9BCD90A266E5}"/>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6" name="Curved Connector 65">
            <a:extLst>
              <a:ext uri="{FF2B5EF4-FFF2-40B4-BE49-F238E27FC236}">
                <a16:creationId xmlns:a16="http://schemas.microsoft.com/office/drawing/2014/main" id="{CBA68052-FCB4-365A-03C3-E91B91C77814}"/>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7" name="Oval 66">
            <a:extLst>
              <a:ext uri="{FF2B5EF4-FFF2-40B4-BE49-F238E27FC236}">
                <a16:creationId xmlns:a16="http://schemas.microsoft.com/office/drawing/2014/main" id="{DF5ADEBC-5FDC-AFBD-79CB-09B16728575F}"/>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8" name="Curved Connector 67">
            <a:extLst>
              <a:ext uri="{FF2B5EF4-FFF2-40B4-BE49-F238E27FC236}">
                <a16:creationId xmlns:a16="http://schemas.microsoft.com/office/drawing/2014/main" id="{493E8321-3EAC-0990-0CF5-652A108A75A1}"/>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69" name="Straight Arrow Connector 68">
            <a:extLst>
              <a:ext uri="{FF2B5EF4-FFF2-40B4-BE49-F238E27FC236}">
                <a16:creationId xmlns:a16="http://schemas.microsoft.com/office/drawing/2014/main" id="{956639F1-CF48-9CA1-7787-58EB41117E44}"/>
              </a:ext>
            </a:extLst>
          </p:cNvPr>
          <p:cNvCxnSpPr>
            <a:cxnSpLocks/>
            <a:endCxn id="63"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0" name="Straight Arrow Connector 69">
            <a:extLst>
              <a:ext uri="{FF2B5EF4-FFF2-40B4-BE49-F238E27FC236}">
                <a16:creationId xmlns:a16="http://schemas.microsoft.com/office/drawing/2014/main" id="{8D2BB87C-F4F6-7FB3-AFBD-66B40B6C3C8A}"/>
              </a:ext>
            </a:extLst>
          </p:cNvPr>
          <p:cNvCxnSpPr>
            <a:cxnSpLocks/>
            <a:endCxn id="65"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1" name="Straight Arrow Connector 70">
            <a:extLst>
              <a:ext uri="{FF2B5EF4-FFF2-40B4-BE49-F238E27FC236}">
                <a16:creationId xmlns:a16="http://schemas.microsoft.com/office/drawing/2014/main" id="{7EE6F899-D30C-193D-5966-16DEFCF1509A}"/>
              </a:ext>
            </a:extLst>
          </p:cNvPr>
          <p:cNvCxnSpPr>
            <a:cxnSpLocks/>
            <a:endCxn id="67"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2" name="Straight Arrow Connector 71">
            <a:extLst>
              <a:ext uri="{FF2B5EF4-FFF2-40B4-BE49-F238E27FC236}">
                <a16:creationId xmlns:a16="http://schemas.microsoft.com/office/drawing/2014/main" id="{B991DF30-9079-D429-7991-B62FE5F00DE8}"/>
              </a:ext>
            </a:extLst>
          </p:cNvPr>
          <p:cNvCxnSpPr>
            <a:cxnSpLocks/>
            <a:endCxn id="63"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3" name="Straight Arrow Connector 72">
            <a:extLst>
              <a:ext uri="{FF2B5EF4-FFF2-40B4-BE49-F238E27FC236}">
                <a16:creationId xmlns:a16="http://schemas.microsoft.com/office/drawing/2014/main" id="{E8FC3D0E-0F4A-30F1-9A9E-13BAA092EF0B}"/>
              </a:ext>
            </a:extLst>
          </p:cNvPr>
          <p:cNvCxnSpPr>
            <a:cxnSpLocks/>
            <a:endCxn id="65"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4" name="Straight Arrow Connector 73">
            <a:extLst>
              <a:ext uri="{FF2B5EF4-FFF2-40B4-BE49-F238E27FC236}">
                <a16:creationId xmlns:a16="http://schemas.microsoft.com/office/drawing/2014/main" id="{D31CF6A7-DFA2-F080-F58F-178A2ABF6AD2}"/>
              </a:ext>
            </a:extLst>
          </p:cNvPr>
          <p:cNvCxnSpPr>
            <a:cxnSpLocks/>
            <a:endCxn id="67"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5" name="Straight Arrow Connector 74">
            <a:extLst>
              <a:ext uri="{FF2B5EF4-FFF2-40B4-BE49-F238E27FC236}">
                <a16:creationId xmlns:a16="http://schemas.microsoft.com/office/drawing/2014/main" id="{CFD0C086-239A-AE8B-2ADE-9B4411570D9B}"/>
              </a:ext>
            </a:extLst>
          </p:cNvPr>
          <p:cNvCxnSpPr>
            <a:cxnSpLocks/>
            <a:endCxn id="63"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6" name="Straight Arrow Connector 75">
            <a:extLst>
              <a:ext uri="{FF2B5EF4-FFF2-40B4-BE49-F238E27FC236}">
                <a16:creationId xmlns:a16="http://schemas.microsoft.com/office/drawing/2014/main" id="{2AD9C8DE-BAFB-0321-EF47-3686363631E8}"/>
              </a:ext>
            </a:extLst>
          </p:cNvPr>
          <p:cNvCxnSpPr>
            <a:cxnSpLocks/>
            <a:endCxn id="65"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7" name="Straight Arrow Connector 76">
            <a:extLst>
              <a:ext uri="{FF2B5EF4-FFF2-40B4-BE49-F238E27FC236}">
                <a16:creationId xmlns:a16="http://schemas.microsoft.com/office/drawing/2014/main" id="{64F55BD1-BC06-B97D-7D72-C1CA14871C01}"/>
              </a:ext>
            </a:extLst>
          </p:cNvPr>
          <p:cNvCxnSpPr>
            <a:cxnSpLocks/>
            <a:endCxn id="67"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8" name="Straight Arrow Connector 77">
            <a:extLst>
              <a:ext uri="{FF2B5EF4-FFF2-40B4-BE49-F238E27FC236}">
                <a16:creationId xmlns:a16="http://schemas.microsoft.com/office/drawing/2014/main" id="{123C70A9-BCE0-D2A3-BF06-56E949ED0386}"/>
              </a:ext>
            </a:extLst>
          </p:cNvPr>
          <p:cNvCxnSpPr>
            <a:cxnSpLocks/>
            <a:endCxn id="65"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9" name="Straight Arrow Connector 78">
            <a:extLst>
              <a:ext uri="{FF2B5EF4-FFF2-40B4-BE49-F238E27FC236}">
                <a16:creationId xmlns:a16="http://schemas.microsoft.com/office/drawing/2014/main" id="{BA5F3649-9F59-1526-CC27-3455F2363BBA}"/>
              </a:ext>
            </a:extLst>
          </p:cNvPr>
          <p:cNvCxnSpPr>
            <a:cxnSpLocks/>
            <a:endCxn id="67"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0" name="Straight Arrow Connector 79">
            <a:extLst>
              <a:ext uri="{FF2B5EF4-FFF2-40B4-BE49-F238E27FC236}">
                <a16:creationId xmlns:a16="http://schemas.microsoft.com/office/drawing/2014/main" id="{088D6E6B-4BBC-1F6C-9A13-AD6032CB05E8}"/>
              </a:ext>
            </a:extLst>
          </p:cNvPr>
          <p:cNvCxnSpPr>
            <a:cxnSpLocks/>
            <a:endCxn id="63"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81" name="Group 80">
            <a:extLst>
              <a:ext uri="{FF2B5EF4-FFF2-40B4-BE49-F238E27FC236}">
                <a16:creationId xmlns:a16="http://schemas.microsoft.com/office/drawing/2014/main" id="{4D1E6F67-EF49-3994-1B15-0C7C38E80D3B}"/>
              </a:ext>
            </a:extLst>
          </p:cNvPr>
          <p:cNvGrpSpPr/>
          <p:nvPr/>
        </p:nvGrpSpPr>
        <p:grpSpPr>
          <a:xfrm>
            <a:off x="7700902" y="2871335"/>
            <a:ext cx="1042417" cy="803141"/>
            <a:chOff x="7700902" y="2871335"/>
            <a:chExt cx="1042417" cy="803141"/>
          </a:xfrm>
        </p:grpSpPr>
        <p:cxnSp>
          <p:nvCxnSpPr>
            <p:cNvPr id="82" name="Straight Arrow Connector 81">
              <a:extLst>
                <a:ext uri="{FF2B5EF4-FFF2-40B4-BE49-F238E27FC236}">
                  <a16:creationId xmlns:a16="http://schemas.microsoft.com/office/drawing/2014/main" id="{0AAFDC24-9232-C621-9CD2-22EFC7699F86}"/>
                </a:ext>
              </a:extLst>
            </p:cNvPr>
            <p:cNvCxnSpPr>
              <a:cxnSpLocks/>
              <a:stCxn id="63"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3" name="Straight Arrow Connector 82">
              <a:extLst>
                <a:ext uri="{FF2B5EF4-FFF2-40B4-BE49-F238E27FC236}">
                  <a16:creationId xmlns:a16="http://schemas.microsoft.com/office/drawing/2014/main" id="{CBC0E1A2-2076-8A0D-3079-92206BAF7031}"/>
                </a:ext>
              </a:extLst>
            </p:cNvPr>
            <p:cNvCxnSpPr>
              <a:cxnSpLocks/>
              <a:stCxn id="63"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4" name="Straight Arrow Connector 83">
              <a:extLst>
                <a:ext uri="{FF2B5EF4-FFF2-40B4-BE49-F238E27FC236}">
                  <a16:creationId xmlns:a16="http://schemas.microsoft.com/office/drawing/2014/main" id="{4EADDF0A-8636-4810-A029-18DB1F626583}"/>
                </a:ext>
              </a:extLst>
            </p:cNvPr>
            <p:cNvCxnSpPr>
              <a:cxnSpLocks/>
              <a:stCxn id="63"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5" name="Straight Arrow Connector 84">
              <a:extLst>
                <a:ext uri="{FF2B5EF4-FFF2-40B4-BE49-F238E27FC236}">
                  <a16:creationId xmlns:a16="http://schemas.microsoft.com/office/drawing/2014/main" id="{A73908DA-A6FF-D138-A0B8-206D749ABD12}"/>
                </a:ext>
              </a:extLst>
            </p:cNvPr>
            <p:cNvCxnSpPr>
              <a:cxnSpLocks/>
              <a:stCxn id="65"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6" name="Straight Arrow Connector 85">
              <a:extLst>
                <a:ext uri="{FF2B5EF4-FFF2-40B4-BE49-F238E27FC236}">
                  <a16:creationId xmlns:a16="http://schemas.microsoft.com/office/drawing/2014/main" id="{2C066A67-0086-5F6F-6000-D0FAEF85B992}"/>
                </a:ext>
              </a:extLst>
            </p:cNvPr>
            <p:cNvCxnSpPr>
              <a:cxnSpLocks/>
              <a:stCxn id="65"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7" name="Straight Arrow Connector 86">
              <a:extLst>
                <a:ext uri="{FF2B5EF4-FFF2-40B4-BE49-F238E27FC236}">
                  <a16:creationId xmlns:a16="http://schemas.microsoft.com/office/drawing/2014/main" id="{C52B1006-B7F9-28E9-537F-BE014C47928E}"/>
                </a:ext>
              </a:extLst>
            </p:cNvPr>
            <p:cNvCxnSpPr>
              <a:cxnSpLocks/>
              <a:stCxn id="67"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8" name="Straight Arrow Connector 87">
              <a:extLst>
                <a:ext uri="{FF2B5EF4-FFF2-40B4-BE49-F238E27FC236}">
                  <a16:creationId xmlns:a16="http://schemas.microsoft.com/office/drawing/2014/main" id="{466EF6B5-D760-C4E6-16E7-EEA17BC4FA53}"/>
                </a:ext>
              </a:extLst>
            </p:cNvPr>
            <p:cNvCxnSpPr>
              <a:cxnSpLocks/>
              <a:stCxn id="67"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9" name="Straight Arrow Connector 88">
              <a:extLst>
                <a:ext uri="{FF2B5EF4-FFF2-40B4-BE49-F238E27FC236}">
                  <a16:creationId xmlns:a16="http://schemas.microsoft.com/office/drawing/2014/main" id="{F8CAA7AD-8ED7-BA8F-8822-E7409317CCB8}"/>
                </a:ext>
              </a:extLst>
            </p:cNvPr>
            <p:cNvCxnSpPr>
              <a:cxnSpLocks/>
              <a:stCxn id="65"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B777D5CE-A805-C5FC-4568-FC7FF46F495B}"/>
                </a:ext>
              </a:extLst>
            </p:cNvPr>
            <p:cNvCxnSpPr>
              <a:cxnSpLocks/>
              <a:stCxn id="67"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B165B047-37C0-7B91-AA07-A59D925E0B2B}"/>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ndParaRPr>
              </a:p>
            </p:txBody>
          </p:sp>
        </mc:Choice>
        <mc:Fallback>
          <p:sp>
            <p:nvSpPr>
              <p:cNvPr id="91" name="TextBox 90">
                <a:extLst>
                  <a:ext uri="{FF2B5EF4-FFF2-40B4-BE49-F238E27FC236}">
                    <a16:creationId xmlns:a16="http://schemas.microsoft.com/office/drawing/2014/main" id="{B165B047-37C0-7B91-AA07-A59D925E0B2B}"/>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933432A9-21FD-EA45-A254-3A20796EEFFE}"/>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5AC301A7-5646-3299-3296-22512C3AAC8C}"/>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31BD7AE1-0151-C3C6-B337-604B6EEC7B7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5" name="Curved Connector 94">
            <a:extLst>
              <a:ext uri="{FF2B5EF4-FFF2-40B4-BE49-F238E27FC236}">
                <a16:creationId xmlns:a16="http://schemas.microsoft.com/office/drawing/2014/main" id="{3ABBF467-13EC-23A0-9BA7-8E963265A286}"/>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6" name="Oval 95">
            <a:extLst>
              <a:ext uri="{FF2B5EF4-FFF2-40B4-BE49-F238E27FC236}">
                <a16:creationId xmlns:a16="http://schemas.microsoft.com/office/drawing/2014/main" id="{1B92C212-DF82-9C7C-2F7E-5EBF5C412048}"/>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7" name="Curved Connector 96">
            <a:extLst>
              <a:ext uri="{FF2B5EF4-FFF2-40B4-BE49-F238E27FC236}">
                <a16:creationId xmlns:a16="http://schemas.microsoft.com/office/drawing/2014/main" id="{BC47210F-07A4-3EF4-8EA1-808E0E225F30}"/>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8" name="Oval 97">
            <a:extLst>
              <a:ext uri="{FF2B5EF4-FFF2-40B4-BE49-F238E27FC236}">
                <a16:creationId xmlns:a16="http://schemas.microsoft.com/office/drawing/2014/main" id="{96BA78AD-6FAF-8A40-35F8-CAA5E593C45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9" name="Straight Arrow Connector 98">
            <a:extLst>
              <a:ext uri="{FF2B5EF4-FFF2-40B4-BE49-F238E27FC236}">
                <a16:creationId xmlns:a16="http://schemas.microsoft.com/office/drawing/2014/main" id="{824052F0-43D1-2387-DD62-03DF1ED6B975}"/>
              </a:ext>
            </a:extLst>
          </p:cNvPr>
          <p:cNvCxnSpPr>
            <a:endCxn id="92"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0DD3D1E7-BF21-6323-DB58-20DBE6394F38}"/>
              </a:ext>
            </a:extLst>
          </p:cNvPr>
          <p:cNvCxnSpPr>
            <a:endCxn id="94"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113802A6-E93A-4C23-7C4A-46693147D0FA}"/>
              </a:ext>
            </a:extLst>
          </p:cNvPr>
          <p:cNvCxnSpPr>
            <a:endCxn id="96"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4248AE2E-36B7-0920-3CEA-812D5D476807}"/>
              </a:ext>
            </a:extLst>
          </p:cNvPr>
          <p:cNvCxnSpPr>
            <a:endCxn id="92"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DE8392C0-B712-4EE8-8C34-7622946788B4}"/>
              </a:ext>
            </a:extLst>
          </p:cNvPr>
          <p:cNvCxnSpPr>
            <a:endCxn id="94"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A89EBC5B-90C5-85A0-F4BA-D2B1715C7024}"/>
              </a:ext>
            </a:extLst>
          </p:cNvPr>
          <p:cNvCxnSpPr>
            <a:cxnSpLocks/>
            <a:endCxn id="96"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0017093D-63F9-5AE4-A11C-633AAEC7ADA6}"/>
              </a:ext>
            </a:extLst>
          </p:cNvPr>
          <p:cNvCxnSpPr>
            <a:endCxn id="92"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984E117C-20E9-EA7D-5D78-4F796CAFCE89}"/>
              </a:ext>
            </a:extLst>
          </p:cNvPr>
          <p:cNvCxnSpPr>
            <a:cxnSpLocks/>
            <a:stCxn id="96" idx="6"/>
            <a:endCxn id="98"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1DEF6B01-D2CB-C588-1A03-FC244BFF631F}"/>
              </a:ext>
            </a:extLst>
          </p:cNvPr>
          <p:cNvCxnSpPr>
            <a:stCxn id="94" idx="6"/>
            <a:endCxn id="98"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536D1C29-4C27-93DD-ABCA-2575D435C206}"/>
              </a:ext>
            </a:extLst>
          </p:cNvPr>
          <p:cNvCxnSpPr>
            <a:stCxn id="92" idx="6"/>
            <a:endCxn id="98"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9" name="Straight Arrow Connector 108">
            <a:extLst>
              <a:ext uri="{FF2B5EF4-FFF2-40B4-BE49-F238E27FC236}">
                <a16:creationId xmlns:a16="http://schemas.microsoft.com/office/drawing/2014/main" id="{00550AE0-CBFD-E739-9B97-01CE5D3B4025}"/>
              </a:ext>
            </a:extLst>
          </p:cNvPr>
          <p:cNvCxnSpPr>
            <a:cxnSpLocks/>
            <a:stCxn id="98"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10" name="Straight Arrow Connector 109">
            <a:extLst>
              <a:ext uri="{FF2B5EF4-FFF2-40B4-BE49-F238E27FC236}">
                <a16:creationId xmlns:a16="http://schemas.microsoft.com/office/drawing/2014/main" id="{C6CA3194-821C-B977-2DAD-62130AFDE9E5}"/>
              </a:ext>
            </a:extLst>
          </p:cNvPr>
          <p:cNvCxnSpPr>
            <a:cxnSpLocks/>
            <a:endCxn id="96"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11" name="Straight Arrow Connector 110">
            <a:extLst>
              <a:ext uri="{FF2B5EF4-FFF2-40B4-BE49-F238E27FC236}">
                <a16:creationId xmlns:a16="http://schemas.microsoft.com/office/drawing/2014/main" id="{1F56FE17-3FA9-C757-0E7C-CEF65928A3E6}"/>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2" name="TextBox 111">
                <a:extLst>
                  <a:ext uri="{FF2B5EF4-FFF2-40B4-BE49-F238E27FC236}">
                    <a16:creationId xmlns:a16="http://schemas.microsoft.com/office/drawing/2014/main" id="{BAD9C552-A126-9787-0CFF-F352CA84771D}"/>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ndParaRPr>
              </a:p>
            </p:txBody>
          </p:sp>
        </mc:Choice>
        <mc:Fallback>
          <p:sp>
            <p:nvSpPr>
              <p:cNvPr id="112" name="TextBox 111">
                <a:extLst>
                  <a:ext uri="{FF2B5EF4-FFF2-40B4-BE49-F238E27FC236}">
                    <a16:creationId xmlns:a16="http://schemas.microsoft.com/office/drawing/2014/main" id="{BAD9C552-A126-9787-0CFF-F352CA84771D}"/>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TextBox 112">
                <a:extLst>
                  <a:ext uri="{FF2B5EF4-FFF2-40B4-BE49-F238E27FC236}">
                    <a16:creationId xmlns:a16="http://schemas.microsoft.com/office/drawing/2014/main" id="{E7EFD396-5798-69FF-D7E2-F586BA85D2C3}"/>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rPr>
                      <m:t>       </m:t>
                    </m:r>
                    <m:r>
                      <a:rPr lang="en-US">
                        <a:latin typeface="Cambria Math" panose="02040503050406030204" pitchFamily="18" charset="0"/>
                      </a:rPr>
                      <m:t>⋮ </m:t>
                    </m:r>
                  </m:oMath>
                </a14:m>
                <a:r>
                  <a:rPr lang="en-US">
                    <a:latin typeface="Corbel" panose="020B050302020402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ndParaRPr>
              </a:p>
              <a:p>
                <a:endParaRPr lang="en-US">
                  <a:latin typeface="Corbel" panose="020B0503020204020204" pitchFamily="34" charset="0"/>
                </a:endParaRPr>
              </a:p>
            </p:txBody>
          </p:sp>
        </mc:Choice>
        <mc:Fallback>
          <p:sp>
            <p:nvSpPr>
              <p:cNvPr id="113" name="TextBox 112">
                <a:extLst>
                  <a:ext uri="{FF2B5EF4-FFF2-40B4-BE49-F238E27FC236}">
                    <a16:creationId xmlns:a16="http://schemas.microsoft.com/office/drawing/2014/main" id="{E7EFD396-5798-69FF-D7E2-F586BA85D2C3}"/>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5C27CC86-B88E-257F-622E-FFF9F2DCDFF5}"/>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ndParaRPr>
              </a:p>
            </p:txBody>
          </p:sp>
        </mc:Choice>
        <mc:Fallback>
          <p:sp>
            <p:nvSpPr>
              <p:cNvPr id="114" name="TextBox 113">
                <a:extLst>
                  <a:ext uri="{FF2B5EF4-FFF2-40B4-BE49-F238E27FC236}">
                    <a16:creationId xmlns:a16="http://schemas.microsoft.com/office/drawing/2014/main" id="{5C27CC86-B88E-257F-622E-FFF9F2DCDFF5}"/>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8B2B6B9F-3B60-4292-F2A1-ADFEB090CC45}"/>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ndParaRPr>
              </a:p>
            </p:txBody>
          </p:sp>
        </mc:Choice>
        <mc:Fallback>
          <p:sp>
            <p:nvSpPr>
              <p:cNvPr id="115" name="TextBox 114">
                <a:extLst>
                  <a:ext uri="{FF2B5EF4-FFF2-40B4-BE49-F238E27FC236}">
                    <a16:creationId xmlns:a16="http://schemas.microsoft.com/office/drawing/2014/main" id="{8B2B6B9F-3B60-4292-F2A1-ADFEB090CC45}"/>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D56F527B-AE43-B373-2B38-4B9E90ECF35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p:sp>
            <p:nvSpPr>
              <p:cNvPr id="116" name="TextBox 115">
                <a:extLst>
                  <a:ext uri="{FF2B5EF4-FFF2-40B4-BE49-F238E27FC236}">
                    <a16:creationId xmlns:a16="http://schemas.microsoft.com/office/drawing/2014/main" id="{D56F527B-AE43-B373-2B38-4B9E90ECF35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6A7FD934-A970-621A-D3CE-D4E597767F6D}"/>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ndParaRPr>
              </a:p>
            </p:txBody>
          </p:sp>
        </mc:Choice>
        <mc:Fallback>
          <p:sp>
            <p:nvSpPr>
              <p:cNvPr id="117" name="TextBox 116">
                <a:extLst>
                  <a:ext uri="{FF2B5EF4-FFF2-40B4-BE49-F238E27FC236}">
                    <a16:creationId xmlns:a16="http://schemas.microsoft.com/office/drawing/2014/main" id="{6A7FD934-A970-621A-D3CE-D4E597767F6D}"/>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1"/>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154D1E23-CBC5-F27A-FCBD-2B50C6BD9AB7}"/>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p:sp>
            <p:nvSpPr>
              <p:cNvPr id="118" name="TextBox 117">
                <a:extLst>
                  <a:ext uri="{FF2B5EF4-FFF2-40B4-BE49-F238E27FC236}">
                    <a16:creationId xmlns:a16="http://schemas.microsoft.com/office/drawing/2014/main" id="{154D1E23-CBC5-F27A-FCBD-2B50C6BD9AB7}"/>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2"/>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D0DA0EEC-DEF5-24F5-8852-53455566A845}"/>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p:sp>
            <p:nvSpPr>
              <p:cNvPr id="119" name="TextBox 118">
                <a:extLst>
                  <a:ext uri="{FF2B5EF4-FFF2-40B4-BE49-F238E27FC236}">
                    <a16:creationId xmlns:a16="http://schemas.microsoft.com/office/drawing/2014/main" id="{D0DA0EEC-DEF5-24F5-8852-53455566A845}"/>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3"/>
                <a:stretch>
                  <a:fillRect b="-3846"/>
                </a:stretch>
              </a:blipFill>
            </p:spPr>
            <p:txBody>
              <a:bodyPr/>
              <a:lstStyle/>
              <a:p>
                <a:r>
                  <a:rPr lang="en-US">
                    <a:noFill/>
                  </a:rPr>
                  <a:t> </a:t>
                </a:r>
              </a:p>
            </p:txBody>
          </p:sp>
        </mc:Fallback>
      </mc:AlternateContent>
      <p:sp>
        <p:nvSpPr>
          <p:cNvPr id="120" name="Left Brace 119">
            <a:extLst>
              <a:ext uri="{FF2B5EF4-FFF2-40B4-BE49-F238E27FC236}">
                <a16:creationId xmlns:a16="http://schemas.microsoft.com/office/drawing/2014/main" id="{2BB5619B-170D-5CFF-06D1-1F3757DAD9AC}"/>
              </a:ext>
            </a:extLst>
          </p:cNvPr>
          <p:cNvSpPr/>
          <p:nvPr/>
        </p:nvSpPr>
        <p:spPr>
          <a:xfrm rot="16200000">
            <a:off x="4010792" y="-17120"/>
            <a:ext cx="216817" cy="4681758"/>
          </a:xfrm>
          <a:prstGeom prst="leftBrace">
            <a:avLst>
              <a:gd name="adj1" fmla="val 15816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TextBox 121">
            <a:extLst>
              <a:ext uri="{FF2B5EF4-FFF2-40B4-BE49-F238E27FC236}">
                <a16:creationId xmlns:a16="http://schemas.microsoft.com/office/drawing/2014/main" id="{65E841F2-51F6-C766-A5A0-C85B0FAC1437}"/>
              </a:ext>
            </a:extLst>
          </p:cNvPr>
          <p:cNvSpPr txBox="1"/>
          <p:nvPr/>
        </p:nvSpPr>
        <p:spPr>
          <a:xfrm>
            <a:off x="1824607" y="2437824"/>
            <a:ext cx="4572000" cy="307777"/>
          </a:xfrm>
          <a:prstGeom prst="rect">
            <a:avLst/>
          </a:prstGeom>
          <a:noFill/>
        </p:spPr>
        <p:txBody>
          <a:bodyPr wrap="square">
            <a:spAutoFit/>
          </a:bodyPr>
          <a:lstStyle/>
          <a:p>
            <a:pPr algn="ctr"/>
            <a:r>
              <a:rPr lang="en-US">
                <a:latin typeface="Corbel" panose="020B0503020204020204" pitchFamily="34" charset="0"/>
              </a:rPr>
              <a:t>O(k)-many matrix multiplication </a:t>
            </a:r>
          </a:p>
        </p:txBody>
      </p:sp>
    </p:spTree>
    <p:extLst>
      <p:ext uri="{BB962C8B-B14F-4D97-AF65-F5344CB8AC3E}">
        <p14:creationId xmlns:p14="http://schemas.microsoft.com/office/powerpoint/2010/main" val="199347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9DD5-A5A8-5071-5ABC-9E5FB8324B28}"/>
              </a:ext>
            </a:extLst>
          </p:cNvPr>
          <p:cNvSpPr>
            <a:spLocks noGrp="1"/>
          </p:cNvSpPr>
          <p:nvPr>
            <p:ph type="title"/>
          </p:nvPr>
        </p:nvSpPr>
        <p:spPr/>
        <p:txBody>
          <a:bodyPr>
            <a:normAutofit/>
          </a:bodyPr>
          <a:lstStyle/>
          <a:p>
            <a:r>
              <a:rPr lang="en-US" dirty="0"/>
              <a:t>Residual Connections/Blocks</a:t>
            </a:r>
          </a:p>
        </p:txBody>
      </p:sp>
      <p:sp>
        <p:nvSpPr>
          <p:cNvPr id="3" name="Content Placeholder 2">
            <a:extLst>
              <a:ext uri="{FF2B5EF4-FFF2-40B4-BE49-F238E27FC236}">
                <a16:creationId xmlns:a16="http://schemas.microsoft.com/office/drawing/2014/main" id="{7F54F705-38FB-CF7D-D647-495986A3901B}"/>
              </a:ext>
            </a:extLst>
          </p:cNvPr>
          <p:cNvSpPr>
            <a:spLocks noGrp="1"/>
          </p:cNvSpPr>
          <p:nvPr>
            <p:ph type="body" sz="quarter" idx="16"/>
          </p:nvPr>
        </p:nvSpPr>
        <p:spPr/>
        <p:txBody>
          <a:bodyPr/>
          <a:lstStyle/>
          <a:p>
            <a:r>
              <a:rPr lang="en-US"/>
              <a:t>Create direct “information highways” between layers. </a:t>
            </a:r>
            <a:br>
              <a:rPr lang="en-US"/>
            </a:br>
            <a:endParaRPr lang="en-US"/>
          </a:p>
          <a:p>
            <a:r>
              <a:rPr lang="en-US"/>
              <a:t>Shown to </a:t>
            </a:r>
            <a:r>
              <a:rPr lang="en-US">
                <a:solidFill>
                  <a:srgbClr val="C00000"/>
                </a:solidFill>
              </a:rPr>
              <a:t>diminish vanishing/exploding</a:t>
            </a:r>
            <a:r>
              <a:rPr lang="en-US"/>
              <a:t> gradients</a:t>
            </a:r>
          </a:p>
          <a:p>
            <a:r>
              <a:rPr lang="en-US"/>
              <a:t>Early in the training, there are fewer layers to propagate through. </a:t>
            </a:r>
          </a:p>
          <a:p>
            <a:pPr lvl="1"/>
            <a:r>
              <a:rPr lang="en-US"/>
              <a:t>The network would  restore the skipped layers, as it learns richer features. </a:t>
            </a:r>
          </a:p>
          <a:p>
            <a:pPr lvl="1"/>
            <a:r>
              <a:rPr lang="en-US"/>
              <a:t>It is also shown to make the</a:t>
            </a:r>
            <a:br>
              <a:rPr lang="en-US"/>
            </a:br>
            <a:r>
              <a:rPr lang="en-US"/>
              <a:t> optimization objective smoother. </a:t>
            </a:r>
            <a:br>
              <a:rPr lang="en-US"/>
            </a:br>
            <a:endParaRPr lang="en-US"/>
          </a:p>
          <a:p>
            <a:pPr marL="596900" lvl="1" indent="0">
              <a:buNone/>
            </a:pPr>
            <a:r>
              <a:rPr lang="en-US"/>
              <a:t>[Fun fact: </a:t>
            </a:r>
            <a:r>
              <a:rPr lang="en-US">
                <a:hlinkClick r:id="rId3"/>
              </a:rPr>
              <a:t>the paper</a:t>
            </a:r>
            <a:r>
              <a:rPr lang="en-US"/>
              <a:t> (He et al. 2015) </a:t>
            </a:r>
            <a:br>
              <a:rPr lang="en-US"/>
            </a:br>
            <a:r>
              <a:rPr lang="en-US"/>
              <a:t>introducing residual layers is the most </a:t>
            </a:r>
            <a:br>
              <a:rPr lang="en-US"/>
            </a:br>
            <a:r>
              <a:rPr lang="en-US"/>
              <a:t>cited paper of century!!]</a:t>
            </a:r>
          </a:p>
        </p:txBody>
      </p:sp>
      <p:pic>
        <p:nvPicPr>
          <p:cNvPr id="5" name="Picture 4" descr="A picture containing text, underpants&#10;&#10;Description automatically generated">
            <a:extLst>
              <a:ext uri="{FF2B5EF4-FFF2-40B4-BE49-F238E27FC236}">
                <a16:creationId xmlns:a16="http://schemas.microsoft.com/office/drawing/2014/main" id="{0EBF915D-5A19-7B1B-A31A-ABB934B46AC5}"/>
              </a:ext>
            </a:extLst>
          </p:cNvPr>
          <p:cNvPicPr>
            <a:picLocks noChangeAspect="1"/>
          </p:cNvPicPr>
          <p:nvPr/>
        </p:nvPicPr>
        <p:blipFill rotWithShape="1">
          <a:blip r:embed="rId4"/>
          <a:srcRect l="2560" t="2057" r="910" b="2098"/>
          <a:stretch/>
        </p:blipFill>
        <p:spPr>
          <a:xfrm>
            <a:off x="4793381" y="2958753"/>
            <a:ext cx="4268119" cy="1878256"/>
          </a:xfrm>
          <a:prstGeom prst="rect">
            <a:avLst/>
          </a:prstGeom>
        </p:spPr>
      </p:pic>
      <p:sp>
        <p:nvSpPr>
          <p:cNvPr id="7" name="TextBox 6">
            <a:extLst>
              <a:ext uri="{FF2B5EF4-FFF2-40B4-BE49-F238E27FC236}">
                <a16:creationId xmlns:a16="http://schemas.microsoft.com/office/drawing/2014/main" id="{EF280B89-2C4D-63E1-4040-6410A19B7377}"/>
              </a:ext>
            </a:extLst>
          </p:cNvPr>
          <p:cNvSpPr txBox="1"/>
          <p:nvPr/>
        </p:nvSpPr>
        <p:spPr>
          <a:xfrm>
            <a:off x="4322175" y="4890404"/>
            <a:ext cx="4572000" cy="246221"/>
          </a:xfrm>
          <a:prstGeom prst="rect">
            <a:avLst/>
          </a:prstGeom>
          <a:noFill/>
        </p:spPr>
        <p:txBody>
          <a:bodyPr wrap="square">
            <a:spAutoFit/>
          </a:bodyPr>
          <a:lstStyle/>
          <a:p>
            <a:pPr algn="ctr"/>
            <a:r>
              <a:rPr lang="en-US" sz="1000">
                <a:latin typeface="Corbel" panose="020B0503020204020204" pitchFamily="34" charset="0"/>
              </a:rPr>
              <a:t>[Li et al. “Visualizing the Loss Landscape of Neural Nets”]</a:t>
            </a:r>
          </a:p>
        </p:txBody>
      </p:sp>
      <p:pic>
        <p:nvPicPr>
          <p:cNvPr id="1026" name="Picture 2" descr="residual block">
            <a:extLst>
              <a:ext uri="{FF2B5EF4-FFF2-40B4-BE49-F238E27FC236}">
                <a16:creationId xmlns:a16="http://schemas.microsoft.com/office/drawing/2014/main" id="{EC96D70B-7DF9-DEAC-57DD-E5F8BE8D6D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8735"/>
          <a:stretch/>
        </p:blipFill>
        <p:spPr bwMode="auto">
          <a:xfrm>
            <a:off x="6679247" y="628987"/>
            <a:ext cx="2338137" cy="131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344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All the intermediate parameters are ought to be learned.</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DA0BC7F9-689F-D193-67F6-3BE9F7D2C70C}"/>
              </a:ext>
            </a:extLst>
          </p:cNvPr>
          <p:cNvSpPr txBox="1"/>
          <p:nvPr/>
        </p:nvSpPr>
        <p:spPr>
          <a:xfrm rot="16200000">
            <a:off x="1684247" y="3120331"/>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 name="TextBox 3">
            <a:extLst>
              <a:ext uri="{FF2B5EF4-FFF2-40B4-BE49-F238E27FC236}">
                <a16:creationId xmlns:a16="http://schemas.microsoft.com/office/drawing/2014/main" id="{807872B7-6863-5412-FAB3-BDA72D7196F6}"/>
              </a:ext>
            </a:extLst>
          </p:cNvPr>
          <p:cNvSpPr txBox="1"/>
          <p:nvPr/>
        </p:nvSpPr>
        <p:spPr>
          <a:xfrm rot="16200000">
            <a:off x="3245855" y="3120330"/>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5" name="TextBox 4">
            <a:extLst>
              <a:ext uri="{FF2B5EF4-FFF2-40B4-BE49-F238E27FC236}">
                <a16:creationId xmlns:a16="http://schemas.microsoft.com/office/drawing/2014/main" id="{604BDE8E-6D60-C426-BD2A-F8B9C66935DE}"/>
              </a:ext>
            </a:extLst>
          </p:cNvPr>
          <p:cNvSpPr txBox="1"/>
          <p:nvPr/>
        </p:nvSpPr>
        <p:spPr>
          <a:xfrm rot="16200000">
            <a:off x="5101227" y="311576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8" name="TextBox 7">
            <a:extLst>
              <a:ext uri="{FF2B5EF4-FFF2-40B4-BE49-F238E27FC236}">
                <a16:creationId xmlns:a16="http://schemas.microsoft.com/office/drawing/2014/main" id="{F7DF31BE-DA57-D3A3-DA81-A0B9D5962E5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7760194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377B-6DDF-C11C-BA8F-71B2C34049DD}"/>
              </a:ext>
            </a:extLst>
          </p:cNvPr>
          <p:cNvSpPr>
            <a:spLocks noGrp="1"/>
          </p:cNvSpPr>
          <p:nvPr>
            <p:ph type="title"/>
          </p:nvPr>
        </p:nvSpPr>
        <p:spPr/>
        <p:txBody>
          <a:bodyPr/>
          <a:lstStyle/>
          <a:p>
            <a:r>
              <a:rPr lang="en-US" dirty="0"/>
              <a:t>Residual Connections/Blocks</a:t>
            </a:r>
          </a:p>
        </p:txBody>
      </p:sp>
      <p:sp>
        <p:nvSpPr>
          <p:cNvPr id="3" name="Text Placeholder 2">
            <a:extLst>
              <a:ext uri="{FF2B5EF4-FFF2-40B4-BE49-F238E27FC236}">
                <a16:creationId xmlns:a16="http://schemas.microsoft.com/office/drawing/2014/main" id="{8406A170-A820-5D13-2E0A-D1500E268908}"/>
              </a:ext>
            </a:extLst>
          </p:cNvPr>
          <p:cNvSpPr>
            <a:spLocks noGrp="1"/>
          </p:cNvSpPr>
          <p:nvPr>
            <p:ph type="body" sz="quarter" idx="16"/>
          </p:nvPr>
        </p:nvSpPr>
        <p:spPr/>
        <p:txBody>
          <a:bodyPr/>
          <a:lstStyle/>
          <a:p>
            <a:endParaRPr lang="en-US" dirty="0"/>
          </a:p>
        </p:txBody>
      </p:sp>
      <p:pic>
        <p:nvPicPr>
          <p:cNvPr id="4" name="Picture 2" descr="residual block">
            <a:extLst>
              <a:ext uri="{FF2B5EF4-FFF2-40B4-BE49-F238E27FC236}">
                <a16:creationId xmlns:a16="http://schemas.microsoft.com/office/drawing/2014/main" id="{3120FF70-E304-7525-067F-0D81A20372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735"/>
          <a:stretch/>
        </p:blipFill>
        <p:spPr bwMode="auto">
          <a:xfrm>
            <a:off x="6679247" y="628987"/>
            <a:ext cx="2338137" cy="1317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idual block">
            <a:extLst>
              <a:ext uri="{FF2B5EF4-FFF2-40B4-BE49-F238E27FC236}">
                <a16:creationId xmlns:a16="http://schemas.microsoft.com/office/drawing/2014/main" id="{A0EAFA4C-7EEF-B345-80BC-C0AEEBB8A4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735"/>
          <a:stretch/>
        </p:blipFill>
        <p:spPr bwMode="auto">
          <a:xfrm>
            <a:off x="6831647" y="781387"/>
            <a:ext cx="2338137" cy="1317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42AC99B-044C-DD17-A274-8226DA486353}"/>
              </a:ext>
            </a:extLst>
          </p:cNvPr>
          <p:cNvPicPr>
            <a:picLocks noChangeAspect="1"/>
          </p:cNvPicPr>
          <p:nvPr/>
        </p:nvPicPr>
        <p:blipFill>
          <a:blip r:embed="rId3"/>
          <a:stretch>
            <a:fillRect/>
          </a:stretch>
        </p:blipFill>
        <p:spPr>
          <a:xfrm>
            <a:off x="234214" y="1103271"/>
            <a:ext cx="6199383" cy="4040230"/>
          </a:xfrm>
          <a:prstGeom prst="rect">
            <a:avLst/>
          </a:prstGeom>
        </p:spPr>
      </p:pic>
      <p:sp>
        <p:nvSpPr>
          <p:cNvPr id="7" name="TextBox 6">
            <a:extLst>
              <a:ext uri="{FF2B5EF4-FFF2-40B4-BE49-F238E27FC236}">
                <a16:creationId xmlns:a16="http://schemas.microsoft.com/office/drawing/2014/main" id="{FD0540C9-AF79-B1FE-4896-F1791F8385B1}"/>
              </a:ext>
            </a:extLst>
          </p:cNvPr>
          <p:cNvSpPr txBox="1"/>
          <p:nvPr/>
        </p:nvSpPr>
        <p:spPr>
          <a:xfrm>
            <a:off x="5778349" y="2594374"/>
            <a:ext cx="3040010" cy="612934"/>
          </a:xfrm>
          <a:prstGeom prst="wedgeRoundRectCallout">
            <a:avLst>
              <a:gd name="adj1" fmla="val -63918"/>
              <a:gd name="adj2" fmla="val -1999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800" b="1" dirty="0">
                <a:latin typeface="Tahoma" panose="020B0604030504040204" pitchFamily="34" charset="0"/>
                <a:ea typeface="Tahoma" panose="020B0604030504040204" pitchFamily="34" charset="0"/>
                <a:cs typeface="Tahoma" panose="020B0604030504040204" pitchFamily="34" charset="0"/>
              </a:rPr>
              <a:t>Question: </a:t>
            </a:r>
            <a:r>
              <a:rPr lang="en-US" sz="1800" b="0" dirty="0">
                <a:latin typeface="Tahoma" panose="020B0604030504040204" pitchFamily="34" charset="0"/>
                <a:ea typeface="Tahoma" panose="020B0604030504040204" pitchFamily="34" charset="0"/>
                <a:cs typeface="Tahoma" panose="020B0604030504040204" pitchFamily="34" charset="0"/>
              </a:rPr>
              <a:t>identify residual connections here</a:t>
            </a:r>
          </a:p>
        </p:txBody>
      </p:sp>
    </p:spTree>
    <p:extLst>
      <p:ext uri="{BB962C8B-B14F-4D97-AF65-F5344CB8AC3E}">
        <p14:creationId xmlns:p14="http://schemas.microsoft.com/office/powerpoint/2010/main" val="24271925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A2F9-EC7A-144A-BF13-70067EC056A1}"/>
              </a:ext>
            </a:extLst>
          </p:cNvPr>
          <p:cNvSpPr>
            <a:spLocks noGrp="1"/>
          </p:cNvSpPr>
          <p:nvPr>
            <p:ph type="title"/>
          </p:nvPr>
        </p:nvSpPr>
        <p:spPr/>
        <p:txBody>
          <a:bodyPr>
            <a:normAutofit/>
          </a:bodyPr>
          <a:lstStyle/>
          <a:p>
            <a:r>
              <a:rPr lang="en-US"/>
              <a:t>Weight Initialization</a:t>
            </a:r>
          </a:p>
        </p:txBody>
      </p:sp>
      <p:sp>
        <p:nvSpPr>
          <p:cNvPr id="3" name="Content Placeholder 2">
            <a:extLst>
              <a:ext uri="{FF2B5EF4-FFF2-40B4-BE49-F238E27FC236}">
                <a16:creationId xmlns:a16="http://schemas.microsoft.com/office/drawing/2014/main" id="{53179094-AE50-0E21-7589-0BA3039D79BC}"/>
              </a:ext>
            </a:extLst>
          </p:cNvPr>
          <p:cNvSpPr>
            <a:spLocks noGrp="1"/>
          </p:cNvSpPr>
          <p:nvPr>
            <p:ph type="body" sz="quarter" idx="16"/>
          </p:nvPr>
        </p:nvSpPr>
        <p:spPr/>
        <p:txBody>
          <a:bodyPr>
            <a:normAutofit fontScale="92500" lnSpcReduction="10000"/>
          </a:bodyPr>
          <a:lstStyle/>
          <a:p>
            <a:r>
              <a:rPr lang="en-US" dirty="0"/>
              <a:t>Initializing all weights with a </a:t>
            </a:r>
            <a:r>
              <a:rPr lang="en-US" dirty="0">
                <a:solidFill>
                  <a:srgbClr val="C00000"/>
                </a:solidFill>
              </a:rPr>
              <a:t>fixed constant</a:t>
            </a:r>
            <a:r>
              <a:rPr lang="en-US" dirty="0"/>
              <a:t> (e.g., 0’s) is a very </a:t>
            </a:r>
            <a:r>
              <a:rPr lang="en-US" dirty="0">
                <a:solidFill>
                  <a:srgbClr val="C00000"/>
                </a:solidFill>
              </a:rPr>
              <a:t>bad idea</a:t>
            </a:r>
            <a:r>
              <a:rPr lang="en-US" dirty="0"/>
              <a:t>! (why?)</a:t>
            </a:r>
          </a:p>
          <a:p>
            <a:endParaRPr lang="en-US" dirty="0"/>
          </a:p>
          <a:p>
            <a:endParaRPr lang="en-US" dirty="0"/>
          </a:p>
          <a:p>
            <a:endParaRPr lang="en-US" dirty="0"/>
          </a:p>
          <a:p>
            <a:endParaRPr lang="en-US" dirty="0"/>
          </a:p>
          <a:p>
            <a:endParaRPr lang="en-US" dirty="0"/>
          </a:p>
          <a:p>
            <a:endParaRPr lang="en-US" dirty="0"/>
          </a:p>
          <a:p>
            <a:endParaRPr lang="en-US" dirty="0"/>
          </a:p>
          <a:p>
            <a:r>
              <a:rPr lang="en-US" dirty="0"/>
              <a:t>If the neurons start with the same weights, then all the neurons will follow the same gradient, and will always end up doing the same thing as one another.</a:t>
            </a:r>
          </a:p>
          <a:p>
            <a:r>
              <a:rPr lang="en-US" dirty="0"/>
              <a:t>Effective initialization is one that breaks such ”symmetries” in the weight space. </a:t>
            </a:r>
          </a:p>
        </p:txBody>
      </p:sp>
      <p:sp>
        <p:nvSpPr>
          <p:cNvPr id="4" name="Oval 3">
            <a:extLst>
              <a:ext uri="{FF2B5EF4-FFF2-40B4-BE49-F238E27FC236}">
                <a16:creationId xmlns:a16="http://schemas.microsoft.com/office/drawing/2014/main" id="{BC67C881-49AD-0E2E-7A8B-3E0CC915C045}"/>
              </a:ext>
            </a:extLst>
          </p:cNvPr>
          <p:cNvSpPr/>
          <p:nvPr/>
        </p:nvSpPr>
        <p:spPr>
          <a:xfrm>
            <a:off x="3295582" y="1682806"/>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122247E4-3DA5-57F8-84B0-23CD1B96A57B}"/>
              </a:ext>
            </a:extLst>
          </p:cNvPr>
          <p:cNvCxnSpPr/>
          <p:nvPr/>
        </p:nvCxnSpPr>
        <p:spPr>
          <a:xfrm flipV="1">
            <a:off x="3362257" y="1797106"/>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F75BB5B0-E6A2-D0A5-8BEB-E656D5434688}"/>
              </a:ext>
            </a:extLst>
          </p:cNvPr>
          <p:cNvSpPr/>
          <p:nvPr/>
        </p:nvSpPr>
        <p:spPr>
          <a:xfrm>
            <a:off x="3295582"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60E502DA-3408-2953-79C1-828EA4F829DB}"/>
              </a:ext>
            </a:extLst>
          </p:cNvPr>
          <p:cNvCxnSpPr/>
          <p:nvPr/>
        </p:nvCxnSpPr>
        <p:spPr>
          <a:xfrm flipV="1">
            <a:off x="3362257"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B64D7444-728A-12F3-71E6-0E8E5EEFDA53}"/>
              </a:ext>
            </a:extLst>
          </p:cNvPr>
          <p:cNvSpPr/>
          <p:nvPr/>
        </p:nvSpPr>
        <p:spPr>
          <a:xfrm>
            <a:off x="3295582" y="3226945"/>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8A12960E-2CD9-1A8E-B5CF-0BD18FB4BEF9}"/>
              </a:ext>
            </a:extLst>
          </p:cNvPr>
          <p:cNvCxnSpPr/>
          <p:nvPr/>
        </p:nvCxnSpPr>
        <p:spPr>
          <a:xfrm flipV="1">
            <a:off x="3362257" y="3341245"/>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AA744D39-05C2-C3D5-5C7C-7252EC6CDF86}"/>
              </a:ext>
            </a:extLst>
          </p:cNvPr>
          <p:cNvSpPr/>
          <p:nvPr/>
        </p:nvSpPr>
        <p:spPr>
          <a:xfrm>
            <a:off x="5171061" y="1682806"/>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D0A32F4F-6188-C40E-6282-D5F34B98FD1A}"/>
              </a:ext>
            </a:extLst>
          </p:cNvPr>
          <p:cNvCxnSpPr/>
          <p:nvPr/>
        </p:nvCxnSpPr>
        <p:spPr>
          <a:xfrm flipV="1">
            <a:off x="5237736" y="1797106"/>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7BC67190-BAFD-2A1B-B79F-FA348CA6A01B}"/>
              </a:ext>
            </a:extLst>
          </p:cNvPr>
          <p:cNvSpPr/>
          <p:nvPr/>
        </p:nvSpPr>
        <p:spPr>
          <a:xfrm>
            <a:off x="5171061"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3D6F88A4-20D3-61FC-EDDA-56D5338C0E9E}"/>
              </a:ext>
            </a:extLst>
          </p:cNvPr>
          <p:cNvCxnSpPr/>
          <p:nvPr/>
        </p:nvCxnSpPr>
        <p:spPr>
          <a:xfrm flipV="1">
            <a:off x="5237736"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85E5D8D7-6662-EF3F-3537-E40F21E1B199}"/>
              </a:ext>
            </a:extLst>
          </p:cNvPr>
          <p:cNvSpPr/>
          <p:nvPr/>
        </p:nvSpPr>
        <p:spPr>
          <a:xfrm>
            <a:off x="5171061" y="3226945"/>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075EBD23-48BE-C485-F07B-5BC903A394F3}"/>
              </a:ext>
            </a:extLst>
          </p:cNvPr>
          <p:cNvCxnSpPr/>
          <p:nvPr/>
        </p:nvCxnSpPr>
        <p:spPr>
          <a:xfrm flipV="1">
            <a:off x="5237736" y="3341245"/>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84C7C3B-D123-CBE5-C923-023200C01A76}"/>
              </a:ext>
            </a:extLst>
          </p:cNvPr>
          <p:cNvSpPr/>
          <p:nvPr/>
        </p:nvSpPr>
        <p:spPr>
          <a:xfrm>
            <a:off x="6877951"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ABAF7560-71B9-75EB-85CE-7B91F8BBDDDB}"/>
              </a:ext>
            </a:extLst>
          </p:cNvPr>
          <p:cNvCxnSpPr/>
          <p:nvPr/>
        </p:nvCxnSpPr>
        <p:spPr>
          <a:xfrm flipV="1">
            <a:off x="6944626"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8" name="Picture 17" descr="latex-image-1.pdf">
            <a:extLst>
              <a:ext uri="{FF2B5EF4-FFF2-40B4-BE49-F238E27FC236}">
                <a16:creationId xmlns:a16="http://schemas.microsoft.com/office/drawing/2014/main" id="{F64C0041-D2E3-9B1A-7FC9-2C7ED2028378}"/>
              </a:ext>
            </a:extLst>
          </p:cNvPr>
          <p:cNvPicPr>
            <a:picLocks noChangeAspect="1"/>
          </p:cNvPicPr>
          <p:nvPr/>
        </p:nvPicPr>
        <p:blipFill>
          <a:blip r:embed="rId3" cstate="print"/>
          <a:stretch>
            <a:fillRect/>
          </a:stretch>
        </p:blipFill>
        <p:spPr>
          <a:xfrm>
            <a:off x="2144944" y="1773074"/>
            <a:ext cx="209550" cy="142875"/>
          </a:xfrm>
          <a:prstGeom prst="rect">
            <a:avLst/>
          </a:prstGeom>
        </p:spPr>
      </p:pic>
      <p:pic>
        <p:nvPicPr>
          <p:cNvPr id="19" name="Picture 18" descr="latex-image-1.pdf">
            <a:extLst>
              <a:ext uri="{FF2B5EF4-FFF2-40B4-BE49-F238E27FC236}">
                <a16:creationId xmlns:a16="http://schemas.microsoft.com/office/drawing/2014/main" id="{E29AF2A7-4621-7522-BEE8-3FE8DE87F8A2}"/>
              </a:ext>
            </a:extLst>
          </p:cNvPr>
          <p:cNvPicPr>
            <a:picLocks noChangeAspect="1"/>
          </p:cNvPicPr>
          <p:nvPr/>
        </p:nvPicPr>
        <p:blipFill>
          <a:blip r:embed="rId4" cstate="print"/>
          <a:stretch>
            <a:fillRect/>
          </a:stretch>
        </p:blipFill>
        <p:spPr>
          <a:xfrm>
            <a:off x="2149707" y="2300521"/>
            <a:ext cx="200025" cy="142875"/>
          </a:xfrm>
          <a:prstGeom prst="rect">
            <a:avLst/>
          </a:prstGeom>
        </p:spPr>
      </p:pic>
      <p:pic>
        <p:nvPicPr>
          <p:cNvPr id="20" name="Picture 19" descr="latex-image-1.pdf">
            <a:extLst>
              <a:ext uri="{FF2B5EF4-FFF2-40B4-BE49-F238E27FC236}">
                <a16:creationId xmlns:a16="http://schemas.microsoft.com/office/drawing/2014/main" id="{F27EC7AC-3DFA-E83D-D8F1-B065CA79F41F}"/>
              </a:ext>
            </a:extLst>
          </p:cNvPr>
          <p:cNvPicPr>
            <a:picLocks noChangeAspect="1"/>
          </p:cNvPicPr>
          <p:nvPr/>
        </p:nvPicPr>
        <p:blipFill>
          <a:blip r:embed="rId5" cstate="print"/>
          <a:stretch>
            <a:fillRect/>
          </a:stretch>
        </p:blipFill>
        <p:spPr>
          <a:xfrm>
            <a:off x="2126172" y="2848799"/>
            <a:ext cx="209550" cy="142875"/>
          </a:xfrm>
          <a:prstGeom prst="rect">
            <a:avLst/>
          </a:prstGeom>
        </p:spPr>
      </p:pic>
      <p:pic>
        <p:nvPicPr>
          <p:cNvPr id="21" name="Picture 20" descr="latex-image-1.pdf">
            <a:extLst>
              <a:ext uri="{FF2B5EF4-FFF2-40B4-BE49-F238E27FC236}">
                <a16:creationId xmlns:a16="http://schemas.microsoft.com/office/drawing/2014/main" id="{E170E0D0-2860-68BB-3267-88910DC89B92}"/>
              </a:ext>
            </a:extLst>
          </p:cNvPr>
          <p:cNvPicPr>
            <a:picLocks noChangeAspect="1"/>
          </p:cNvPicPr>
          <p:nvPr/>
        </p:nvPicPr>
        <p:blipFill>
          <a:blip r:embed="rId6" cstate="print"/>
          <a:stretch>
            <a:fillRect/>
          </a:stretch>
        </p:blipFill>
        <p:spPr>
          <a:xfrm>
            <a:off x="2067079" y="3448420"/>
            <a:ext cx="266700" cy="142875"/>
          </a:xfrm>
          <a:prstGeom prst="rect">
            <a:avLst/>
          </a:prstGeom>
        </p:spPr>
      </p:pic>
      <p:cxnSp>
        <p:nvCxnSpPr>
          <p:cNvPr id="22" name="Straight Arrow Connector 21">
            <a:extLst>
              <a:ext uri="{FF2B5EF4-FFF2-40B4-BE49-F238E27FC236}">
                <a16:creationId xmlns:a16="http://schemas.microsoft.com/office/drawing/2014/main" id="{6D36205F-F077-7C58-F3E8-5ABADBF0294B}"/>
              </a:ext>
            </a:extLst>
          </p:cNvPr>
          <p:cNvCxnSpPr>
            <a:stCxn id="4" idx="6"/>
            <a:endCxn id="10" idx="2"/>
          </p:cNvCxnSpPr>
          <p:nvPr/>
        </p:nvCxnSpPr>
        <p:spPr>
          <a:xfrm>
            <a:off x="3736150" y="1903090"/>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89B4F5DF-9AA4-FB4F-8E7C-C4152ACC1F32}"/>
              </a:ext>
            </a:extLst>
          </p:cNvPr>
          <p:cNvCxnSpPr>
            <a:stCxn id="4" idx="6"/>
            <a:endCxn id="12" idx="1"/>
          </p:cNvCxnSpPr>
          <p:nvPr/>
        </p:nvCxnSpPr>
        <p:spPr>
          <a:xfrm>
            <a:off x="3736150" y="1903090"/>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589812D5-FEF8-9D3C-3289-31B9AB732602}"/>
              </a:ext>
            </a:extLst>
          </p:cNvPr>
          <p:cNvCxnSpPr>
            <a:stCxn id="4" idx="6"/>
            <a:endCxn id="14" idx="1"/>
          </p:cNvCxnSpPr>
          <p:nvPr/>
        </p:nvCxnSpPr>
        <p:spPr>
          <a:xfrm>
            <a:off x="3736150" y="1903090"/>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1DE714F5-78AC-968D-BF1D-A764D0E832E9}"/>
              </a:ext>
            </a:extLst>
          </p:cNvPr>
          <p:cNvCxnSpPr>
            <a:stCxn id="6" idx="6"/>
            <a:endCxn id="10" idx="2"/>
          </p:cNvCxnSpPr>
          <p:nvPr/>
        </p:nvCxnSpPr>
        <p:spPr>
          <a:xfrm flipV="1">
            <a:off x="3736150" y="1903090"/>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350C25CE-9147-04C2-B518-19EDC2CE60F7}"/>
              </a:ext>
            </a:extLst>
          </p:cNvPr>
          <p:cNvCxnSpPr>
            <a:stCxn id="6" idx="6"/>
            <a:endCxn id="12" idx="2"/>
          </p:cNvCxnSpPr>
          <p:nvPr/>
        </p:nvCxnSpPr>
        <p:spPr>
          <a:xfrm>
            <a:off x="3736150" y="2672212"/>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4821B6A4-DDE0-08E8-B365-705E96504C35}"/>
              </a:ext>
            </a:extLst>
          </p:cNvPr>
          <p:cNvCxnSpPr>
            <a:stCxn id="8" idx="6"/>
          </p:cNvCxnSpPr>
          <p:nvPr/>
        </p:nvCxnSpPr>
        <p:spPr>
          <a:xfrm>
            <a:off x="3736150" y="3447229"/>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A4B64CAD-EF2D-6EB3-3618-7B78403E369E}"/>
              </a:ext>
            </a:extLst>
          </p:cNvPr>
          <p:cNvCxnSpPr>
            <a:stCxn id="8" idx="6"/>
            <a:endCxn id="10" idx="3"/>
          </p:cNvCxnSpPr>
          <p:nvPr/>
        </p:nvCxnSpPr>
        <p:spPr>
          <a:xfrm flipV="1">
            <a:off x="3736150" y="2058854"/>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DEAB08B8-C91F-96A3-E93F-1ED5C85CDA3E}"/>
              </a:ext>
            </a:extLst>
          </p:cNvPr>
          <p:cNvCxnSpPr>
            <a:stCxn id="18" idx="3"/>
            <a:endCxn id="4" idx="2"/>
          </p:cNvCxnSpPr>
          <p:nvPr/>
        </p:nvCxnSpPr>
        <p:spPr>
          <a:xfrm>
            <a:off x="2354495" y="1844512"/>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EEC675CC-1ED6-F8B5-1874-330C06959F85}"/>
              </a:ext>
            </a:extLst>
          </p:cNvPr>
          <p:cNvCxnSpPr>
            <a:stCxn id="18" idx="3"/>
            <a:endCxn id="6" idx="1"/>
          </p:cNvCxnSpPr>
          <p:nvPr/>
        </p:nvCxnSpPr>
        <p:spPr>
          <a:xfrm>
            <a:off x="2354495" y="1844512"/>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02723674-7C10-0EEB-A621-8AA1E5CB1069}"/>
              </a:ext>
            </a:extLst>
          </p:cNvPr>
          <p:cNvCxnSpPr>
            <a:stCxn id="18" idx="3"/>
            <a:endCxn id="8" idx="1"/>
          </p:cNvCxnSpPr>
          <p:nvPr/>
        </p:nvCxnSpPr>
        <p:spPr>
          <a:xfrm>
            <a:off x="2354495" y="1844512"/>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00CAB4F5-223F-2B57-143F-CFBC86A8910B}"/>
              </a:ext>
            </a:extLst>
          </p:cNvPr>
          <p:cNvCxnSpPr>
            <a:stCxn id="19" idx="3"/>
            <a:endCxn id="4" idx="2"/>
          </p:cNvCxnSpPr>
          <p:nvPr/>
        </p:nvCxnSpPr>
        <p:spPr>
          <a:xfrm flipV="1">
            <a:off x="2349732" y="1903090"/>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97E93FB0-33CA-0DF0-6E18-2FB152B78D04}"/>
              </a:ext>
            </a:extLst>
          </p:cNvPr>
          <p:cNvCxnSpPr>
            <a:stCxn id="19" idx="3"/>
            <a:endCxn id="6" idx="2"/>
          </p:cNvCxnSpPr>
          <p:nvPr/>
        </p:nvCxnSpPr>
        <p:spPr>
          <a:xfrm>
            <a:off x="2349732" y="2371958"/>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B00BEBF7-56CD-8AA7-1004-56D93E282609}"/>
              </a:ext>
            </a:extLst>
          </p:cNvPr>
          <p:cNvCxnSpPr>
            <a:stCxn id="19" idx="3"/>
            <a:endCxn id="8" idx="2"/>
          </p:cNvCxnSpPr>
          <p:nvPr/>
        </p:nvCxnSpPr>
        <p:spPr>
          <a:xfrm>
            <a:off x="2349732" y="2371958"/>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a:extLst>
              <a:ext uri="{FF2B5EF4-FFF2-40B4-BE49-F238E27FC236}">
                <a16:creationId xmlns:a16="http://schemas.microsoft.com/office/drawing/2014/main" id="{882F8E87-ADC2-9392-1C1E-E7ADA90449C3}"/>
              </a:ext>
            </a:extLst>
          </p:cNvPr>
          <p:cNvCxnSpPr>
            <a:stCxn id="20" idx="3"/>
            <a:endCxn id="4" idx="3"/>
          </p:cNvCxnSpPr>
          <p:nvPr/>
        </p:nvCxnSpPr>
        <p:spPr>
          <a:xfrm flipV="1">
            <a:off x="2335722" y="2058855"/>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a:extLst>
              <a:ext uri="{FF2B5EF4-FFF2-40B4-BE49-F238E27FC236}">
                <a16:creationId xmlns:a16="http://schemas.microsoft.com/office/drawing/2014/main" id="{AD3D7E44-08B3-D422-7E6C-8F37A701363D}"/>
              </a:ext>
            </a:extLst>
          </p:cNvPr>
          <p:cNvCxnSpPr>
            <a:stCxn id="20" idx="3"/>
            <a:endCxn id="6" idx="2"/>
          </p:cNvCxnSpPr>
          <p:nvPr/>
        </p:nvCxnSpPr>
        <p:spPr>
          <a:xfrm flipV="1">
            <a:off x="2335722" y="2672212"/>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80B9F79C-18FE-E965-E590-B8C8DE15E1B6}"/>
              </a:ext>
            </a:extLst>
          </p:cNvPr>
          <p:cNvCxnSpPr>
            <a:stCxn id="21" idx="3"/>
            <a:endCxn id="8" idx="2"/>
          </p:cNvCxnSpPr>
          <p:nvPr/>
        </p:nvCxnSpPr>
        <p:spPr>
          <a:xfrm flipV="1">
            <a:off x="2333780" y="3447229"/>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58414408-C638-7F6A-F12A-EE77AC32A9A1}"/>
              </a:ext>
            </a:extLst>
          </p:cNvPr>
          <p:cNvCxnSpPr>
            <a:stCxn id="21" idx="3"/>
            <a:endCxn id="6" idx="3"/>
          </p:cNvCxnSpPr>
          <p:nvPr/>
        </p:nvCxnSpPr>
        <p:spPr>
          <a:xfrm flipV="1">
            <a:off x="2333780" y="2827976"/>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B6D26A57-66A2-5022-ACD1-1E123E188464}"/>
              </a:ext>
            </a:extLst>
          </p:cNvPr>
          <p:cNvCxnSpPr>
            <a:stCxn id="20" idx="3"/>
            <a:endCxn id="8" idx="2"/>
          </p:cNvCxnSpPr>
          <p:nvPr/>
        </p:nvCxnSpPr>
        <p:spPr>
          <a:xfrm>
            <a:off x="2335722" y="2920236"/>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a:extLst>
              <a:ext uri="{FF2B5EF4-FFF2-40B4-BE49-F238E27FC236}">
                <a16:creationId xmlns:a16="http://schemas.microsoft.com/office/drawing/2014/main" id="{030ACE8D-A232-0B64-BD75-69BB87F81E8B}"/>
              </a:ext>
            </a:extLst>
          </p:cNvPr>
          <p:cNvCxnSpPr>
            <a:stCxn id="21" idx="3"/>
            <a:endCxn id="4" idx="3"/>
          </p:cNvCxnSpPr>
          <p:nvPr/>
        </p:nvCxnSpPr>
        <p:spPr>
          <a:xfrm flipV="1">
            <a:off x="2333780" y="2058854"/>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A7D580EC-1395-D4E4-AE39-C73BB1EC52DD}"/>
              </a:ext>
            </a:extLst>
          </p:cNvPr>
          <p:cNvCxnSpPr>
            <a:endCxn id="16" idx="3"/>
          </p:cNvCxnSpPr>
          <p:nvPr/>
        </p:nvCxnSpPr>
        <p:spPr>
          <a:xfrm flipV="1">
            <a:off x="5611629" y="2827976"/>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a:extLst>
              <a:ext uri="{FF2B5EF4-FFF2-40B4-BE49-F238E27FC236}">
                <a16:creationId xmlns:a16="http://schemas.microsoft.com/office/drawing/2014/main" id="{4754348E-7BA6-B000-BBBA-7EB9A4E36C0A}"/>
              </a:ext>
            </a:extLst>
          </p:cNvPr>
          <p:cNvCxnSpPr>
            <a:stCxn id="12" idx="6"/>
            <a:endCxn id="16" idx="2"/>
          </p:cNvCxnSpPr>
          <p:nvPr/>
        </p:nvCxnSpPr>
        <p:spPr>
          <a:xfrm>
            <a:off x="5611629" y="2672212"/>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a:extLst>
              <a:ext uri="{FF2B5EF4-FFF2-40B4-BE49-F238E27FC236}">
                <a16:creationId xmlns:a16="http://schemas.microsoft.com/office/drawing/2014/main" id="{76099B91-6B34-9C23-74ED-05AC07C38750}"/>
              </a:ext>
            </a:extLst>
          </p:cNvPr>
          <p:cNvCxnSpPr>
            <a:stCxn id="10" idx="6"/>
            <a:endCxn id="16" idx="1"/>
          </p:cNvCxnSpPr>
          <p:nvPr/>
        </p:nvCxnSpPr>
        <p:spPr>
          <a:xfrm>
            <a:off x="5611629" y="1903090"/>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793F063D-CCFC-1433-0005-B04CBF557C59}"/>
              </a:ext>
            </a:extLst>
          </p:cNvPr>
          <p:cNvCxnSpPr>
            <a:stCxn id="16" idx="6"/>
          </p:cNvCxnSpPr>
          <p:nvPr/>
        </p:nvCxnSpPr>
        <p:spPr>
          <a:xfrm>
            <a:off x="7318519" y="2672212"/>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a:extLst>
              <a:ext uri="{FF2B5EF4-FFF2-40B4-BE49-F238E27FC236}">
                <a16:creationId xmlns:a16="http://schemas.microsoft.com/office/drawing/2014/main" id="{3A1632FC-4316-3BE2-9ED7-B6235D495251}"/>
              </a:ext>
            </a:extLst>
          </p:cNvPr>
          <p:cNvCxnSpPr/>
          <p:nvPr/>
        </p:nvCxnSpPr>
        <p:spPr>
          <a:xfrm>
            <a:off x="3736150" y="2672212"/>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a:extLst>
              <a:ext uri="{FF2B5EF4-FFF2-40B4-BE49-F238E27FC236}">
                <a16:creationId xmlns:a16="http://schemas.microsoft.com/office/drawing/2014/main" id="{EB5445BC-FF06-1200-3078-5A4C1473A016}"/>
              </a:ext>
            </a:extLst>
          </p:cNvPr>
          <p:cNvCxnSpPr/>
          <p:nvPr/>
        </p:nvCxnSpPr>
        <p:spPr>
          <a:xfrm flipV="1">
            <a:off x="3736150" y="2827976"/>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50551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A2F9-EC7A-144A-BF13-70067EC056A1}"/>
              </a:ext>
            </a:extLst>
          </p:cNvPr>
          <p:cNvSpPr>
            <a:spLocks noGrp="1"/>
          </p:cNvSpPr>
          <p:nvPr>
            <p:ph type="title"/>
          </p:nvPr>
        </p:nvSpPr>
        <p:spPr/>
        <p:txBody>
          <a:bodyPr>
            <a:normAutofit/>
          </a:bodyPr>
          <a:lstStyle/>
          <a:p>
            <a:r>
              <a:rPr lang="en-US"/>
              <a:t>Weight Initialization</a:t>
            </a:r>
          </a:p>
        </p:txBody>
      </p:sp>
      <p:sp>
        <p:nvSpPr>
          <p:cNvPr id="3" name="Content Placeholder 2">
            <a:extLst>
              <a:ext uri="{FF2B5EF4-FFF2-40B4-BE49-F238E27FC236}">
                <a16:creationId xmlns:a16="http://schemas.microsoft.com/office/drawing/2014/main" id="{53179094-AE50-0E21-7589-0BA3039D79BC}"/>
              </a:ext>
            </a:extLst>
          </p:cNvPr>
          <p:cNvSpPr>
            <a:spLocks noGrp="1"/>
          </p:cNvSpPr>
          <p:nvPr>
            <p:ph type="body" sz="quarter" idx="16"/>
          </p:nvPr>
        </p:nvSpPr>
        <p:spPr/>
        <p:txBody>
          <a:bodyPr>
            <a:normAutofit/>
          </a:bodyPr>
          <a:lstStyle/>
          <a:p>
            <a:r>
              <a:rPr lang="en-US" dirty="0"/>
              <a:t>Better idea: initialize weights with random Gaussian noise. </a:t>
            </a:r>
          </a:p>
          <a:p>
            <a:endParaRPr lang="en-US" dirty="0"/>
          </a:p>
          <a:p>
            <a:endParaRPr lang="en-US" dirty="0"/>
          </a:p>
          <a:p>
            <a:endParaRPr lang="en-US" dirty="0"/>
          </a:p>
          <a:p>
            <a:endParaRPr lang="en-US" dirty="0"/>
          </a:p>
          <a:p>
            <a:endParaRPr lang="en-US" dirty="0"/>
          </a:p>
          <a:p>
            <a:pPr marL="114300" indent="0">
              <a:buNone/>
            </a:pPr>
            <a:endParaRPr lang="en-US" dirty="0"/>
          </a:p>
          <a:p>
            <a:endParaRPr lang="en-US" dirty="0"/>
          </a:p>
          <a:p>
            <a:r>
              <a:rPr lang="en-US" dirty="0"/>
              <a:t>There are fancier initializations (Xavier, </a:t>
            </a:r>
            <a:r>
              <a:rPr lang="en-US" dirty="0" err="1"/>
              <a:t>Kaiming</a:t>
            </a:r>
            <a:r>
              <a:rPr lang="en-US" dirty="0"/>
              <a:t>, etc.) that we won’t get into. </a:t>
            </a:r>
          </a:p>
        </p:txBody>
      </p:sp>
      <p:sp>
        <p:nvSpPr>
          <p:cNvPr id="48" name="TextBox 47">
            <a:extLst>
              <a:ext uri="{FF2B5EF4-FFF2-40B4-BE49-F238E27FC236}">
                <a16:creationId xmlns:a16="http://schemas.microsoft.com/office/drawing/2014/main" id="{E52D7D3D-7287-DE2C-08E2-F96E944BF506}"/>
              </a:ext>
            </a:extLst>
          </p:cNvPr>
          <p:cNvSpPr txBox="1"/>
          <p:nvPr/>
        </p:nvSpPr>
        <p:spPr>
          <a:xfrm>
            <a:off x="2286000" y="4866501"/>
            <a:ext cx="4572000" cy="276999"/>
          </a:xfrm>
          <a:prstGeom prst="rect">
            <a:avLst/>
          </a:prstGeom>
          <a:noFill/>
        </p:spPr>
        <p:txBody>
          <a:bodyPr wrap="square">
            <a:spAutoFit/>
          </a:bodyPr>
          <a:lstStyle/>
          <a:p>
            <a:r>
              <a:rPr lang="en-US" sz="1200">
                <a:latin typeface="Corbel" panose="020B0503020204020204" pitchFamily="34" charset="0"/>
              </a:rPr>
              <a:t>[read more here: </a:t>
            </a:r>
            <a:r>
              <a:rPr lang="en-US" sz="1200">
                <a:latin typeface="Corbel" panose="020B0503020204020204" pitchFamily="34" charset="0"/>
                <a:hlinkClick r:id="rId2"/>
              </a:rPr>
              <a:t>https://pytorch.org/docs/stable/nn.init.html</a:t>
            </a:r>
            <a:r>
              <a:rPr lang="en-US" sz="1200">
                <a:latin typeface="Corbel" panose="020B0503020204020204" pitchFamily="34" charset="0"/>
              </a:rPr>
              <a:t>] </a:t>
            </a:r>
          </a:p>
        </p:txBody>
      </p:sp>
      <p:sp>
        <p:nvSpPr>
          <p:cNvPr id="51" name="TextBox 50">
            <a:extLst>
              <a:ext uri="{FF2B5EF4-FFF2-40B4-BE49-F238E27FC236}">
                <a16:creationId xmlns:a16="http://schemas.microsoft.com/office/drawing/2014/main" id="{C910D4EB-BE5D-8755-0930-55A3479A8997}"/>
              </a:ext>
            </a:extLst>
          </p:cNvPr>
          <p:cNvSpPr txBox="1"/>
          <p:nvPr/>
        </p:nvSpPr>
        <p:spPr>
          <a:xfrm>
            <a:off x="1786354" y="2013238"/>
            <a:ext cx="4915046" cy="830997"/>
          </a:xfrm>
          <a:prstGeom prst="rect">
            <a:avLst/>
          </a:prstGeom>
          <a:solidFill>
            <a:schemeClr val="accent1">
              <a:lumMod val="20000"/>
              <a:lumOff val="80000"/>
            </a:schemeClr>
          </a:solidFill>
        </p:spPr>
        <p:txBody>
          <a:bodyPr wrap="square">
            <a:spAutoFit/>
          </a:bodyPr>
          <a:lstStyle/>
          <a:p>
            <a:r>
              <a:rPr lang="en-US" sz="2400" dirty="0">
                <a:solidFill>
                  <a:srgbClr val="000000"/>
                </a:solidFill>
                <a:effectLst/>
                <a:latin typeface="Consolas" panose="020B0609020204030204" pitchFamily="49" charset="0"/>
                <a:cs typeface="Consolas" panose="020B0609020204030204" pitchFamily="49" charset="0"/>
              </a:rPr>
              <a:t>x = </a:t>
            </a:r>
            <a:r>
              <a:rPr lang="en-US" sz="2400" dirty="0" err="1">
                <a:solidFill>
                  <a:srgbClr val="000000"/>
                </a:solidFill>
                <a:effectLst/>
                <a:latin typeface="Consolas" panose="020B0609020204030204" pitchFamily="49" charset="0"/>
                <a:cs typeface="Consolas" panose="020B0609020204030204" pitchFamily="49" charset="0"/>
              </a:rPr>
              <a:t>torch.tensor.empty</a:t>
            </a:r>
            <a:r>
              <a:rPr lang="en-US" sz="2400" dirty="0">
                <a:solidFill>
                  <a:srgbClr val="000000"/>
                </a:solidFill>
                <a:effectLst/>
                <a:latin typeface="Consolas" panose="020B0609020204030204" pitchFamily="49" charset="0"/>
                <a:cs typeface="Consolas" panose="020B0609020204030204" pitchFamily="49" charset="0"/>
              </a:rPr>
              <a:t>(</a:t>
            </a:r>
            <a:r>
              <a:rPr lang="en-US" sz="2400" dirty="0">
                <a:solidFill>
                  <a:srgbClr val="098156"/>
                </a:solidFill>
                <a:effectLst/>
                <a:latin typeface="Consolas" panose="020B0609020204030204" pitchFamily="49" charset="0"/>
                <a:cs typeface="Consolas" panose="020B0609020204030204" pitchFamily="49" charset="0"/>
              </a:rPr>
              <a:t>3, 5</a:t>
            </a:r>
            <a:r>
              <a:rPr lang="en-US" sz="2400" dirty="0">
                <a:solidFill>
                  <a:srgbClr val="000000"/>
                </a:solidFill>
                <a:effectLst/>
                <a:latin typeface="Consolas" panose="020B0609020204030204" pitchFamily="49" charset="0"/>
                <a:cs typeface="Consolas" panose="020B0609020204030204" pitchFamily="49" charset="0"/>
              </a:rPr>
              <a:t>)</a:t>
            </a:r>
          </a:p>
          <a:p>
            <a:r>
              <a:rPr lang="en-US" sz="2400" dirty="0" err="1">
                <a:solidFill>
                  <a:srgbClr val="000000"/>
                </a:solidFill>
                <a:effectLst/>
                <a:latin typeface="Consolas" panose="020B0609020204030204" pitchFamily="49" charset="0"/>
                <a:cs typeface="Consolas" panose="020B0609020204030204" pitchFamily="49" charset="0"/>
              </a:rPr>
              <a:t>nn.init.normal</a:t>
            </a:r>
            <a:r>
              <a:rPr lang="en-US" sz="2400" dirty="0">
                <a:solidFill>
                  <a:srgbClr val="000000"/>
                </a:solidFill>
                <a:effectLst/>
                <a:latin typeface="Consolas" panose="020B0609020204030204" pitchFamily="49" charset="0"/>
                <a:cs typeface="Consolas" panose="020B0609020204030204" pitchFamily="49" charset="0"/>
              </a:rPr>
              <a:t>_(w)</a:t>
            </a:r>
          </a:p>
        </p:txBody>
      </p:sp>
    </p:spTree>
    <p:extLst>
      <p:ext uri="{BB962C8B-B14F-4D97-AF65-F5344CB8AC3E}">
        <p14:creationId xmlns:p14="http://schemas.microsoft.com/office/powerpoint/2010/main" val="40597307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Over-training/-fitting Prevention </a:t>
            </a:r>
          </a:p>
        </p:txBody>
      </p:sp>
      <p:sp>
        <p:nvSpPr>
          <p:cNvPr id="3" name="Content Placeholder 2"/>
          <p:cNvSpPr>
            <a:spLocks noGrp="1"/>
          </p:cNvSpPr>
          <p:nvPr>
            <p:ph type="body" sz="quarter" idx="16"/>
          </p:nvPr>
        </p:nvSpPr>
        <p:spPr/>
        <p:txBody>
          <a:bodyPr>
            <a:normAutofit/>
          </a:bodyPr>
          <a:lstStyle/>
          <a:p>
            <a:r>
              <a:rPr lang="en-US"/>
              <a:t>Running too many epochs and/or a NN with many hidden layers may lead to an </a:t>
            </a:r>
            <a:r>
              <a:rPr lang="en-US">
                <a:solidFill>
                  <a:srgbClr val="FF0000"/>
                </a:solidFill>
              </a:rPr>
              <a:t>overfit </a:t>
            </a:r>
            <a:r>
              <a:rPr lang="en-US"/>
              <a:t>network</a:t>
            </a:r>
          </a:p>
          <a:p>
            <a:r>
              <a:rPr lang="en-US"/>
              <a:t>Keep a </a:t>
            </a:r>
            <a:r>
              <a:rPr lang="en-US">
                <a:solidFill>
                  <a:srgbClr val="FF0000"/>
                </a:solidFill>
              </a:rPr>
              <a:t>held-out validation </a:t>
            </a:r>
            <a:r>
              <a:rPr lang="en-US"/>
              <a:t>set and evaluate accuracy after every epoch</a:t>
            </a:r>
          </a:p>
          <a:p>
            <a:r>
              <a:rPr lang="en-US">
                <a:solidFill>
                  <a:srgbClr val="FF0000"/>
                </a:solidFill>
              </a:rPr>
              <a:t>Early stopping:</a:t>
            </a:r>
            <a:r>
              <a:rPr lang="en-US"/>
              <a:t> maintain weights for best performing network on the validation set and return it when performance decreases significantly beyond that.</a:t>
            </a:r>
          </a:p>
          <a:p>
            <a:pPr marL="114300" indent="0">
              <a:buNone/>
            </a:pPr>
            <a:endParaRPr lang="en-US"/>
          </a:p>
        </p:txBody>
      </p:sp>
      <p:sp>
        <p:nvSpPr>
          <p:cNvPr id="5" name="Slide Number Placeholder 4"/>
          <p:cNvSpPr>
            <a:spLocks noGrp="1"/>
          </p:cNvSpPr>
          <p:nvPr>
            <p:ph type="sldNum" sz="quarter" idx="4294967295"/>
          </p:nvPr>
        </p:nvSpPr>
        <p:spPr>
          <a:xfrm>
            <a:off x="0" y="0"/>
            <a:ext cx="0" cy="0"/>
          </a:xfrm>
        </p:spPr>
        <p:txBody>
          <a:bodyPr>
            <a:normAutofit fontScale="25000" lnSpcReduction="20000"/>
          </a:bodyPr>
          <a:lstStyle/>
          <a:p>
            <a:endParaRPr lang="en-US" dirty="0"/>
          </a:p>
        </p:txBody>
      </p:sp>
      <p:pic>
        <p:nvPicPr>
          <p:cNvPr id="8194" name="Picture 2" descr="What is underfitting and overfitting in machine learning and how to deal  with it. | by Anup Bhande | GreyAtom | Medium">
            <a:extLst>
              <a:ext uri="{FF2B5EF4-FFF2-40B4-BE49-F238E27FC236}">
                <a16:creationId xmlns:a16="http://schemas.microsoft.com/office/drawing/2014/main" id="{47423F96-C63C-CC69-CE0B-D31951C20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176" y="2876657"/>
            <a:ext cx="6521986" cy="226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8047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Training</a:t>
            </a:r>
          </a:p>
        </p:txBody>
      </p:sp>
      <p:sp>
        <p:nvSpPr>
          <p:cNvPr id="3" name="Content Placeholder 2"/>
          <p:cNvSpPr>
            <a:spLocks noGrp="1"/>
          </p:cNvSpPr>
          <p:nvPr>
            <p:ph type="body" sz="quarter" idx="16"/>
          </p:nvPr>
        </p:nvSpPr>
        <p:spPr>
          <a:xfrm>
            <a:off x="384507" y="1073902"/>
            <a:ext cx="8085415" cy="3077573"/>
          </a:xfrm>
        </p:spPr>
        <p:txBody>
          <a:bodyPr>
            <a:normAutofit/>
          </a:bodyPr>
          <a:lstStyle/>
          <a:p>
            <a:r>
              <a:rPr lang="en-US" spc="-5" dirty="0"/>
              <a:t>In each forward pass, </a:t>
            </a:r>
            <a:r>
              <a:rPr lang="en-US" dirty="0">
                <a:solidFill>
                  <a:srgbClr val="C00000"/>
                </a:solidFill>
              </a:rPr>
              <a:t>randomly set some </a:t>
            </a:r>
            <a:r>
              <a:rPr lang="en-US" spc="-5" dirty="0">
                <a:solidFill>
                  <a:srgbClr val="C00000"/>
                </a:solidFill>
              </a:rPr>
              <a:t>neurons to </a:t>
            </a:r>
            <a:r>
              <a:rPr lang="en-US" dirty="0">
                <a:solidFill>
                  <a:srgbClr val="C00000"/>
                </a:solidFill>
              </a:rPr>
              <a:t>zero </a:t>
            </a:r>
            <a:r>
              <a:rPr lang="en-US" spc="5" dirty="0">
                <a:solidFill>
                  <a:srgbClr val="C00000"/>
                </a:solidFill>
              </a:rPr>
              <a:t> </a:t>
            </a:r>
          </a:p>
          <a:p>
            <a:r>
              <a:rPr lang="en-US" spc="-5" dirty="0"/>
              <a:t>Probability</a:t>
            </a:r>
            <a:r>
              <a:rPr lang="en-US" spc="-20" dirty="0"/>
              <a:t> </a:t>
            </a:r>
            <a:r>
              <a:rPr lang="en-US" spc="-5" dirty="0"/>
              <a:t>of</a:t>
            </a:r>
            <a:r>
              <a:rPr lang="en-US" spc="-15" dirty="0"/>
              <a:t> </a:t>
            </a:r>
            <a:r>
              <a:rPr lang="en-US" spc="-5" dirty="0"/>
              <a:t>dropping</a:t>
            </a:r>
            <a:r>
              <a:rPr lang="en-US" spc="-10" dirty="0"/>
              <a:t> </a:t>
            </a:r>
            <a:r>
              <a:rPr lang="en-US" spc="-5" dirty="0"/>
              <a:t>is</a:t>
            </a:r>
            <a:r>
              <a:rPr lang="en-US" spc="-15" dirty="0"/>
              <a:t> </a:t>
            </a:r>
            <a:r>
              <a:rPr lang="en-US" dirty="0"/>
              <a:t>a</a:t>
            </a:r>
            <a:r>
              <a:rPr lang="en-US" spc="-10" dirty="0"/>
              <a:t> </a:t>
            </a:r>
            <a:r>
              <a:rPr lang="en-US" spc="-5" dirty="0">
                <a:solidFill>
                  <a:srgbClr val="C00000"/>
                </a:solidFill>
              </a:rPr>
              <a:t>hyperparameter</a:t>
            </a:r>
            <a:r>
              <a:rPr lang="en-US" spc="-5" dirty="0"/>
              <a:t>;</a:t>
            </a:r>
            <a:r>
              <a:rPr lang="en-US" spc="-15" dirty="0"/>
              <a:t> </a:t>
            </a:r>
            <a:r>
              <a:rPr lang="en-US" spc="-5" dirty="0"/>
              <a:t>0.5</a:t>
            </a:r>
            <a:r>
              <a:rPr lang="en-US" spc="-15" dirty="0"/>
              <a:t> </a:t>
            </a:r>
            <a:r>
              <a:rPr lang="en-US" spc="-5" dirty="0"/>
              <a:t>is</a:t>
            </a:r>
            <a:r>
              <a:rPr lang="en-US" spc="-10" dirty="0"/>
              <a:t> </a:t>
            </a:r>
            <a:r>
              <a:rPr lang="en-US" dirty="0"/>
              <a:t>common</a:t>
            </a:r>
          </a:p>
          <a:p>
            <a:r>
              <a:rPr lang="en-US" dirty="0"/>
              <a:t>Dropout is </a:t>
            </a:r>
            <a:r>
              <a:rPr lang="en-US" dirty="0">
                <a:solidFill>
                  <a:srgbClr val="C00000"/>
                </a:solidFill>
              </a:rPr>
              <a:t>implicitly an ensemble </a:t>
            </a:r>
            <a:r>
              <a:rPr lang="en-US" dirty="0"/>
              <a:t>(average) of many models that share parameters. </a:t>
            </a:r>
          </a:p>
          <a:p>
            <a:pPr lvl="1"/>
            <a:r>
              <a:rPr lang="en-US" dirty="0">
                <a:latin typeface="Tahoma" panose="020B0604030504040204" pitchFamily="34" charset="0"/>
                <a:ea typeface="Tahoma" panose="020B0604030504040204" pitchFamily="34" charset="0"/>
                <a:cs typeface="Tahoma" panose="020B0604030504040204" pitchFamily="34" charset="0"/>
              </a:rPr>
              <a:t>Each binary mask is one model</a:t>
            </a:r>
          </a:p>
          <a:p>
            <a:pPr lvl="1"/>
            <a:r>
              <a:rPr lang="en-US" dirty="0">
                <a:latin typeface="Tahoma" panose="020B0604030504040204" pitchFamily="34" charset="0"/>
                <a:ea typeface="Tahoma" panose="020B0604030504040204" pitchFamily="34" charset="0"/>
                <a:cs typeface="Tahoma" panose="020B0604030504040204" pitchFamily="34" charset="0"/>
              </a:rPr>
              <a:t>For example, a layer with </a:t>
            </a:r>
            <a:r>
              <a:rPr lang="en-US" sz="1400" spc="-5" dirty="0">
                <a:solidFill>
                  <a:srgbClr val="0000FF"/>
                </a:solidFill>
                <a:latin typeface="Tahoma" panose="020B0604030504040204" pitchFamily="34" charset="0"/>
                <a:ea typeface="Tahoma" panose="020B0604030504040204" pitchFamily="34" charset="0"/>
                <a:cs typeface="Tahoma" panose="020B0604030504040204" pitchFamily="34" charset="0"/>
              </a:rPr>
              <a:t>4096 </a:t>
            </a:r>
            <a:r>
              <a:rPr lang="en-US" dirty="0">
                <a:latin typeface="Tahoma" panose="020B0604030504040204" pitchFamily="34" charset="0"/>
                <a:ea typeface="Tahoma" panose="020B0604030504040204" pitchFamily="34" charset="0"/>
                <a:cs typeface="Tahoma" panose="020B0604030504040204" pitchFamily="34" charset="0"/>
              </a:rPr>
              <a:t>units </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has </a:t>
            </a:r>
            <a:r>
              <a:rPr lang="en-US" sz="1400" dirty="0">
                <a:solidFill>
                  <a:srgbClr val="0000FF"/>
                </a:solidFill>
                <a:latin typeface="Tahoma" panose="020B0604030504040204" pitchFamily="34" charset="0"/>
                <a:ea typeface="Tahoma" panose="020B0604030504040204" pitchFamily="34" charset="0"/>
                <a:cs typeface="Tahoma" panose="020B0604030504040204" pitchFamily="34" charset="0"/>
              </a:rPr>
              <a:t>2</a:t>
            </a:r>
            <a:r>
              <a:rPr lang="en-US" sz="1400" baseline="30651" dirty="0">
                <a:solidFill>
                  <a:srgbClr val="0000FF"/>
                </a:solidFill>
                <a:latin typeface="Tahoma" panose="020B0604030504040204" pitchFamily="34" charset="0"/>
                <a:ea typeface="Tahoma" panose="020B0604030504040204" pitchFamily="34" charset="0"/>
                <a:cs typeface="Tahoma" panose="020B0604030504040204" pitchFamily="34" charset="0"/>
              </a:rPr>
              <a:t>4096</a:t>
            </a:r>
            <a:r>
              <a:rPr lang="en-US" sz="1400" spc="292" baseline="30651"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1400" dirty="0">
                <a:solidFill>
                  <a:srgbClr val="0000FF"/>
                </a:solidFill>
                <a:latin typeface="Tahoma" panose="020B0604030504040204" pitchFamily="34" charset="0"/>
                <a:ea typeface="Tahoma" panose="020B0604030504040204" pitchFamily="34" charset="0"/>
                <a:cs typeface="Tahoma" panose="020B0604030504040204" pitchFamily="34" charset="0"/>
              </a:rPr>
              <a:t>~</a:t>
            </a:r>
            <a:r>
              <a:rPr lang="en-US" sz="1400" spc="-20" dirty="0">
                <a:solidFill>
                  <a:srgbClr val="0000FF"/>
                </a:solidFill>
                <a:latin typeface="Tahoma" panose="020B0604030504040204" pitchFamily="34" charset="0"/>
                <a:ea typeface="Tahoma" panose="020B0604030504040204" pitchFamily="34" charset="0"/>
                <a:cs typeface="Tahoma" panose="020B0604030504040204" pitchFamily="34" charset="0"/>
              </a:rPr>
              <a:t> </a:t>
            </a:r>
            <a:r>
              <a:rPr lang="en-US" sz="1400" dirty="0">
                <a:solidFill>
                  <a:srgbClr val="0000FF"/>
                </a:solidFill>
                <a:latin typeface="Tahoma" panose="020B0604030504040204" pitchFamily="34" charset="0"/>
                <a:ea typeface="Tahoma" panose="020B0604030504040204" pitchFamily="34" charset="0"/>
                <a:cs typeface="Tahoma" panose="020B0604030504040204" pitchFamily="34" charset="0"/>
              </a:rPr>
              <a:t>10</a:t>
            </a:r>
            <a:r>
              <a:rPr lang="en-US" sz="1400" baseline="30651" dirty="0">
                <a:solidFill>
                  <a:srgbClr val="0000FF"/>
                </a:solidFill>
                <a:latin typeface="Tahoma" panose="020B0604030504040204" pitchFamily="34" charset="0"/>
                <a:ea typeface="Tahoma" panose="020B0604030504040204" pitchFamily="34" charset="0"/>
                <a:cs typeface="Tahoma" panose="020B0604030504040204" pitchFamily="34" charset="0"/>
              </a:rPr>
              <a:t>1233</a:t>
            </a:r>
            <a:r>
              <a:rPr lang="en-US" dirty="0">
                <a:latin typeface="Tahoma" panose="020B0604030504040204" pitchFamily="34" charset="0"/>
                <a:ea typeface="Tahoma" panose="020B0604030504040204" pitchFamily="34" charset="0"/>
                <a:cs typeface="Tahoma" panose="020B0604030504040204" pitchFamily="34" charset="0"/>
              </a:rPr>
              <a:t> possible masks!</a:t>
            </a:r>
          </a:p>
          <a:p>
            <a:pPr lvl="1"/>
            <a:r>
              <a:rPr lang="en-US" dirty="0">
                <a:latin typeface="Tahoma" panose="020B0604030504040204" pitchFamily="34" charset="0"/>
                <a:ea typeface="Tahoma" panose="020B0604030504040204" pitchFamily="34" charset="0"/>
                <a:cs typeface="Tahoma" panose="020B0604030504040204" pitchFamily="34" charset="0"/>
              </a:rPr>
              <a:t>Only ~ </a:t>
            </a:r>
            <a:r>
              <a:rPr lang="en-US" spc="5" dirty="0">
                <a:solidFill>
                  <a:srgbClr val="0000FF"/>
                </a:solidFill>
                <a:latin typeface="Tahoma" panose="020B0604030504040204" pitchFamily="34" charset="0"/>
                <a:ea typeface="Tahoma" panose="020B0604030504040204" pitchFamily="34" charset="0"/>
                <a:cs typeface="Tahoma" panose="020B0604030504040204" pitchFamily="34" charset="0"/>
              </a:rPr>
              <a:t>10</a:t>
            </a:r>
            <a:r>
              <a:rPr lang="en-US" spc="7" baseline="30651" dirty="0">
                <a:solidFill>
                  <a:srgbClr val="0000FF"/>
                </a:solidFill>
                <a:latin typeface="Tahoma" panose="020B0604030504040204" pitchFamily="34" charset="0"/>
                <a:ea typeface="Tahoma" panose="020B0604030504040204" pitchFamily="34" charset="0"/>
                <a:cs typeface="Tahoma" panose="020B0604030504040204" pitchFamily="34" charset="0"/>
              </a:rPr>
              <a:t>82</a:t>
            </a:r>
            <a:r>
              <a:rPr lang="en-US" dirty="0">
                <a:latin typeface="Tahoma" panose="020B0604030504040204" pitchFamily="34" charset="0"/>
                <a:ea typeface="Tahoma" panose="020B0604030504040204" pitchFamily="34" charset="0"/>
                <a:cs typeface="Tahoma" panose="020B0604030504040204" pitchFamily="34" charset="0"/>
              </a:rPr>
              <a:t> atoms in the universe ...</a:t>
            </a:r>
          </a:p>
          <a:p>
            <a:pPr marL="114300" indent="0">
              <a:buNone/>
            </a:pPr>
            <a:endParaRPr lang="en-US" dirty="0"/>
          </a:p>
        </p:txBody>
      </p:sp>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sp>
        <p:nvSpPr>
          <p:cNvPr id="6" name="TextBox 5">
            <a:extLst>
              <a:ext uri="{FF2B5EF4-FFF2-40B4-BE49-F238E27FC236}">
                <a16:creationId xmlns:a16="http://schemas.microsoft.com/office/drawing/2014/main" id="{4D23A7D8-DAD6-6EE1-B6C9-4662A1C43C09}"/>
              </a:ext>
            </a:extLst>
          </p:cNvPr>
          <p:cNvSpPr txBox="1"/>
          <p:nvPr/>
        </p:nvSpPr>
        <p:spPr>
          <a:xfrm>
            <a:off x="1049055" y="4860017"/>
            <a:ext cx="7045890" cy="253916"/>
          </a:xfrm>
          <a:prstGeom prst="rect">
            <a:avLst/>
          </a:prstGeom>
          <a:noFill/>
        </p:spPr>
        <p:txBody>
          <a:bodyPr wrap="square">
            <a:spAutoFit/>
          </a:bodyPr>
          <a:lstStyle/>
          <a:p>
            <a:pPr algn="ctr"/>
            <a:r>
              <a:rPr lang="en-US" sz="1050">
                <a:latin typeface="Corbel" panose="020B0503020204020204" pitchFamily="34" charset="0"/>
              </a:rPr>
              <a:t>[Hinton et al, 2012; </a:t>
            </a:r>
            <a:r>
              <a:rPr lang="en-US" sz="1050" spc="-5">
                <a:latin typeface="Corbel" panose="020B0503020204020204" pitchFamily="34" charset="0"/>
                <a:cs typeface="Arial MT"/>
              </a:rPr>
              <a:t>Srivastava</a:t>
            </a:r>
            <a:r>
              <a:rPr lang="en-US" sz="1050" spc="-10">
                <a:latin typeface="Corbel" panose="020B0503020204020204" pitchFamily="34" charset="0"/>
                <a:cs typeface="Arial MT"/>
              </a:rPr>
              <a:t> </a:t>
            </a:r>
            <a:r>
              <a:rPr lang="en-US" sz="1050" spc="-5">
                <a:latin typeface="Corbel" panose="020B0503020204020204" pitchFamily="34" charset="0"/>
                <a:cs typeface="Arial MT"/>
              </a:rPr>
              <a:t>et</a:t>
            </a:r>
            <a:r>
              <a:rPr lang="en-US" sz="1050" spc="-10">
                <a:latin typeface="Corbel" panose="020B0503020204020204" pitchFamily="34" charset="0"/>
                <a:cs typeface="Arial MT"/>
              </a:rPr>
              <a:t> </a:t>
            </a:r>
            <a:r>
              <a:rPr lang="en-US" sz="1050" spc="-5">
                <a:latin typeface="Corbel" panose="020B0503020204020204" pitchFamily="34" charset="0"/>
                <a:cs typeface="Arial MT"/>
              </a:rPr>
              <a:t>al,</a:t>
            </a:r>
            <a:r>
              <a:rPr lang="en-US" sz="1050" spc="-10">
                <a:latin typeface="Corbel" panose="020B0503020204020204" pitchFamily="34" charset="0"/>
                <a:cs typeface="Arial MT"/>
              </a:rPr>
              <a:t> </a:t>
            </a:r>
            <a:r>
              <a:rPr lang="en-US" sz="1050">
                <a:latin typeface="Corbel" panose="020B0503020204020204" pitchFamily="34" charset="0"/>
                <a:cs typeface="Arial MT"/>
              </a:rPr>
              <a:t>“Dropout:</a:t>
            </a:r>
            <a:r>
              <a:rPr lang="en-US" sz="1050" spc="-45">
                <a:latin typeface="Corbel" panose="020B0503020204020204" pitchFamily="34" charset="0"/>
                <a:cs typeface="Arial MT"/>
              </a:rPr>
              <a:t> </a:t>
            </a:r>
            <a:r>
              <a:rPr lang="en-US" sz="1050">
                <a:latin typeface="Corbel" panose="020B0503020204020204" pitchFamily="34" charset="0"/>
                <a:cs typeface="Arial MT"/>
              </a:rPr>
              <a:t>A</a:t>
            </a:r>
            <a:r>
              <a:rPr lang="en-US" sz="1050" spc="-55">
                <a:latin typeface="Corbel" panose="020B0503020204020204" pitchFamily="34" charset="0"/>
                <a:cs typeface="Arial MT"/>
              </a:rPr>
              <a:t> </a:t>
            </a:r>
            <a:r>
              <a:rPr lang="en-US" sz="1050">
                <a:latin typeface="Corbel" panose="020B0503020204020204" pitchFamily="34" charset="0"/>
                <a:cs typeface="Arial MT"/>
              </a:rPr>
              <a:t>simple</a:t>
            </a:r>
            <a:r>
              <a:rPr lang="en-US" sz="1050" spc="-5">
                <a:latin typeface="Corbel" panose="020B0503020204020204" pitchFamily="34" charset="0"/>
                <a:cs typeface="Arial MT"/>
              </a:rPr>
              <a:t> way</a:t>
            </a:r>
            <a:r>
              <a:rPr lang="en-US" sz="1050" spc="-10">
                <a:latin typeface="Corbel" panose="020B0503020204020204" pitchFamily="34" charset="0"/>
                <a:cs typeface="Arial MT"/>
              </a:rPr>
              <a:t> </a:t>
            </a:r>
            <a:r>
              <a:rPr lang="en-US" sz="1050" spc="-5">
                <a:latin typeface="Corbel" panose="020B0503020204020204" pitchFamily="34" charset="0"/>
                <a:cs typeface="Arial MT"/>
              </a:rPr>
              <a:t>to</a:t>
            </a:r>
            <a:r>
              <a:rPr lang="en-US" sz="1050" spc="-10">
                <a:latin typeface="Corbel" panose="020B0503020204020204" pitchFamily="34" charset="0"/>
                <a:cs typeface="Arial MT"/>
              </a:rPr>
              <a:t> </a:t>
            </a:r>
            <a:r>
              <a:rPr lang="en-US" sz="1050" spc="-5">
                <a:latin typeface="Corbel" panose="020B0503020204020204" pitchFamily="34" charset="0"/>
                <a:cs typeface="Arial MT"/>
              </a:rPr>
              <a:t>prevent neural</a:t>
            </a:r>
            <a:r>
              <a:rPr lang="en-US" sz="1050" spc="-10">
                <a:latin typeface="Corbel" panose="020B0503020204020204" pitchFamily="34" charset="0"/>
                <a:cs typeface="Arial MT"/>
              </a:rPr>
              <a:t> </a:t>
            </a:r>
            <a:r>
              <a:rPr lang="en-US" sz="1050" spc="-5">
                <a:latin typeface="Corbel" panose="020B0503020204020204" pitchFamily="34" charset="0"/>
                <a:cs typeface="Arial MT"/>
              </a:rPr>
              <a:t>networks</a:t>
            </a:r>
            <a:r>
              <a:rPr lang="en-US" sz="1050" spc="-10">
                <a:latin typeface="Corbel" panose="020B0503020204020204" pitchFamily="34" charset="0"/>
                <a:cs typeface="Arial MT"/>
              </a:rPr>
              <a:t> </a:t>
            </a:r>
            <a:r>
              <a:rPr lang="en-US" sz="1050" spc="-5">
                <a:latin typeface="Corbel" panose="020B0503020204020204" pitchFamily="34" charset="0"/>
                <a:cs typeface="Arial MT"/>
              </a:rPr>
              <a:t>from overfitting”,</a:t>
            </a:r>
            <a:r>
              <a:rPr lang="en-US" sz="1050" spc="-10">
                <a:latin typeface="Corbel" panose="020B0503020204020204" pitchFamily="34" charset="0"/>
                <a:cs typeface="Arial MT"/>
              </a:rPr>
              <a:t> </a:t>
            </a:r>
            <a:r>
              <a:rPr lang="en-US" sz="1050">
                <a:latin typeface="Corbel" panose="020B0503020204020204" pitchFamily="34" charset="0"/>
                <a:cs typeface="Arial MT"/>
              </a:rPr>
              <a:t>JMLR</a:t>
            </a:r>
            <a:r>
              <a:rPr lang="en-US" sz="1050" spc="-10">
                <a:latin typeface="Corbel" panose="020B0503020204020204" pitchFamily="34" charset="0"/>
                <a:cs typeface="Arial MT"/>
              </a:rPr>
              <a:t> </a:t>
            </a:r>
            <a:r>
              <a:rPr lang="en-US" sz="1050" spc="-5">
                <a:latin typeface="Corbel" panose="020B0503020204020204" pitchFamily="34" charset="0"/>
                <a:cs typeface="Arial MT"/>
              </a:rPr>
              <a:t>2014</a:t>
            </a:r>
            <a:r>
              <a:rPr lang="en-US" sz="1050">
                <a:latin typeface="Corbel" panose="020B0503020204020204" pitchFamily="34" charset="0"/>
              </a:rPr>
              <a:t>]</a:t>
            </a:r>
          </a:p>
        </p:txBody>
      </p:sp>
      <p:pic>
        <p:nvPicPr>
          <p:cNvPr id="6146" name="Picture 2" descr="neural networks - Value of a dropout neuron with bias - Cross Validated">
            <a:extLst>
              <a:ext uri="{FF2B5EF4-FFF2-40B4-BE49-F238E27FC236}">
                <a16:creationId xmlns:a16="http://schemas.microsoft.com/office/drawing/2014/main" id="{88BFDEFE-8342-31E7-DEB6-B70C9DFDE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260" y="3071905"/>
            <a:ext cx="3253745" cy="17364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8B0974A-D5D0-99B4-A1D5-50E930A27DB5}"/>
              </a:ext>
            </a:extLst>
          </p:cNvPr>
          <p:cNvPicPr>
            <a:picLocks noChangeAspect="1" noChangeArrowheads="1"/>
          </p:cNvPicPr>
          <p:nvPr/>
        </p:nvPicPr>
        <p:blipFill rotWithShape="1">
          <a:blip r:embed="rId4"/>
          <a:srcRect l="21642" t="1322" r="30124" b="1916"/>
          <a:stretch/>
        </p:blipFill>
        <p:spPr bwMode="auto">
          <a:xfrm>
            <a:off x="4524188" y="1990167"/>
            <a:ext cx="4095145" cy="2889481"/>
          </a:xfrm>
          <a:prstGeom prst="rect">
            <a:avLst/>
          </a:prstGeom>
          <a:noFill/>
          <a:ln w="9525">
            <a:noFill/>
            <a:miter lim="800000"/>
            <a:headEnd/>
            <a:tailEnd/>
          </a:ln>
          <a:effectLst/>
        </p:spPr>
      </p:pic>
    </p:spTree>
    <p:extLst>
      <p:ext uri="{BB962C8B-B14F-4D97-AF65-F5344CB8AC3E}">
        <p14:creationId xmlns:p14="http://schemas.microsoft.com/office/powerpoint/2010/main" val="41134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During Test Time</a:t>
            </a:r>
          </a:p>
        </p:txBody>
      </p:sp>
      <p:sp>
        <p:nvSpPr>
          <p:cNvPr id="3" name="Content Placeholder 2"/>
          <p:cNvSpPr>
            <a:spLocks noGrp="1"/>
          </p:cNvSpPr>
          <p:nvPr>
            <p:ph type="body" sz="quarter" idx="16"/>
          </p:nvPr>
        </p:nvSpPr>
        <p:spPr/>
        <p:txBody>
          <a:bodyPr>
            <a:normAutofit/>
          </a:bodyPr>
          <a:lstStyle/>
          <a:p>
            <a:r>
              <a:rPr lang="en-US" sz="2000" dirty="0"/>
              <a:t>The issue for the </a:t>
            </a:r>
            <a:r>
              <a:rPr lang="en-US" sz="2000" dirty="0">
                <a:solidFill>
                  <a:srgbClr val="C00000"/>
                </a:solidFill>
              </a:rPr>
              <a:t>test</a:t>
            </a:r>
            <a:r>
              <a:rPr lang="en-US" sz="2000" dirty="0"/>
              <a:t> time: </a:t>
            </a:r>
          </a:p>
          <a:p>
            <a:pPr lvl="1"/>
            <a:r>
              <a:rPr lang="en-US" sz="1600" dirty="0"/>
              <a:t>Dropout </a:t>
            </a:r>
            <a:r>
              <a:rPr lang="en-US" sz="1600" dirty="0">
                <a:solidFill>
                  <a:srgbClr val="C00000"/>
                </a:solidFill>
              </a:rPr>
              <a:t>adds randomization</a:t>
            </a:r>
            <a:r>
              <a:rPr lang="en-US" sz="1600" dirty="0"/>
              <a:t>. </a:t>
            </a:r>
            <a:r>
              <a:rPr lang="en-US" sz="1600" dirty="0">
                <a:sym typeface="Wingdings" pitchFamily="2" charset="2"/>
              </a:rPr>
              <a:t> </a:t>
            </a:r>
            <a:endParaRPr lang="en-US" sz="1600" dirty="0"/>
          </a:p>
          <a:p>
            <a:pPr lvl="1"/>
            <a:r>
              <a:rPr lang="en-US" sz="1600" dirty="0"/>
              <a:t>Each dropout mask would lead to a slightly different outcome. </a:t>
            </a:r>
          </a:p>
          <a:p>
            <a:r>
              <a:rPr lang="en-US" sz="2000" dirty="0"/>
              <a:t>Without dropout, </a:t>
            </a:r>
            <a:r>
              <a:rPr lang="en-US" sz="1800" dirty="0"/>
              <a:t>the input values to each neuron would be higher than what was seen during the training (</a:t>
            </a:r>
            <a:r>
              <a:rPr lang="en-US" sz="1800" dirty="0">
                <a:solidFill>
                  <a:srgbClr val="C00000"/>
                </a:solidFill>
              </a:rPr>
              <a:t>mismatch between train/test</a:t>
            </a:r>
            <a:r>
              <a:rPr lang="en-US" sz="1800" dirty="0"/>
              <a:t>).</a:t>
            </a:r>
            <a:endParaRPr lang="en-US" sz="2000" dirty="0"/>
          </a:p>
          <a:p>
            <a:r>
              <a:rPr lang="en-US" sz="2000" dirty="0"/>
              <a:t>In ideal world, we would like to “average out” the outcome across all the possible random masks.</a:t>
            </a:r>
          </a:p>
          <a:p>
            <a:pPr lvl="1"/>
            <a:r>
              <a:rPr lang="en-US" sz="1600" dirty="0"/>
              <a:t>Not feasible since there are many possible networks. </a:t>
            </a:r>
          </a:p>
          <a:p>
            <a:pPr lvl="1"/>
            <a:endParaRPr lang="en-US" sz="1600" dirty="0"/>
          </a:p>
        </p:txBody>
      </p:sp>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pic>
        <p:nvPicPr>
          <p:cNvPr id="7" name="Picture 2" descr="neural networks - Value of a dropout neuron with bias - Cross Validated">
            <a:extLst>
              <a:ext uri="{FF2B5EF4-FFF2-40B4-BE49-F238E27FC236}">
                <a16:creationId xmlns:a16="http://schemas.microsoft.com/office/drawing/2014/main" id="{2185CECE-806A-2DD1-E84B-AEAC97C73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975" y="95415"/>
            <a:ext cx="3166463" cy="168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6126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2BD98-5399-0E0D-1A8F-ED97A641FF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77FBD7-8BB3-297E-8BE8-8934FB0BC1F8}"/>
              </a:ext>
            </a:extLst>
          </p:cNvPr>
          <p:cNvSpPr>
            <a:spLocks noGrp="1"/>
          </p:cNvSpPr>
          <p:nvPr>
            <p:ph type="title"/>
          </p:nvPr>
        </p:nvSpPr>
        <p:spPr/>
        <p:txBody>
          <a:bodyPr>
            <a:normAutofit/>
          </a:bodyPr>
          <a:lstStyle/>
          <a:p>
            <a:r>
              <a:rPr lang="en-US" dirty="0"/>
              <a:t>Dropout During Test Time: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947DF6-4ED4-FBFE-2A54-0CA505FDCC41}"/>
                  </a:ext>
                </a:extLst>
              </p:cNvPr>
              <p:cNvSpPr>
                <a:spLocks noGrp="1"/>
              </p:cNvSpPr>
              <p:nvPr>
                <p:ph type="body" sz="quarter" idx="16"/>
              </p:nvPr>
            </p:nvSpPr>
            <p:spPr>
              <a:xfrm>
                <a:off x="533919" y="1390650"/>
                <a:ext cx="8085415" cy="3575797"/>
              </a:xfrm>
            </p:spPr>
            <p:txBody>
              <a:bodyPr>
                <a:normAutofit/>
              </a:bodyPr>
              <a:lstStyle/>
              <a:p>
                <a:r>
                  <a:rPr lang="en-US" sz="1800" dirty="0"/>
                  <a:t>Consider the following network: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sub>
                    </m:sSub>
                  </m:oMath>
                </a14:m>
                <a:endParaRPr lang="en-US" sz="1800" dirty="0"/>
              </a:p>
              <a:p>
                <a:r>
                  <a:rPr lang="en-US" sz="1800" dirty="0"/>
                  <a:t>Suppose we apply dropout (p=0.5) to the following model. </a:t>
                </a:r>
              </a:p>
              <a:p>
                <a:r>
                  <a:rPr lang="en-US" sz="1800" dirty="0"/>
                  <a:t>How should we use this model at the inference time? </a:t>
                </a:r>
              </a:p>
              <a:p>
                <a:r>
                  <a:rPr lang="en-US" sz="1800" dirty="0"/>
                  <a:t>Think about training output: </a:t>
                </a:r>
              </a:p>
              <a:p>
                <a:pPr marL="342900" lvl="1" indent="0" algn="ctr">
                  <a:buNone/>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rPr>
                            <m:t>𝑎</m:t>
                          </m:r>
                        </m:e>
                      </m:d>
                      <m:r>
                        <a:rPr lang="en-US" sz="160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i="1" smtClean="0">
                              <a:latin typeface="Cambria Math" panose="02040503050406030204" pitchFamily="18" charset="0"/>
                            </a:rPr>
                            <m:t>1</m:t>
                          </m:r>
                        </m:num>
                        <m:den>
                          <m:r>
                            <a:rPr lang="en-US" sz="1600" i="1" smtClean="0">
                              <a:latin typeface="Cambria Math" panose="02040503050406030204" pitchFamily="18" charset="0"/>
                            </a:rPr>
                            <m:t>4</m:t>
                          </m:r>
                        </m:den>
                      </m:f>
                      <m:d>
                        <m:dPr>
                          <m:ctrlPr>
                            <a:rPr lang="en-US" sz="160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smtClean="0">
                                  <a:latin typeface="Cambria Math" panose="02040503050406030204" pitchFamily="18" charset="0"/>
                                </a:rPr>
                              </m:ctrlPr>
                            </m:sSubPr>
                            <m:e>
                              <m:r>
                                <a:rPr lang="en-US" sz="1600" i="1">
                                  <a:latin typeface="Cambria Math" panose="02040503050406030204" pitchFamily="18" charset="0"/>
                                </a:rPr>
                                <m:t>𝑤</m:t>
                              </m:r>
                            </m:e>
                            <m:sub>
                              <m:r>
                                <a:rPr lang="en-US" sz="1600" i="1" smtClean="0">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r>
                        <a:rPr lang="en-US" sz="160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r>
                            <a:rPr lang="en-US" sz="1600" i="1" smtClean="0">
                              <a:latin typeface="Cambria Math" panose="02040503050406030204" pitchFamily="18" charset="0"/>
                            </a:rPr>
                            <m:t>0</m:t>
                          </m:r>
                          <m:r>
                            <a:rPr lang="en-US" sz="1600" i="1">
                              <a:latin typeface="Cambria Math" panose="02040503050406030204" pitchFamily="18" charset="0"/>
                            </a:rPr>
                            <m:t>+</m:t>
                          </m:r>
                          <m:r>
                            <a:rPr lang="en-US" sz="1600" i="1" smtClean="0">
                              <a:latin typeface="Cambria Math" panose="02040503050406030204" pitchFamily="18" charset="0"/>
                            </a:rPr>
                            <m:t>0</m:t>
                          </m:r>
                        </m:e>
                      </m:d>
                      <m:r>
                        <m:rPr>
                          <m:nor/>
                        </m:rPr>
                        <a:rPr lang="en-US" dirty="0">
                          <a:latin typeface="Corbel" panose="020B0503020204020204" pitchFamily="34"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m:rPr>
                          <m:nor/>
                        </m:rPr>
                        <a:rPr lang="en-US" dirty="0">
                          <a:latin typeface="Corbel" panose="020B0503020204020204" pitchFamily="34" charset="0"/>
                        </a:rPr>
                        <m:t> +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0</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oMath>
                  </m:oMathPara>
                </a14:m>
                <a:br>
                  <a:rPr lang="en-US" sz="1600" dirty="0">
                    <a:latin typeface="Corbel" panose="020B0503020204020204" pitchFamily="34" charset="0"/>
                  </a:rPr>
                </a:br>
                <a:endParaRPr lang="en-US" sz="1800" dirty="0"/>
              </a:p>
              <a:p>
                <a:r>
                  <a:rPr lang="en-US" sz="1800" dirty="0"/>
                  <a:t>If we do not apply dropout:   </a:t>
                </a:r>
                <a14:m>
                  <m:oMath xmlns:m="http://schemas.openxmlformats.org/officeDocument/2006/math">
                    <m:r>
                      <a:rPr lang="en-US" sz="1800" b="0" i="1" smtClean="0">
                        <a:latin typeface="Cambria Math" panose="02040503050406030204" pitchFamily="18" charset="0"/>
                      </a:rPr>
                      <m:t>𝐸</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b="0" i="1" smtClean="0">
                            <a:latin typeface="Cambria Math" panose="02040503050406030204" pitchFamily="18" charset="0"/>
                          </a:rPr>
                          <m:t>2</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2</m:t>
                        </m:r>
                      </m:sub>
                    </m:sSub>
                  </m:oMath>
                </a14:m>
                <a:endParaRPr lang="en-US" sz="1800" dirty="0">
                  <a:latin typeface="Corbel" panose="020B0503020204020204" pitchFamily="34" charset="0"/>
                </a:endParaRPr>
              </a:p>
              <a:p>
                <a:r>
                  <a:rPr lang="en-US" b="1" dirty="0"/>
                  <a:t>Solution: </a:t>
                </a:r>
                <a:r>
                  <a:rPr lang="en-US" dirty="0">
                    <a:solidFill>
                      <a:srgbClr val="C00000"/>
                    </a:solidFill>
                  </a:rPr>
                  <a:t>scale the values </a:t>
                </a:r>
                <a:r>
                  <a:rPr lang="en-US" dirty="0"/>
                  <a:t>proportional to dropout probability. </a:t>
                </a:r>
              </a:p>
              <a:p>
                <a:pPr lvl="1"/>
                <a:r>
                  <a:rPr lang="en-US" dirty="0"/>
                  <a:t>Can be applied in either testing (scaling down) or training (scaling up). </a:t>
                </a:r>
              </a:p>
              <a:p>
                <a:pPr lvl="1"/>
                <a:r>
                  <a:rPr lang="en-US" dirty="0"/>
                  <a:t>A very common interview question! </a:t>
                </a:r>
                <a:r>
                  <a:rPr lang="en-US" dirty="0">
                    <a:sym typeface="Wingdings" pitchFamily="2" charset="2"/>
                  </a:rPr>
                  <a:t> </a:t>
                </a:r>
                <a:endParaRPr lang="en-US" dirty="0"/>
              </a:p>
              <a:p>
                <a:endParaRPr lang="en-US" sz="1800" dirty="0">
                  <a:latin typeface="Corbel" panose="020B0503020204020204" pitchFamily="34" charset="0"/>
                </a:endParaRPr>
              </a:p>
            </p:txBody>
          </p:sp>
        </mc:Choice>
        <mc:Fallback>
          <p:sp>
            <p:nvSpPr>
              <p:cNvPr id="3" name="Content Placeholder 2">
                <a:extLst>
                  <a:ext uri="{FF2B5EF4-FFF2-40B4-BE49-F238E27FC236}">
                    <a16:creationId xmlns:a16="http://schemas.microsoft.com/office/drawing/2014/main" id="{AE947DF6-4ED4-FBFE-2A54-0CA505FDCC41}"/>
                  </a:ext>
                </a:extLst>
              </p:cNvPr>
              <p:cNvSpPr>
                <a:spLocks noGrp="1" noRot="1" noChangeAspect="1" noMove="1" noResize="1" noEditPoints="1" noAdjustHandles="1" noChangeArrowheads="1" noChangeShapeType="1" noTextEdit="1"/>
              </p:cNvSpPr>
              <p:nvPr>
                <p:ph type="body" sz="quarter" idx="16"/>
              </p:nvPr>
            </p:nvSpPr>
            <p:spPr>
              <a:xfrm>
                <a:off x="533919" y="1390650"/>
                <a:ext cx="8085415" cy="3575797"/>
              </a:xfrm>
              <a:blipFill>
                <a:blip r:embed="rId2"/>
                <a:stretch>
                  <a:fillRect l="-628" t="-17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EC185E-D622-5C59-5B53-91969543135D}"/>
              </a:ext>
            </a:extLst>
          </p:cNvPr>
          <p:cNvSpPr>
            <a:spLocks noGrp="1"/>
          </p:cNvSpPr>
          <p:nvPr>
            <p:ph type="sldNum" sz="quarter" idx="4294967295"/>
          </p:nvPr>
        </p:nvSpPr>
        <p:spPr>
          <a:xfrm>
            <a:off x="0" y="0"/>
            <a:ext cx="0" cy="0"/>
          </a:xfrm>
        </p:spPr>
        <p:txBody>
          <a:bodyPr>
            <a:normAutofit fontScale="25000" lnSpcReduction="20000"/>
          </a:bodyPr>
          <a:lstStyle/>
          <a:p>
            <a:endParaRPr lang="en-US" dirty="0"/>
          </a:p>
        </p:txBody>
      </p:sp>
      <p:grpSp>
        <p:nvGrpSpPr>
          <p:cNvPr id="25" name="Group 24">
            <a:extLst>
              <a:ext uri="{FF2B5EF4-FFF2-40B4-BE49-F238E27FC236}">
                <a16:creationId xmlns:a16="http://schemas.microsoft.com/office/drawing/2014/main" id="{33B1C654-4939-C0B3-1CF3-8475A9462745}"/>
              </a:ext>
            </a:extLst>
          </p:cNvPr>
          <p:cNvGrpSpPr/>
          <p:nvPr/>
        </p:nvGrpSpPr>
        <p:grpSpPr>
          <a:xfrm>
            <a:off x="7447302" y="1020324"/>
            <a:ext cx="1115223" cy="1314609"/>
            <a:chOff x="7065930" y="2387532"/>
            <a:chExt cx="1479550" cy="1809750"/>
          </a:xfrm>
        </p:grpSpPr>
        <p:grpSp>
          <p:nvGrpSpPr>
            <p:cNvPr id="14" name="object 3">
              <a:extLst>
                <a:ext uri="{FF2B5EF4-FFF2-40B4-BE49-F238E27FC236}">
                  <a16:creationId xmlns:a16="http://schemas.microsoft.com/office/drawing/2014/main" id="{E659B84B-3814-D804-3CEA-F95EFF154595}"/>
                </a:ext>
              </a:extLst>
            </p:cNvPr>
            <p:cNvGrpSpPr/>
            <p:nvPr/>
          </p:nvGrpSpPr>
          <p:grpSpPr>
            <a:xfrm>
              <a:off x="7065930" y="2387532"/>
              <a:ext cx="1479550" cy="1809750"/>
              <a:chOff x="533780" y="2314749"/>
              <a:chExt cx="1479550" cy="1809750"/>
            </a:xfrm>
          </p:grpSpPr>
          <p:sp>
            <p:nvSpPr>
              <p:cNvPr id="15" name="object 4">
                <a:extLst>
                  <a:ext uri="{FF2B5EF4-FFF2-40B4-BE49-F238E27FC236}">
                    <a16:creationId xmlns:a16="http://schemas.microsoft.com/office/drawing/2014/main" id="{F61C393D-3289-8AA0-B421-DCB5F411A556}"/>
                  </a:ext>
                </a:extLst>
              </p:cNvPr>
              <p:cNvSpPr/>
              <p:nvPr/>
            </p:nvSpPr>
            <p:spPr>
              <a:xfrm>
                <a:off x="1397019" y="3058313"/>
                <a:ext cx="330835" cy="514984"/>
              </a:xfrm>
              <a:custGeom>
                <a:avLst/>
                <a:gdLst/>
                <a:ahLst/>
                <a:cxnLst/>
                <a:rect l="l" t="t" r="r" b="b"/>
                <a:pathLst>
                  <a:path w="330835" h="514985">
                    <a:moveTo>
                      <a:pt x="330571" y="514568"/>
                    </a:moveTo>
                    <a:lnTo>
                      <a:pt x="0" y="0"/>
                    </a:lnTo>
                  </a:path>
                </a:pathLst>
              </a:custGeom>
              <a:ln w="38099">
                <a:solidFill>
                  <a:srgbClr val="666666"/>
                </a:solidFill>
              </a:ln>
            </p:spPr>
            <p:txBody>
              <a:bodyPr wrap="square" lIns="0" tIns="0" rIns="0" bIns="0" rtlCol="0"/>
              <a:lstStyle/>
              <a:p>
                <a:endParaRPr sz="1100">
                  <a:latin typeface="Corbel" panose="020B0503020204020204" pitchFamily="34" charset="0"/>
                </a:endParaRPr>
              </a:p>
            </p:txBody>
          </p:sp>
          <p:pic>
            <p:nvPicPr>
              <p:cNvPr id="16" name="object 5">
                <a:extLst>
                  <a:ext uri="{FF2B5EF4-FFF2-40B4-BE49-F238E27FC236}">
                    <a16:creationId xmlns:a16="http://schemas.microsoft.com/office/drawing/2014/main" id="{A9EC7EFF-0014-9E8C-8DF4-EB8543D95AFF}"/>
                  </a:ext>
                </a:extLst>
              </p:cNvPr>
              <p:cNvPicPr/>
              <p:nvPr/>
            </p:nvPicPr>
            <p:blipFill>
              <a:blip r:embed="rId3" cstate="print"/>
              <a:stretch>
                <a:fillRect/>
              </a:stretch>
            </p:blipFill>
            <p:spPr>
              <a:xfrm>
                <a:off x="1284516" y="2893793"/>
                <a:ext cx="184499" cy="217583"/>
              </a:xfrm>
              <a:prstGeom prst="rect">
                <a:avLst/>
              </a:prstGeom>
            </p:spPr>
          </p:pic>
          <p:sp>
            <p:nvSpPr>
              <p:cNvPr id="17" name="object 6">
                <a:extLst>
                  <a:ext uri="{FF2B5EF4-FFF2-40B4-BE49-F238E27FC236}">
                    <a16:creationId xmlns:a16="http://schemas.microsoft.com/office/drawing/2014/main" id="{5FF0BAA1-C7A6-AF03-036B-EBF87A5C4DD2}"/>
                  </a:ext>
                </a:extLst>
              </p:cNvPr>
              <p:cNvSpPr/>
              <p:nvPr/>
            </p:nvSpPr>
            <p:spPr>
              <a:xfrm>
                <a:off x="818988" y="3058380"/>
                <a:ext cx="331470" cy="514984"/>
              </a:xfrm>
              <a:custGeom>
                <a:avLst/>
                <a:gdLst/>
                <a:ahLst/>
                <a:cxnLst/>
                <a:rect l="l" t="t" r="r" b="b"/>
                <a:pathLst>
                  <a:path w="331469" h="514985">
                    <a:moveTo>
                      <a:pt x="0" y="514634"/>
                    </a:moveTo>
                    <a:lnTo>
                      <a:pt x="331004" y="0"/>
                    </a:lnTo>
                  </a:path>
                </a:pathLst>
              </a:custGeom>
              <a:ln w="38099">
                <a:solidFill>
                  <a:srgbClr val="666666"/>
                </a:solidFill>
              </a:ln>
            </p:spPr>
            <p:txBody>
              <a:bodyPr wrap="square" lIns="0" tIns="0" rIns="0" bIns="0" rtlCol="0"/>
              <a:lstStyle/>
              <a:p>
                <a:endParaRPr sz="1100">
                  <a:latin typeface="Corbel" panose="020B0503020204020204" pitchFamily="34" charset="0"/>
                </a:endParaRPr>
              </a:p>
            </p:txBody>
          </p:sp>
          <p:pic>
            <p:nvPicPr>
              <p:cNvPr id="18" name="object 7">
                <a:extLst>
                  <a:ext uri="{FF2B5EF4-FFF2-40B4-BE49-F238E27FC236}">
                    <a16:creationId xmlns:a16="http://schemas.microsoft.com/office/drawing/2014/main" id="{2C174CDA-B3DF-D5D2-63E9-A378F6E7DC24}"/>
                  </a:ext>
                </a:extLst>
              </p:cNvPr>
              <p:cNvPicPr/>
              <p:nvPr/>
            </p:nvPicPr>
            <p:blipFill>
              <a:blip r:embed="rId4" cstate="print"/>
              <a:stretch>
                <a:fillRect/>
              </a:stretch>
            </p:blipFill>
            <p:spPr>
              <a:xfrm>
                <a:off x="1078014" y="2893911"/>
                <a:ext cx="184559" cy="217562"/>
              </a:xfrm>
              <a:prstGeom prst="rect">
                <a:avLst/>
              </a:prstGeom>
            </p:spPr>
          </p:pic>
          <p:sp>
            <p:nvSpPr>
              <p:cNvPr id="19" name="object 8">
                <a:extLst>
                  <a:ext uri="{FF2B5EF4-FFF2-40B4-BE49-F238E27FC236}">
                    <a16:creationId xmlns:a16="http://schemas.microsoft.com/office/drawing/2014/main" id="{43A8F176-A011-B1B5-74C7-29A8A3B7698E}"/>
                  </a:ext>
                </a:extLst>
              </p:cNvPr>
              <p:cNvSpPr/>
              <p:nvPr/>
            </p:nvSpPr>
            <p:spPr>
              <a:xfrm>
                <a:off x="552830" y="2333799"/>
                <a:ext cx="1441450" cy="1771650"/>
              </a:xfrm>
              <a:custGeom>
                <a:avLst/>
                <a:gdLst/>
                <a:ahLst/>
                <a:cxnLst/>
                <a:rect l="l" t="t" r="r" b="b"/>
                <a:pathLst>
                  <a:path w="1441450" h="1771650">
                    <a:moveTo>
                      <a:pt x="0" y="1505374"/>
                    </a:moveTo>
                    <a:lnTo>
                      <a:pt x="4288" y="1457532"/>
                    </a:lnTo>
                    <a:lnTo>
                      <a:pt x="16651" y="1412503"/>
                    </a:lnTo>
                    <a:lnTo>
                      <a:pt x="36338" y="1371039"/>
                    </a:lnTo>
                    <a:lnTo>
                      <a:pt x="62597" y="1333892"/>
                    </a:lnTo>
                    <a:lnTo>
                      <a:pt x="94676" y="1301813"/>
                    </a:lnTo>
                    <a:lnTo>
                      <a:pt x="131823" y="1275554"/>
                    </a:lnTo>
                    <a:lnTo>
                      <a:pt x="173287" y="1255867"/>
                    </a:lnTo>
                    <a:lnTo>
                      <a:pt x="218316" y="1243504"/>
                    </a:lnTo>
                    <a:lnTo>
                      <a:pt x="266158" y="1239216"/>
                    </a:lnTo>
                    <a:lnTo>
                      <a:pt x="318326" y="1244377"/>
                    </a:lnTo>
                    <a:lnTo>
                      <a:pt x="368013" y="1259476"/>
                    </a:lnTo>
                    <a:lnTo>
                      <a:pt x="413823" y="1283933"/>
                    </a:lnTo>
                    <a:lnTo>
                      <a:pt x="454361" y="1317171"/>
                    </a:lnTo>
                    <a:lnTo>
                      <a:pt x="487599" y="1357709"/>
                    </a:lnTo>
                    <a:lnTo>
                      <a:pt x="512057" y="1403520"/>
                    </a:lnTo>
                    <a:lnTo>
                      <a:pt x="527155" y="1453207"/>
                    </a:lnTo>
                    <a:lnTo>
                      <a:pt x="532317" y="1505374"/>
                    </a:lnTo>
                    <a:lnTo>
                      <a:pt x="528029" y="1553216"/>
                    </a:lnTo>
                    <a:lnTo>
                      <a:pt x="515665" y="1598245"/>
                    </a:lnTo>
                    <a:lnTo>
                      <a:pt x="495978" y="1639709"/>
                    </a:lnTo>
                    <a:lnTo>
                      <a:pt x="469720" y="1676857"/>
                    </a:lnTo>
                    <a:lnTo>
                      <a:pt x="437641" y="1708935"/>
                    </a:lnTo>
                    <a:lnTo>
                      <a:pt x="400494" y="1735194"/>
                    </a:lnTo>
                    <a:lnTo>
                      <a:pt x="359030" y="1754881"/>
                    </a:lnTo>
                    <a:lnTo>
                      <a:pt x="314001" y="1767244"/>
                    </a:lnTo>
                    <a:lnTo>
                      <a:pt x="266158" y="1771532"/>
                    </a:lnTo>
                    <a:lnTo>
                      <a:pt x="218316" y="1767244"/>
                    </a:lnTo>
                    <a:lnTo>
                      <a:pt x="173287" y="1754881"/>
                    </a:lnTo>
                    <a:lnTo>
                      <a:pt x="131823" y="1735194"/>
                    </a:lnTo>
                    <a:lnTo>
                      <a:pt x="94676" y="1708935"/>
                    </a:lnTo>
                    <a:lnTo>
                      <a:pt x="62597" y="1676857"/>
                    </a:lnTo>
                    <a:lnTo>
                      <a:pt x="36338" y="1639709"/>
                    </a:lnTo>
                    <a:lnTo>
                      <a:pt x="16651" y="1598245"/>
                    </a:lnTo>
                    <a:lnTo>
                      <a:pt x="4288" y="1553216"/>
                    </a:lnTo>
                    <a:lnTo>
                      <a:pt x="0" y="1505374"/>
                    </a:lnTo>
                    <a:close/>
                  </a:path>
                  <a:path w="1441450" h="1771650">
                    <a:moveTo>
                      <a:pt x="908602" y="1505240"/>
                    </a:moveTo>
                    <a:lnTo>
                      <a:pt x="912890" y="1457398"/>
                    </a:lnTo>
                    <a:lnTo>
                      <a:pt x="925254" y="1412369"/>
                    </a:lnTo>
                    <a:lnTo>
                      <a:pt x="944941" y="1370905"/>
                    </a:lnTo>
                    <a:lnTo>
                      <a:pt x="971199" y="1333758"/>
                    </a:lnTo>
                    <a:lnTo>
                      <a:pt x="1003278" y="1301679"/>
                    </a:lnTo>
                    <a:lnTo>
                      <a:pt x="1040425" y="1275420"/>
                    </a:lnTo>
                    <a:lnTo>
                      <a:pt x="1081889" y="1255733"/>
                    </a:lnTo>
                    <a:lnTo>
                      <a:pt x="1126918" y="1243370"/>
                    </a:lnTo>
                    <a:lnTo>
                      <a:pt x="1174761" y="1239082"/>
                    </a:lnTo>
                    <a:lnTo>
                      <a:pt x="1226928" y="1244243"/>
                    </a:lnTo>
                    <a:lnTo>
                      <a:pt x="1276615" y="1259342"/>
                    </a:lnTo>
                    <a:lnTo>
                      <a:pt x="1322426" y="1283800"/>
                    </a:lnTo>
                    <a:lnTo>
                      <a:pt x="1362963" y="1317038"/>
                    </a:lnTo>
                    <a:lnTo>
                      <a:pt x="1396202" y="1357575"/>
                    </a:lnTo>
                    <a:lnTo>
                      <a:pt x="1420659" y="1403386"/>
                    </a:lnTo>
                    <a:lnTo>
                      <a:pt x="1435758" y="1453073"/>
                    </a:lnTo>
                    <a:lnTo>
                      <a:pt x="1440919" y="1505240"/>
                    </a:lnTo>
                    <a:lnTo>
                      <a:pt x="1436631" y="1553083"/>
                    </a:lnTo>
                    <a:lnTo>
                      <a:pt x="1424268" y="1598112"/>
                    </a:lnTo>
                    <a:lnTo>
                      <a:pt x="1404581" y="1639575"/>
                    </a:lnTo>
                    <a:lnTo>
                      <a:pt x="1378322" y="1676723"/>
                    </a:lnTo>
                    <a:lnTo>
                      <a:pt x="1346243" y="1708801"/>
                    </a:lnTo>
                    <a:lnTo>
                      <a:pt x="1309096" y="1735060"/>
                    </a:lnTo>
                    <a:lnTo>
                      <a:pt x="1267632" y="1754747"/>
                    </a:lnTo>
                    <a:lnTo>
                      <a:pt x="1222603" y="1767110"/>
                    </a:lnTo>
                    <a:lnTo>
                      <a:pt x="1174761" y="1771398"/>
                    </a:lnTo>
                    <a:lnTo>
                      <a:pt x="1126918" y="1767110"/>
                    </a:lnTo>
                    <a:lnTo>
                      <a:pt x="1081889" y="1754747"/>
                    </a:lnTo>
                    <a:lnTo>
                      <a:pt x="1040425" y="1735060"/>
                    </a:lnTo>
                    <a:lnTo>
                      <a:pt x="1003278" y="1708801"/>
                    </a:lnTo>
                    <a:lnTo>
                      <a:pt x="971199" y="1676723"/>
                    </a:lnTo>
                    <a:lnTo>
                      <a:pt x="944941" y="1639575"/>
                    </a:lnTo>
                    <a:lnTo>
                      <a:pt x="925254" y="1598112"/>
                    </a:lnTo>
                    <a:lnTo>
                      <a:pt x="912890" y="1553083"/>
                    </a:lnTo>
                    <a:lnTo>
                      <a:pt x="908602" y="1505240"/>
                    </a:lnTo>
                    <a:close/>
                  </a:path>
                  <a:path w="1441450" h="1771650">
                    <a:moveTo>
                      <a:pt x="454547" y="266158"/>
                    </a:moveTo>
                    <a:lnTo>
                      <a:pt x="458835" y="218316"/>
                    </a:lnTo>
                    <a:lnTo>
                      <a:pt x="471199" y="173287"/>
                    </a:lnTo>
                    <a:lnTo>
                      <a:pt x="490886" y="131823"/>
                    </a:lnTo>
                    <a:lnTo>
                      <a:pt x="517144" y="94675"/>
                    </a:lnTo>
                    <a:lnTo>
                      <a:pt x="549223" y="62597"/>
                    </a:lnTo>
                    <a:lnTo>
                      <a:pt x="586370" y="36338"/>
                    </a:lnTo>
                    <a:lnTo>
                      <a:pt x="627834" y="16651"/>
                    </a:lnTo>
                    <a:lnTo>
                      <a:pt x="672863" y="4288"/>
                    </a:lnTo>
                    <a:lnTo>
                      <a:pt x="720706" y="0"/>
                    </a:lnTo>
                    <a:lnTo>
                      <a:pt x="772873" y="5161"/>
                    </a:lnTo>
                    <a:lnTo>
                      <a:pt x="822560" y="20260"/>
                    </a:lnTo>
                    <a:lnTo>
                      <a:pt x="868371" y="44717"/>
                    </a:lnTo>
                    <a:lnTo>
                      <a:pt x="908908" y="77955"/>
                    </a:lnTo>
                    <a:lnTo>
                      <a:pt x="942147" y="118493"/>
                    </a:lnTo>
                    <a:lnTo>
                      <a:pt x="966604" y="164303"/>
                    </a:lnTo>
                    <a:lnTo>
                      <a:pt x="981703" y="213990"/>
                    </a:lnTo>
                    <a:lnTo>
                      <a:pt x="986864" y="266158"/>
                    </a:lnTo>
                    <a:lnTo>
                      <a:pt x="982576" y="314000"/>
                    </a:lnTo>
                    <a:lnTo>
                      <a:pt x="970213" y="359029"/>
                    </a:lnTo>
                    <a:lnTo>
                      <a:pt x="950526" y="400493"/>
                    </a:lnTo>
                    <a:lnTo>
                      <a:pt x="924267" y="437640"/>
                    </a:lnTo>
                    <a:lnTo>
                      <a:pt x="892188" y="469719"/>
                    </a:lnTo>
                    <a:lnTo>
                      <a:pt x="855041" y="495978"/>
                    </a:lnTo>
                    <a:lnTo>
                      <a:pt x="813577" y="515665"/>
                    </a:lnTo>
                    <a:lnTo>
                      <a:pt x="768548" y="528028"/>
                    </a:lnTo>
                    <a:lnTo>
                      <a:pt x="720706" y="532316"/>
                    </a:lnTo>
                    <a:lnTo>
                      <a:pt x="672863" y="528028"/>
                    </a:lnTo>
                    <a:lnTo>
                      <a:pt x="627834" y="515665"/>
                    </a:lnTo>
                    <a:lnTo>
                      <a:pt x="586370" y="495978"/>
                    </a:lnTo>
                    <a:lnTo>
                      <a:pt x="549223" y="469719"/>
                    </a:lnTo>
                    <a:lnTo>
                      <a:pt x="517144" y="437640"/>
                    </a:lnTo>
                    <a:lnTo>
                      <a:pt x="490886" y="400493"/>
                    </a:lnTo>
                    <a:lnTo>
                      <a:pt x="471199" y="359029"/>
                    </a:lnTo>
                    <a:lnTo>
                      <a:pt x="458835" y="314000"/>
                    </a:lnTo>
                    <a:lnTo>
                      <a:pt x="454547" y="266158"/>
                    </a:lnTo>
                    <a:close/>
                  </a:path>
                </a:pathLst>
              </a:custGeom>
              <a:ln w="38099">
                <a:solidFill>
                  <a:srgbClr val="000000"/>
                </a:solidFill>
              </a:ln>
            </p:spPr>
            <p:txBody>
              <a:bodyPr wrap="square" lIns="0" tIns="0" rIns="0" bIns="0" rtlCol="0"/>
              <a:lstStyle/>
              <a:p>
                <a:endParaRPr sz="1100">
                  <a:latin typeface="Corbel" panose="020B0503020204020204" pitchFamily="34" charset="0"/>
                </a:endParaRPr>
              </a:p>
            </p:txBody>
          </p:sp>
        </p:grpSp>
        <p:sp>
          <p:nvSpPr>
            <p:cNvPr id="20" name="object 12">
              <a:extLst>
                <a:ext uri="{FF2B5EF4-FFF2-40B4-BE49-F238E27FC236}">
                  <a16:creationId xmlns:a16="http://schemas.microsoft.com/office/drawing/2014/main" id="{A4A0043D-380D-28BE-8039-31DAD3E5F05A}"/>
                </a:ext>
              </a:extLst>
            </p:cNvPr>
            <p:cNvSpPr txBox="1"/>
            <p:nvPr/>
          </p:nvSpPr>
          <p:spPr>
            <a:xfrm>
              <a:off x="7729169" y="2485528"/>
              <a:ext cx="153034"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a</a:t>
              </a:r>
            </a:p>
          </p:txBody>
        </p:sp>
        <p:sp>
          <p:nvSpPr>
            <p:cNvPr id="21" name="object 13">
              <a:extLst>
                <a:ext uri="{FF2B5EF4-FFF2-40B4-BE49-F238E27FC236}">
                  <a16:creationId xmlns:a16="http://schemas.microsoft.com/office/drawing/2014/main" id="{78AF725E-49DD-3E32-A789-6D2FB88FD3ED}"/>
                </a:ext>
              </a:extLst>
            </p:cNvPr>
            <p:cNvSpPr txBox="1"/>
            <p:nvPr/>
          </p:nvSpPr>
          <p:spPr>
            <a:xfrm>
              <a:off x="7271688" y="3763354"/>
              <a:ext cx="139700"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x</a:t>
              </a:r>
            </a:p>
          </p:txBody>
        </p:sp>
        <p:sp>
          <p:nvSpPr>
            <p:cNvPr id="22" name="object 14">
              <a:extLst>
                <a:ext uri="{FF2B5EF4-FFF2-40B4-BE49-F238E27FC236}">
                  <a16:creationId xmlns:a16="http://schemas.microsoft.com/office/drawing/2014/main" id="{43C5A96B-A76D-5523-AF37-8210062673DC}"/>
                </a:ext>
              </a:extLst>
            </p:cNvPr>
            <p:cNvSpPr txBox="1"/>
            <p:nvPr/>
          </p:nvSpPr>
          <p:spPr>
            <a:xfrm>
              <a:off x="8176038" y="3763354"/>
              <a:ext cx="139700"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y</a:t>
              </a:r>
            </a:p>
          </p:txBody>
        </p:sp>
        <p:sp>
          <p:nvSpPr>
            <p:cNvPr id="23" name="object 15">
              <a:extLst>
                <a:ext uri="{FF2B5EF4-FFF2-40B4-BE49-F238E27FC236}">
                  <a16:creationId xmlns:a16="http://schemas.microsoft.com/office/drawing/2014/main" id="{48B09732-6BC4-5F6F-C850-B0ADB6278C3C}"/>
                </a:ext>
              </a:extLst>
            </p:cNvPr>
            <p:cNvSpPr txBox="1"/>
            <p:nvPr/>
          </p:nvSpPr>
          <p:spPr>
            <a:xfrm>
              <a:off x="7096231" y="3105178"/>
              <a:ext cx="326390" cy="314244"/>
            </a:xfrm>
            <a:prstGeom prst="rect">
              <a:avLst/>
            </a:prstGeom>
          </p:spPr>
          <p:txBody>
            <a:bodyPr vert="horz" wrap="square" lIns="0" tIns="12700" rIns="0" bIns="0" rtlCol="0">
              <a:spAutoFit/>
            </a:bodyPr>
            <a:lstStyle/>
            <a:p>
              <a:pPr marL="38100">
                <a:lnSpc>
                  <a:spcPct val="100000"/>
                </a:lnSpc>
                <a:spcBef>
                  <a:spcPts val="100"/>
                </a:spcBef>
              </a:pPr>
              <a:r>
                <a:rPr>
                  <a:latin typeface="Corbel" panose="020B0503020204020204" pitchFamily="34" charset="0"/>
                  <a:cs typeface="Arial MT"/>
                </a:rPr>
                <a:t>w</a:t>
              </a:r>
              <a:r>
                <a:rPr baseline="-32407">
                  <a:latin typeface="Corbel" panose="020B0503020204020204" pitchFamily="34" charset="0"/>
                  <a:cs typeface="Arial MT"/>
                </a:rPr>
                <a:t>1</a:t>
              </a:r>
            </a:p>
          </p:txBody>
        </p:sp>
        <p:sp>
          <p:nvSpPr>
            <p:cNvPr id="24" name="object 16">
              <a:extLst>
                <a:ext uri="{FF2B5EF4-FFF2-40B4-BE49-F238E27FC236}">
                  <a16:creationId xmlns:a16="http://schemas.microsoft.com/office/drawing/2014/main" id="{70003BFA-80FB-1F6F-9D0C-3AED6FBFFB94}"/>
                </a:ext>
              </a:extLst>
            </p:cNvPr>
            <p:cNvSpPr txBox="1"/>
            <p:nvPr/>
          </p:nvSpPr>
          <p:spPr>
            <a:xfrm>
              <a:off x="8166381" y="3133340"/>
              <a:ext cx="326390" cy="314244"/>
            </a:xfrm>
            <a:prstGeom prst="rect">
              <a:avLst/>
            </a:prstGeom>
          </p:spPr>
          <p:txBody>
            <a:bodyPr vert="horz" wrap="square" lIns="0" tIns="12700" rIns="0" bIns="0" rtlCol="0">
              <a:spAutoFit/>
            </a:bodyPr>
            <a:lstStyle/>
            <a:p>
              <a:pPr marL="38100">
                <a:lnSpc>
                  <a:spcPct val="100000"/>
                </a:lnSpc>
                <a:spcBef>
                  <a:spcPts val="100"/>
                </a:spcBef>
              </a:pPr>
              <a:r>
                <a:rPr>
                  <a:latin typeface="Corbel" panose="020B0503020204020204" pitchFamily="34" charset="0"/>
                  <a:cs typeface="Arial MT"/>
                </a:rPr>
                <a:t>w</a:t>
              </a:r>
              <a:r>
                <a:rPr baseline="-32407">
                  <a:latin typeface="Corbel" panose="020B0503020204020204" pitchFamily="34" charset="0"/>
                  <a:cs typeface="Arial MT"/>
                </a:rPr>
                <a:t>2</a:t>
              </a:r>
            </a:p>
          </p:txBody>
        </p:sp>
      </p:grpSp>
    </p:spTree>
    <p:extLst>
      <p:ext uri="{BB962C8B-B14F-4D97-AF65-F5344CB8AC3E}">
        <p14:creationId xmlns:p14="http://schemas.microsoft.com/office/powerpoint/2010/main" val="9940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in Practice </a:t>
            </a:r>
          </a:p>
        </p:txBody>
      </p:sp>
      <p:sp>
        <p:nvSpPr>
          <p:cNvPr id="3" name="Content Placeholder 2"/>
          <p:cNvSpPr>
            <a:spLocks noGrp="1"/>
          </p:cNvSpPr>
          <p:nvPr>
            <p:ph type="body" sz="quarter" idx="16"/>
          </p:nvPr>
        </p:nvSpPr>
        <p:spPr/>
        <p:txBody>
          <a:bodyPr>
            <a:normAutofit/>
          </a:bodyPr>
          <a:lstStyle/>
          <a:p>
            <a:pPr marL="114300" indent="0">
              <a:buNone/>
            </a:pPr>
            <a:r>
              <a:rPr lang="en-US"/>
              <a:t>Just call the </a:t>
            </a:r>
            <a:r>
              <a:rPr lang="en-US" err="1"/>
              <a:t>PyTorch</a:t>
            </a:r>
            <a:r>
              <a:rPr lang="en-US"/>
              <a:t> function!</a:t>
            </a:r>
          </a:p>
          <a:p>
            <a:pPr marL="114300" indent="0">
              <a:buNone/>
            </a:pPr>
            <a:endParaRPr lang="en-US"/>
          </a:p>
          <a:p>
            <a:pPr marL="114300" indent="0">
              <a:buNone/>
            </a:pPr>
            <a:endParaRPr lang="en-US"/>
          </a:p>
          <a:p>
            <a:pPr marL="114300" indent="0">
              <a:buNone/>
            </a:pPr>
            <a:r>
              <a:rPr lang="en-US"/>
              <a:t>It automatically </a:t>
            </a:r>
          </a:p>
          <a:p>
            <a:pPr>
              <a:buFontTx/>
              <a:buChar char="-"/>
            </a:pPr>
            <a:r>
              <a:rPr lang="en-US"/>
              <a:t>activates the dropout for </a:t>
            </a:r>
            <a:r>
              <a:rPr lang="en-US">
                <a:solidFill>
                  <a:srgbClr val="C00000"/>
                </a:solidFill>
              </a:rPr>
              <a:t>training</a:t>
            </a:r>
            <a:r>
              <a:rPr lang="en-US"/>
              <a:t>.</a:t>
            </a:r>
          </a:p>
          <a:p>
            <a:pPr marL="114300" indent="0">
              <a:buNone/>
            </a:pPr>
            <a:endParaRPr lang="en-US"/>
          </a:p>
          <a:p>
            <a:pPr marL="114300" indent="0">
              <a:buNone/>
            </a:pPr>
            <a:endParaRPr lang="en-US"/>
          </a:p>
          <a:p>
            <a:pPr>
              <a:buFontTx/>
              <a:buChar char="-"/>
            </a:pPr>
            <a:r>
              <a:rPr lang="en-US" err="1"/>
              <a:t>deactivatives</a:t>
            </a:r>
            <a:r>
              <a:rPr lang="en-US"/>
              <a:t> it during </a:t>
            </a:r>
            <a:r>
              <a:rPr lang="en-US">
                <a:solidFill>
                  <a:srgbClr val="C00000"/>
                </a:solidFill>
              </a:rPr>
              <a:t>evaluations</a:t>
            </a:r>
            <a:r>
              <a:rPr lang="en-US"/>
              <a:t> and </a:t>
            </a:r>
            <a:br>
              <a:rPr lang="en-US"/>
            </a:br>
            <a:r>
              <a:rPr lang="en-US"/>
              <a:t>scales the values according to its parameter.</a:t>
            </a:r>
          </a:p>
        </p:txBody>
      </p:sp>
      <p:sp>
        <p:nvSpPr>
          <p:cNvPr id="8" name="TextBox 7">
            <a:extLst>
              <a:ext uri="{FF2B5EF4-FFF2-40B4-BE49-F238E27FC236}">
                <a16:creationId xmlns:a16="http://schemas.microsoft.com/office/drawing/2014/main" id="{E4F94290-07BF-D33A-4202-92E644C1619E}"/>
              </a:ext>
            </a:extLst>
          </p:cNvPr>
          <p:cNvSpPr txBox="1"/>
          <p:nvPr/>
        </p:nvSpPr>
        <p:spPr>
          <a:xfrm>
            <a:off x="5231961" y="1061794"/>
            <a:ext cx="2898250" cy="738664"/>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dropout</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err="1">
                <a:solidFill>
                  <a:srgbClr val="000000"/>
                </a:solidFill>
                <a:effectLst/>
                <a:latin typeface="Consolas" panose="020B0609020204030204" pitchFamily="49" charset="0"/>
                <a:cs typeface="Consolas" panose="020B0609020204030204" pitchFamily="49" charset="0"/>
              </a:rPr>
              <a:t>nn.Dropout</a:t>
            </a:r>
            <a:r>
              <a:rPr lang="en-US">
                <a:solidFill>
                  <a:srgbClr val="000000"/>
                </a:solidFill>
                <a:effectLst/>
                <a:latin typeface="Consolas" panose="020B0609020204030204" pitchFamily="49" charset="0"/>
                <a:cs typeface="Consolas" panose="020B0609020204030204" pitchFamily="49" charset="0"/>
              </a:rPr>
              <a:t>(p=</a:t>
            </a:r>
            <a:r>
              <a:rPr lang="en-US">
                <a:solidFill>
                  <a:srgbClr val="009999"/>
                </a:solidFill>
                <a:effectLst/>
                <a:latin typeface="Consolas" panose="020B0609020204030204" pitchFamily="49" charset="0"/>
                <a:cs typeface="Consolas" panose="020B0609020204030204" pitchFamily="49" charset="0"/>
              </a:rPr>
              <a:t>0.2</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r>
              <a:rPr lang="en-US">
                <a:solidFill>
                  <a:srgbClr val="0086B3"/>
                </a:solidFill>
                <a:effectLst/>
                <a:latin typeface="Consolas" panose="020B0609020204030204" pitchFamily="49" charset="0"/>
                <a:cs typeface="Consolas" panose="020B0609020204030204" pitchFamily="49" charset="0"/>
              </a:rPr>
              <a:t>x</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err="1">
                <a:solidFill>
                  <a:srgbClr val="000000"/>
                </a:solidFill>
                <a:effectLst/>
                <a:latin typeface="Consolas" panose="020B0609020204030204" pitchFamily="49" charset="0"/>
                <a:cs typeface="Consolas" panose="020B0609020204030204" pitchFamily="49" charset="0"/>
              </a:rPr>
              <a:t>torch.randn</a:t>
            </a:r>
            <a:r>
              <a:rPr lang="en-US">
                <a:solidFill>
                  <a:srgbClr val="000000"/>
                </a:solidFill>
                <a:effectLst/>
                <a:latin typeface="Consolas" panose="020B0609020204030204" pitchFamily="49" charset="0"/>
                <a:cs typeface="Consolas" panose="020B0609020204030204" pitchFamily="49" charset="0"/>
              </a:rPr>
              <a:t>(</a:t>
            </a:r>
            <a:r>
              <a:rPr lang="en-US">
                <a:solidFill>
                  <a:srgbClr val="009999"/>
                </a:solidFill>
                <a:effectLst/>
                <a:latin typeface="Consolas" panose="020B0609020204030204" pitchFamily="49" charset="0"/>
                <a:cs typeface="Consolas" panose="020B0609020204030204" pitchFamily="49" charset="0"/>
              </a:rPr>
              <a:t>20</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9999"/>
                </a:solidFill>
                <a:effectLst/>
                <a:latin typeface="Consolas" panose="020B0609020204030204" pitchFamily="49" charset="0"/>
                <a:cs typeface="Consolas" panose="020B0609020204030204" pitchFamily="49" charset="0"/>
              </a:rPr>
              <a:t>16</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r>
              <a:rPr lang="en-US">
                <a:solidFill>
                  <a:srgbClr val="000000"/>
                </a:solidFill>
                <a:effectLst/>
                <a:latin typeface="Consolas" panose="020B0609020204030204" pitchFamily="49" charset="0"/>
                <a:cs typeface="Consolas" panose="020B0609020204030204" pitchFamily="49" charset="0"/>
              </a:rPr>
              <a:t>y =</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dropout(</a:t>
            </a:r>
            <a:r>
              <a:rPr lang="en-US">
                <a:solidFill>
                  <a:srgbClr val="0086B3"/>
                </a:solidFill>
                <a:effectLst/>
                <a:latin typeface="Consolas" panose="020B0609020204030204" pitchFamily="49" charset="0"/>
                <a:cs typeface="Consolas" panose="020B0609020204030204" pitchFamily="49" charset="0"/>
              </a:rPr>
              <a:t>x</a:t>
            </a:r>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22304B7-B799-3F74-C537-6189DACD650E}"/>
              </a:ext>
            </a:extLst>
          </p:cNvPr>
          <p:cNvSpPr txBox="1"/>
          <p:nvPr/>
        </p:nvSpPr>
        <p:spPr>
          <a:xfrm>
            <a:off x="1399143" y="4810897"/>
            <a:ext cx="6001510" cy="253916"/>
          </a:xfrm>
          <a:prstGeom prst="rect">
            <a:avLst/>
          </a:prstGeom>
          <a:noFill/>
        </p:spPr>
        <p:txBody>
          <a:bodyPr wrap="square">
            <a:spAutoFit/>
          </a:bodyPr>
          <a:lstStyle/>
          <a:p>
            <a:pPr algn="ctr"/>
            <a:r>
              <a:rPr lang="en-US" sz="1050"/>
              <a:t>See </a:t>
            </a:r>
            <a:r>
              <a:rPr lang="en-US" sz="1050" err="1"/>
              <a:t>PyTorch</a:t>
            </a:r>
            <a:r>
              <a:rPr lang="en-US" sz="1050"/>
              <a:t> documentations </a:t>
            </a:r>
            <a:r>
              <a:rPr lang="en-US" sz="1050">
                <a:hlinkClick r:id="rId2"/>
              </a:rPr>
              <a:t>https://pytorch.org/docs/stable/generated/torch.nn.Dropout.html</a:t>
            </a:r>
            <a:r>
              <a:rPr lang="en-US" sz="1050"/>
              <a:t> </a:t>
            </a:r>
          </a:p>
        </p:txBody>
      </p:sp>
      <p:sp>
        <p:nvSpPr>
          <p:cNvPr id="12" name="TextBox 11">
            <a:extLst>
              <a:ext uri="{FF2B5EF4-FFF2-40B4-BE49-F238E27FC236}">
                <a16:creationId xmlns:a16="http://schemas.microsoft.com/office/drawing/2014/main" id="{FE9309BA-5EB0-60BC-0C09-40CC7C062FAF}"/>
              </a:ext>
            </a:extLst>
          </p:cNvPr>
          <p:cNvSpPr txBox="1"/>
          <p:nvPr/>
        </p:nvSpPr>
        <p:spPr>
          <a:xfrm>
            <a:off x="5231961" y="2234487"/>
            <a:ext cx="2898250" cy="954107"/>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 training step </a:t>
            </a:r>
          </a:p>
          <a:p>
            <a:r>
              <a:rPr lang="en-US">
                <a:solidFill>
                  <a:srgbClr val="000000"/>
                </a:solidFill>
                <a:effectLst/>
                <a:latin typeface="Consolas" panose="020B0609020204030204" pitchFamily="49" charset="0"/>
                <a:cs typeface="Consolas" panose="020B0609020204030204" pitchFamily="49" charset="0"/>
              </a:rPr>
              <a:t>... </a:t>
            </a:r>
          </a:p>
          <a:p>
            <a:r>
              <a:rPr lang="en-US" err="1">
                <a:solidFill>
                  <a:srgbClr val="000000"/>
                </a:solidFill>
                <a:effectLst/>
                <a:latin typeface="Consolas" panose="020B0609020204030204" pitchFamily="49" charset="0"/>
                <a:cs typeface="Consolas" panose="020B0609020204030204" pitchFamily="49" charset="0"/>
              </a:rPr>
              <a:t>model.train</a:t>
            </a:r>
            <a:r>
              <a:rPr lang="en-US">
                <a:solidFill>
                  <a:srgbClr val="000000"/>
                </a:solidFill>
                <a:effectLst/>
                <a:latin typeface="Consolas" panose="020B0609020204030204" pitchFamily="49" charset="0"/>
                <a:cs typeface="Consolas" panose="020B0609020204030204" pitchFamily="49" charset="0"/>
              </a:rPr>
              <a:t>() </a:t>
            </a:r>
          </a:p>
          <a:p>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FF990767-29C0-6A77-99A2-D8B592ECCE27}"/>
              </a:ext>
            </a:extLst>
          </p:cNvPr>
          <p:cNvSpPr txBox="1"/>
          <p:nvPr/>
        </p:nvSpPr>
        <p:spPr>
          <a:xfrm>
            <a:off x="5231961" y="3364897"/>
            <a:ext cx="2898250" cy="954107"/>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 evaluate model: </a:t>
            </a:r>
          </a:p>
          <a:p>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err="1">
                <a:solidFill>
                  <a:srgbClr val="000000"/>
                </a:solidFill>
                <a:effectLst/>
                <a:latin typeface="Consolas" panose="020B0609020204030204" pitchFamily="49" charset="0"/>
                <a:cs typeface="Consolas" panose="020B0609020204030204" pitchFamily="49" charset="0"/>
              </a:rPr>
              <a:t>model.eval</a:t>
            </a:r>
            <a:r>
              <a:rPr lang="en-US">
                <a:solidFill>
                  <a:srgbClr val="000000"/>
                </a:solidFill>
                <a:effectLst/>
                <a:latin typeface="Consolas" panose="020B0609020204030204" pitchFamily="49" charset="0"/>
                <a:cs typeface="Consolas" panose="020B0609020204030204" pitchFamily="49" charset="0"/>
              </a:rPr>
              <a:t>() </a:t>
            </a:r>
          </a:p>
          <a:p>
            <a:pPr lvl="1"/>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030130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03C6-0590-25D7-C630-CA4E4BD88781}"/>
              </a:ext>
            </a:extLst>
          </p:cNvPr>
          <p:cNvSpPr>
            <a:spLocks noGrp="1"/>
          </p:cNvSpPr>
          <p:nvPr>
            <p:ph type="title"/>
          </p:nvPr>
        </p:nvSpPr>
        <p:spPr/>
        <p:txBody>
          <a:bodyPr>
            <a:normAutofit fontScale="90000"/>
          </a:bodyPr>
          <a:lstStyle/>
          <a:p>
            <a:r>
              <a:rPr lang="en-US"/>
              <a:t>The Only Time You Want to Overfit: The First Tryout </a:t>
            </a:r>
          </a:p>
        </p:txBody>
      </p:sp>
      <p:sp>
        <p:nvSpPr>
          <p:cNvPr id="3" name="Content Placeholder 2">
            <a:extLst>
              <a:ext uri="{FF2B5EF4-FFF2-40B4-BE49-F238E27FC236}">
                <a16:creationId xmlns:a16="http://schemas.microsoft.com/office/drawing/2014/main" id="{F6EF9859-C973-0755-0B7D-7CA71CC038E8}"/>
              </a:ext>
            </a:extLst>
          </p:cNvPr>
          <p:cNvSpPr>
            <a:spLocks noGrp="1"/>
          </p:cNvSpPr>
          <p:nvPr>
            <p:ph type="body" sz="quarter" idx="16"/>
          </p:nvPr>
        </p:nvSpPr>
        <p:spPr/>
        <p:txBody>
          <a:bodyPr/>
          <a:lstStyle/>
          <a:p>
            <a:r>
              <a:rPr lang="en-US"/>
              <a:t>A model with buggy implementation (e.g., incorrect gradient calculations or updates) </a:t>
            </a:r>
            <a:r>
              <a:rPr lang="en-US">
                <a:solidFill>
                  <a:srgbClr val="C00000"/>
                </a:solidFill>
              </a:rPr>
              <a:t>cannot learn anything</a:t>
            </a:r>
            <a:r>
              <a:rPr lang="en-US"/>
              <a:t>. </a:t>
            </a:r>
          </a:p>
          <a:p>
            <a:r>
              <a:rPr lang="en-US"/>
              <a:t>Therefore, a good and easy sanity check is to see if you can overfit few examples. </a:t>
            </a:r>
          </a:p>
          <a:p>
            <a:pPr lvl="1"/>
            <a:r>
              <a:rPr lang="en-US"/>
              <a:t>This is really the first test you should do, before any hyperparameter tuning. </a:t>
            </a:r>
          </a:p>
          <a:p>
            <a:r>
              <a:rPr lang="en-US"/>
              <a:t>Try to train to 100% training accuracy/performance on a small sample (&lt;30) of training data and monitor the </a:t>
            </a:r>
            <a:r>
              <a:rPr lang="en-US" b="1">
                <a:solidFill>
                  <a:srgbClr val="C00000"/>
                </a:solidFill>
              </a:rPr>
              <a:t>training</a:t>
            </a:r>
            <a:r>
              <a:rPr lang="en-US" b="1"/>
              <a:t> </a:t>
            </a:r>
            <a:r>
              <a:rPr lang="en-US"/>
              <a:t>loss trends. </a:t>
            </a:r>
          </a:p>
          <a:p>
            <a:pPr lvl="1"/>
            <a:r>
              <a:rPr lang="en-US" sz="1600"/>
              <a:t>Does it down? If not, something must be wrong. </a:t>
            </a:r>
          </a:p>
          <a:p>
            <a:pPr lvl="1"/>
            <a:r>
              <a:rPr lang="en-US" sz="1600"/>
              <a:t>Try checking the </a:t>
            </a:r>
            <a:r>
              <a:rPr lang="en-US" sz="1600">
                <a:solidFill>
                  <a:srgbClr val="C00000"/>
                </a:solidFill>
              </a:rPr>
              <a:t>learning rate </a:t>
            </a:r>
            <a:r>
              <a:rPr lang="en-US" sz="1600"/>
              <a:t>or modifying the initialization. </a:t>
            </a:r>
          </a:p>
          <a:p>
            <a:pPr lvl="1"/>
            <a:r>
              <a:rPr lang="en-US" sz="1600"/>
              <a:t>If those don’t help, check the gradients. </a:t>
            </a:r>
          </a:p>
          <a:p>
            <a:pPr lvl="2"/>
            <a:r>
              <a:rPr lang="en-US" sz="1600"/>
              <a:t>If they’re </a:t>
            </a:r>
            <a:r>
              <a:rPr lang="en-US" sz="1600" err="1">
                <a:solidFill>
                  <a:srgbClr val="C00000"/>
                </a:solidFill>
              </a:rPr>
              <a:t>NaN</a:t>
            </a:r>
            <a:r>
              <a:rPr lang="en-US" sz="1600">
                <a:solidFill>
                  <a:srgbClr val="C00000"/>
                </a:solidFill>
              </a:rPr>
              <a:t> </a:t>
            </a:r>
            <a:r>
              <a:rPr lang="en-US" sz="1600"/>
              <a:t>or </a:t>
            </a:r>
            <a:r>
              <a:rPr lang="en-US" sz="1600">
                <a:solidFill>
                  <a:srgbClr val="C00000"/>
                </a:solidFill>
              </a:rPr>
              <a:t>Inf</a:t>
            </a:r>
            <a:r>
              <a:rPr lang="en-US" sz="1600"/>
              <a:t>, might indicate </a:t>
            </a:r>
            <a:r>
              <a:rPr lang="en-US" sz="1600">
                <a:solidFill>
                  <a:srgbClr val="C00000"/>
                </a:solidFill>
              </a:rPr>
              <a:t>exploding gradients</a:t>
            </a:r>
            <a:r>
              <a:rPr lang="en-US" sz="1600"/>
              <a:t>.</a:t>
            </a:r>
          </a:p>
          <a:p>
            <a:pPr lvl="2"/>
            <a:r>
              <a:rPr lang="en-US" sz="1600"/>
              <a:t>If they’re </a:t>
            </a:r>
            <a:r>
              <a:rPr lang="en-US" sz="1600">
                <a:solidFill>
                  <a:srgbClr val="C00000"/>
                </a:solidFill>
              </a:rPr>
              <a:t>zeros</a:t>
            </a:r>
            <a:r>
              <a:rPr lang="en-US" sz="1600"/>
              <a:t>, might indicate </a:t>
            </a:r>
            <a:r>
              <a:rPr lang="en-US" sz="1600">
                <a:solidFill>
                  <a:srgbClr val="C00000"/>
                </a:solidFill>
              </a:rPr>
              <a:t>vanishing gradients</a:t>
            </a:r>
            <a:r>
              <a:rPr lang="en-US" sz="1600"/>
              <a:t>.</a:t>
            </a:r>
          </a:p>
          <a:p>
            <a:pPr lvl="1"/>
            <a:endParaRPr lang="en-US"/>
          </a:p>
          <a:p>
            <a:pPr lvl="1"/>
            <a:endParaRPr lang="en-US"/>
          </a:p>
        </p:txBody>
      </p:sp>
    </p:spTree>
    <p:extLst>
      <p:ext uri="{BB962C8B-B14F-4D97-AF65-F5344CB8AC3E}">
        <p14:creationId xmlns:p14="http://schemas.microsoft.com/office/powerpoint/2010/main" val="228239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247F-0BAB-EAEA-0011-A10C8135C0AA}"/>
              </a:ext>
            </a:extLst>
          </p:cNvPr>
          <p:cNvSpPr>
            <a:spLocks noGrp="1"/>
          </p:cNvSpPr>
          <p:nvPr>
            <p:ph type="title"/>
          </p:nvPr>
        </p:nvSpPr>
        <p:spPr/>
        <p:txBody>
          <a:bodyPr>
            <a:normAutofit/>
          </a:bodyPr>
          <a:lstStyle/>
          <a:p>
            <a:r>
              <a:rPr lang="en-US"/>
              <a:t>Additional Comments on Training</a:t>
            </a:r>
          </a:p>
        </p:txBody>
      </p:sp>
      <p:sp>
        <p:nvSpPr>
          <p:cNvPr id="3" name="Content Placeholder 2">
            <a:extLst>
              <a:ext uri="{FF2B5EF4-FFF2-40B4-BE49-F238E27FC236}">
                <a16:creationId xmlns:a16="http://schemas.microsoft.com/office/drawing/2014/main" id="{4568E792-7A02-3EDE-376C-A2EA5D3EE955}"/>
              </a:ext>
            </a:extLst>
          </p:cNvPr>
          <p:cNvSpPr>
            <a:spLocks noGrp="1"/>
          </p:cNvSpPr>
          <p:nvPr>
            <p:ph type="body" sz="quarter" idx="16"/>
          </p:nvPr>
        </p:nvSpPr>
        <p:spPr/>
        <p:txBody>
          <a:bodyPr>
            <a:normAutofit fontScale="92500" lnSpcReduction="20000"/>
          </a:bodyPr>
          <a:lstStyle/>
          <a:p>
            <a:pPr>
              <a:lnSpc>
                <a:spcPct val="160000"/>
              </a:lnSpc>
            </a:pPr>
            <a:r>
              <a:rPr lang="en-US" sz="1800" dirty="0">
                <a:solidFill>
                  <a:srgbClr val="FF0000"/>
                </a:solidFill>
              </a:rPr>
              <a:t>No guarantee of convergence</a:t>
            </a:r>
            <a:r>
              <a:rPr lang="en-US" sz="1800" dirty="0"/>
              <a:t>; neural networks form non-convex functions with multiple local minima</a:t>
            </a:r>
          </a:p>
          <a:p>
            <a:pPr>
              <a:lnSpc>
                <a:spcPct val="160000"/>
              </a:lnSpc>
            </a:pPr>
            <a:r>
              <a:rPr lang="en-US" sz="1800" dirty="0"/>
              <a:t>In practice, many large networks </a:t>
            </a:r>
            <a:r>
              <a:rPr lang="en-US" sz="1800" dirty="0">
                <a:solidFill>
                  <a:srgbClr val="FF0000"/>
                </a:solidFill>
              </a:rPr>
              <a:t>can be trained</a:t>
            </a:r>
            <a:r>
              <a:rPr lang="en-US" sz="1800" dirty="0"/>
              <a:t> on large data.</a:t>
            </a:r>
          </a:p>
          <a:p>
            <a:pPr>
              <a:lnSpc>
                <a:spcPct val="160000"/>
              </a:lnSpc>
            </a:pPr>
            <a:r>
              <a:rPr lang="en-US" sz="1800" dirty="0">
                <a:solidFill>
                  <a:srgbClr val="FF0000"/>
                </a:solidFill>
              </a:rPr>
              <a:t>Many steps </a:t>
            </a:r>
            <a:r>
              <a:rPr lang="en-US" sz="1800" dirty="0"/>
              <a:t>(tens of thousands) may be needed for adequate training. </a:t>
            </a:r>
          </a:p>
          <a:p>
            <a:pPr>
              <a:lnSpc>
                <a:spcPct val="160000"/>
              </a:lnSpc>
            </a:pPr>
            <a:r>
              <a:rPr lang="en-US" sz="1800" dirty="0"/>
              <a:t>May be tricky to set </a:t>
            </a:r>
            <a:r>
              <a:rPr lang="en-US" sz="1800" dirty="0">
                <a:solidFill>
                  <a:srgbClr val="FF0000"/>
                </a:solidFill>
              </a:rPr>
              <a:t>learning rate</a:t>
            </a:r>
            <a:r>
              <a:rPr lang="en-US" sz="1800" dirty="0">
                <a:solidFill>
                  <a:srgbClr val="C00000"/>
                </a:solidFill>
              </a:rPr>
              <a:t> </a:t>
            </a:r>
            <a:r>
              <a:rPr lang="en-US" sz="1800" dirty="0"/>
              <a:t>or </a:t>
            </a:r>
            <a:r>
              <a:rPr lang="en-US" sz="1800" dirty="0">
                <a:solidFill>
                  <a:srgbClr val="FF0000"/>
                </a:solidFill>
              </a:rPr>
              <a:t>number of hidden units/layers</a:t>
            </a:r>
            <a:r>
              <a:rPr lang="en-US" sz="1800" dirty="0">
                <a:solidFill>
                  <a:srgbClr val="C00000"/>
                </a:solidFill>
              </a:rPr>
              <a:t>.</a:t>
            </a:r>
          </a:p>
          <a:p>
            <a:pPr>
              <a:lnSpc>
                <a:spcPct val="160000"/>
              </a:lnSpc>
            </a:pPr>
            <a:r>
              <a:rPr lang="en-US" sz="1800" dirty="0"/>
              <a:t>To </a:t>
            </a:r>
            <a:r>
              <a:rPr lang="en-US" sz="1800" dirty="0">
                <a:solidFill>
                  <a:srgbClr val="FF0000"/>
                </a:solidFill>
              </a:rPr>
              <a:t>avoid local minima</a:t>
            </a:r>
            <a:r>
              <a:rPr lang="en-US" sz="1800" dirty="0"/>
              <a:t>: several trials with different random initial weights with majority or voting techniques</a:t>
            </a:r>
          </a:p>
          <a:p>
            <a:pPr>
              <a:lnSpc>
                <a:spcPct val="160000"/>
              </a:lnSpc>
            </a:pPr>
            <a:endParaRPr lang="en-US" sz="1800" dirty="0"/>
          </a:p>
        </p:txBody>
      </p:sp>
    </p:spTree>
    <p:extLst>
      <p:ext uri="{BB962C8B-B14F-4D97-AF65-F5344CB8AC3E}">
        <p14:creationId xmlns:p14="http://schemas.microsoft.com/office/powerpoint/2010/main" val="505357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Feedforward Neural Network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r>
                  <a:rPr lang="en-US" dirty="0"/>
                  <a:t>Neural Networks are functions!</a:t>
                </a:r>
                <a:endParaRPr lang="en-US" b="1" dirty="0"/>
              </a:p>
              <a:p>
                <a:pPr lvl="1"/>
                <a:r>
                  <a:rPr lang="en-US" dirty="0">
                    <a:solidFill>
                      <a:srgbClr val="C00000"/>
                    </a:solidFill>
                  </a:rPr>
                  <a:t>Function class</a:t>
                </a:r>
                <a:r>
                  <a:rPr lang="en-US" dirty="0"/>
                  <a:t> for approximating </a:t>
                </a:r>
                <a:r>
                  <a:rPr lang="en-US" dirty="0">
                    <a:solidFill>
                      <a:srgbClr val="C00000"/>
                    </a:solidFill>
                  </a:rPr>
                  <a:t>real-valued</a:t>
                </a:r>
                <a:r>
                  <a:rPr lang="en-US" dirty="0"/>
                  <a:t>, </a:t>
                </a:r>
                <a:r>
                  <a:rPr lang="en-US" dirty="0">
                    <a:solidFill>
                      <a:srgbClr val="C00000"/>
                    </a:solidFill>
                  </a:rPr>
                  <a:t>discrete-valued</a:t>
                </a:r>
                <a:r>
                  <a:rPr lang="en-US" dirty="0"/>
                  <a:t> and </a:t>
                </a:r>
                <a:r>
                  <a:rPr lang="en-US" dirty="0">
                    <a:solidFill>
                      <a:srgbClr val="C00000"/>
                    </a:solidFill>
                  </a:rPr>
                  <a:t>vector valued</a:t>
                </a:r>
                <a:r>
                  <a:rPr lang="en-US" dirty="0"/>
                  <a:t> target functions.</a:t>
                </a:r>
                <a:endParaRPr lang="en-US" dirty="0">
                  <a:latin typeface="Cambria Math" panose="02040503050406030204" pitchFamily="18" charset="0"/>
                </a:endParaRPr>
              </a:p>
              <a:p>
                <a:pPr lvl="1"/>
                <a14:m>
                  <m:oMath xmlns:m="http://schemas.openxmlformats.org/officeDocument/2006/math">
                    <m:r>
                      <m:rPr>
                        <m:sty m:val="p"/>
                      </m:rPr>
                      <a:rPr lang="en-US" dirty="0">
                        <a:latin typeface="Cambria Math" panose="02040503050406030204" pitchFamily="18" charset="0"/>
                      </a:rPr>
                      <m:t>NN</m:t>
                    </m:r>
                    <m:r>
                      <a:rPr lang="en-US" i="1" dirty="0">
                        <a:latin typeface="Cambria Math" panose="02040503050406030204" pitchFamily="18" charset="0"/>
                      </a:rPr>
                      <m:t>:</m:t>
                    </m:r>
                    <m:r>
                      <a:rPr lang="en-US" b="1" i="1" dirty="0">
                        <a:latin typeface="Cambria Math" panose="02040503050406030204" pitchFamily="18" charset="0"/>
                      </a:rPr>
                      <m:t>𝑿</m:t>
                    </m:r>
                    <m:r>
                      <a:rPr lang="en-US" i="1" dirty="0">
                        <a:latin typeface="Cambria Math" panose="02040503050406030204" pitchFamily="18" charset="0"/>
                      </a:rPr>
                      <m:t>→</m:t>
                    </m:r>
                    <m:r>
                      <a:rPr lang="en-US" b="1" i="1" dirty="0">
                        <a:latin typeface="Cambria Math" panose="02040503050406030204" pitchFamily="18" charset="0"/>
                      </a:rPr>
                      <m:t>𝒀</m:t>
                    </m:r>
                    <m:r>
                      <a:rPr lang="en-US" b="1" i="1" dirty="0">
                        <a:latin typeface="Cambria Math" panose="02040503050406030204" pitchFamily="18" charset="0"/>
                      </a:rPr>
                      <m:t> </m:t>
                    </m:r>
                  </m:oMath>
                </a14:m>
                <a:r>
                  <a:rPr lang="en-US" dirty="0"/>
                  <a:t> where </a:t>
                </a:r>
                <a14:m>
                  <m:oMath xmlns:m="http://schemas.openxmlformats.org/officeDocument/2006/math">
                    <m:r>
                      <a:rPr lang="en-US" b="1" i="1" dirty="0" smtClean="0">
                        <a:latin typeface="Cambria Math" panose="02040503050406030204" pitchFamily="18" charset="0"/>
                      </a:rPr>
                      <m:t>𝑿</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i="1" dirty="0" smtClean="0">
                            <a:latin typeface="Cambria Math" panose="02040503050406030204" pitchFamily="18" charset="0"/>
                          </a:rPr>
                          <m:t>𝑛</m:t>
                        </m:r>
                      </m:sup>
                    </m:sSup>
                  </m:oMath>
                </a14:m>
                <a:r>
                  <a:rPr lang="en-US" dirty="0"/>
                  <a:t>, or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ℝ</m:t>
                        </m:r>
                      </m:e>
                      <m:sup>
                        <m:r>
                          <a:rPr lang="en-US">
                            <a:latin typeface="Cambria Math" panose="02040503050406030204" pitchFamily="18" charset="0"/>
                          </a:rPr>
                          <m:t>𝑛</m:t>
                        </m:r>
                      </m:sup>
                    </m:sSup>
                  </m:oMath>
                </a14:m>
                <a:r>
                  <a:rPr lang="en-US" dirty="0"/>
                  <a:t> and  </a:t>
                </a:r>
                <a14:m>
                  <m:oMath xmlns:m="http://schemas.openxmlformats.org/officeDocument/2006/math">
                    <m:r>
                      <a:rPr lang="en-US" b="1" i="1" dirty="0" smtClean="0">
                        <a:latin typeface="Cambria Math" panose="02040503050406030204" pitchFamily="18" charset="0"/>
                      </a:rPr>
                      <m:t>𝒀</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𝑑</m:t>
                        </m:r>
                      </m:sup>
                    </m:sSup>
                    <m:r>
                      <a:rPr lang="en-US" i="1" dirty="0" smtClean="0">
                        <a:latin typeface="Cambria Math" panose="02040503050406030204" pitchFamily="18" charset="0"/>
                      </a:rPr>
                      <m:t>, </m:t>
                    </m:r>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𝑑</m:t>
                        </m:r>
                      </m:sup>
                    </m:sSup>
                  </m:oMath>
                </a14:m>
                <a:endParaRPr lang="en-US" dirty="0"/>
              </a:p>
              <a:p>
                <a:pPr lvl="1"/>
                <a:endParaRPr lang="en-US" dirty="0"/>
              </a:p>
              <a:p>
                <a:pPr marL="342900">
                  <a:buFont typeface="Arial" pitchFamily="34" charset="0"/>
                  <a:buChar char="•"/>
                </a:pPr>
                <a:r>
                  <a:rPr lang="en-US" dirty="0"/>
                  <a:t>Example: A </a:t>
                </a:r>
                <a:r>
                  <a:rPr lang="en-US" b="1" dirty="0"/>
                  <a:t>2-layer</a:t>
                </a:r>
                <a:r>
                  <a:rPr lang="en-US" dirty="0"/>
                  <a:t> neural network </a:t>
                </a:r>
              </a:p>
              <a:p>
                <a:pPr marL="800100" lvl="1">
                  <a:buFont typeface="Arial" pitchFamily="34" charset="0"/>
                  <a:buChar char="•"/>
                </a:pPr>
                <a:r>
                  <a:rPr lang="en-US" dirty="0"/>
                  <a:t>The input, hidden and output </a:t>
                </a:r>
                <a:r>
                  <a:rPr lang="en-US" dirty="0">
                    <a:solidFill>
                      <a:srgbClr val="C00000"/>
                    </a:solidFill>
                  </a:rPr>
                  <a:t>variables</a:t>
                </a:r>
                <a:r>
                  <a:rPr lang="en-US" dirty="0"/>
                  <a:t> are </a:t>
                </a:r>
                <a:br>
                  <a:rPr lang="en-US" dirty="0"/>
                </a:br>
                <a:r>
                  <a:rPr lang="en-US" dirty="0"/>
                  <a:t>represented by </a:t>
                </a:r>
                <a:r>
                  <a:rPr lang="en-US" dirty="0">
                    <a:solidFill>
                      <a:srgbClr val="C00000"/>
                    </a:solidFill>
                  </a:rPr>
                  <a:t>nodes</a:t>
                </a:r>
                <a:r>
                  <a:rPr lang="en-US" dirty="0"/>
                  <a:t> </a:t>
                </a:r>
              </a:p>
              <a:p>
                <a:pPr marL="800100" lvl="1">
                  <a:buFont typeface="Arial" pitchFamily="34" charset="0"/>
                  <a:buChar char="•"/>
                </a:pPr>
                <a:r>
                  <a:rPr lang="en-US" dirty="0"/>
                  <a:t>The links are the </a:t>
                </a:r>
                <a:r>
                  <a:rPr lang="en-US" dirty="0">
                    <a:solidFill>
                      <a:srgbClr val="C00000"/>
                    </a:solidFill>
                  </a:rPr>
                  <a:t>weight parameters</a:t>
                </a:r>
              </a:p>
              <a:p>
                <a:pPr marL="800100" lvl="1">
                  <a:buFont typeface="Arial" pitchFamily="34" charset="0"/>
                  <a:buChar char="•"/>
                </a:pPr>
                <a:r>
                  <a:rPr lang="en-US" dirty="0"/>
                  <a:t>Arrows denote </a:t>
                </a:r>
                <a:r>
                  <a:rPr lang="en-US" dirty="0">
                    <a:solidFill>
                      <a:srgbClr val="C00000"/>
                    </a:solidFill>
                  </a:rPr>
                  <a:t>direction of information flow</a:t>
                </a:r>
                <a:r>
                  <a:rPr lang="en-US" dirty="0"/>
                  <a:t> </a:t>
                </a:r>
                <a:br>
                  <a:rPr lang="en-US" dirty="0"/>
                </a:br>
                <a:r>
                  <a:rPr lang="en-US" dirty="0"/>
                  <a:t>through the network</a:t>
                </a:r>
              </a:p>
            </p:txBody>
          </p:sp>
        </mc:Choice>
        <mc:Fallback>
          <p:sp>
            <p:nvSpPr>
              <p:cNvPr id="3" name="Content Placeholder 2">
                <a:extLst>
                  <a:ext uri="{FF2B5EF4-FFF2-40B4-BE49-F238E27FC236}">
                    <a16:creationId xmlns:a16="http://schemas.microsoft.com/office/drawing/2014/main" id="{7B23721F-79E6-A0B6-94D4-9FADB7F6C51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4"/>
          <a:srcRect b="6846"/>
          <a:stretch/>
        </p:blipFill>
        <p:spPr>
          <a:xfrm>
            <a:off x="5686129" y="2517346"/>
            <a:ext cx="3028208" cy="2119995"/>
          </a:xfrm>
          <a:prstGeom prst="rect">
            <a:avLst/>
          </a:prstGeom>
        </p:spPr>
      </p:pic>
      <p:sp>
        <p:nvSpPr>
          <p:cNvPr id="5" name="Rectangle 4">
            <a:extLst>
              <a:ext uri="{FF2B5EF4-FFF2-40B4-BE49-F238E27FC236}">
                <a16:creationId xmlns:a16="http://schemas.microsoft.com/office/drawing/2014/main" id="{CC40AAB3-2A41-E38A-4793-F81A49688A17}"/>
              </a:ext>
            </a:extLst>
          </p:cNvPr>
          <p:cNvSpPr/>
          <p:nvPr/>
        </p:nvSpPr>
        <p:spPr>
          <a:xfrm>
            <a:off x="8128340" y="4342834"/>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3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6D8C-1423-9257-8050-F5B4FB5FB5F7}"/>
              </a:ext>
            </a:extLst>
          </p:cNvPr>
          <p:cNvSpPr>
            <a:spLocks noGrp="1"/>
          </p:cNvSpPr>
          <p:nvPr>
            <p:ph type="title"/>
          </p:nvPr>
        </p:nvSpPr>
        <p:spPr/>
        <p:txBody>
          <a:bodyPr>
            <a:normAutofit fontScale="90000"/>
          </a:bodyPr>
          <a:lstStyle/>
          <a:p>
            <a:r>
              <a:rPr lang="en-US"/>
              <a:t>Intuition about Neural Net Representations </a:t>
            </a:r>
          </a:p>
        </p:txBody>
      </p:sp>
      <p:sp>
        <p:nvSpPr>
          <p:cNvPr id="3" name="Text Placeholder 2">
            <a:extLst>
              <a:ext uri="{FF2B5EF4-FFF2-40B4-BE49-F238E27FC236}">
                <a16:creationId xmlns:a16="http://schemas.microsoft.com/office/drawing/2014/main" id="{8D823908-74B8-3660-9FB4-D03CD5803118}"/>
              </a:ext>
            </a:extLst>
          </p:cNvPr>
          <p:cNvSpPr>
            <a:spLocks noGrp="1"/>
          </p:cNvSpPr>
          <p:nvPr>
            <p:ph type="body" sz="quarter" idx="16"/>
          </p:nvPr>
        </p:nvSpPr>
        <p:spPr/>
        <p:txBody>
          <a:bodyPr/>
          <a:lstStyle/>
          <a:p>
            <a:endParaRPr lang="en-US"/>
          </a:p>
        </p:txBody>
      </p:sp>
      <p:pic>
        <p:nvPicPr>
          <p:cNvPr id="1026" name="Picture 2" descr="What is the intuition behind neural networks? - Quora">
            <a:extLst>
              <a:ext uri="{FF2B5EF4-FFF2-40B4-BE49-F238E27FC236}">
                <a16:creationId xmlns:a16="http://schemas.microsoft.com/office/drawing/2014/main" id="{C04BFC39-AA76-2B5D-864A-032BDFFACD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729"/>
          <a:stretch/>
        </p:blipFill>
        <p:spPr bwMode="auto">
          <a:xfrm>
            <a:off x="683198" y="1153798"/>
            <a:ext cx="7645400" cy="353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796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6D8C-1423-9257-8050-F5B4FB5FB5F7}"/>
              </a:ext>
            </a:extLst>
          </p:cNvPr>
          <p:cNvSpPr>
            <a:spLocks noGrp="1"/>
          </p:cNvSpPr>
          <p:nvPr>
            <p:ph type="title"/>
          </p:nvPr>
        </p:nvSpPr>
        <p:spPr/>
        <p:txBody>
          <a:bodyPr>
            <a:normAutofit fontScale="90000"/>
          </a:bodyPr>
          <a:lstStyle/>
          <a:p>
            <a:r>
              <a:rPr lang="en-US"/>
              <a:t>Intuition about Neural Net Representations </a:t>
            </a:r>
          </a:p>
        </p:txBody>
      </p:sp>
      <p:sp>
        <p:nvSpPr>
          <p:cNvPr id="3" name="Text Placeholder 2">
            <a:extLst>
              <a:ext uri="{FF2B5EF4-FFF2-40B4-BE49-F238E27FC236}">
                <a16:creationId xmlns:a16="http://schemas.microsoft.com/office/drawing/2014/main" id="{68AF4C0B-68C9-8E8E-A2F3-360009DC9E71}"/>
              </a:ext>
            </a:extLst>
          </p:cNvPr>
          <p:cNvSpPr>
            <a:spLocks noGrp="1"/>
          </p:cNvSpPr>
          <p:nvPr>
            <p:ph type="body" sz="quarter" idx="16"/>
          </p:nvPr>
        </p:nvSpPr>
        <p:spPr/>
        <p:txBody>
          <a:bodyPr/>
          <a:lstStyle/>
          <a:p>
            <a:endParaRPr lang="en-US"/>
          </a:p>
        </p:txBody>
      </p:sp>
      <p:pic>
        <p:nvPicPr>
          <p:cNvPr id="2050" name="Picture 2" descr="Build Your Own Convolution Neural Network in 5 mins | by Rohith Gandhi |  Towards Data Science">
            <a:extLst>
              <a:ext uri="{FF2B5EF4-FFF2-40B4-BE49-F238E27FC236}">
                <a16:creationId xmlns:a16="http://schemas.microsoft.com/office/drawing/2014/main" id="{47DEB8C1-8784-2170-E888-14DF4E740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76" y="962889"/>
            <a:ext cx="6676222" cy="37955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7A1835-F37D-3726-D4D6-AFE65A441335}"/>
              </a:ext>
            </a:extLst>
          </p:cNvPr>
          <p:cNvSpPr txBox="1"/>
          <p:nvPr/>
        </p:nvSpPr>
        <p:spPr>
          <a:xfrm>
            <a:off x="2186849" y="4737756"/>
            <a:ext cx="4572000" cy="307777"/>
          </a:xfrm>
          <a:prstGeom prst="rect">
            <a:avLst/>
          </a:prstGeom>
          <a:noFill/>
        </p:spPr>
        <p:txBody>
          <a:bodyPr wrap="square">
            <a:spAutoFit/>
          </a:bodyPr>
          <a:lstStyle/>
          <a:p>
            <a:pPr algn="ctr"/>
            <a:r>
              <a:rPr lang="en-US">
                <a:latin typeface="Corbel" panose="020B0503020204020204" pitchFamily="34" charset="0"/>
              </a:rPr>
              <a:t>[</a:t>
            </a:r>
            <a:r>
              <a:rPr lang="en-US">
                <a:latin typeface="Corbel" panose="020B0503020204020204" pitchFamily="34" charset="0"/>
                <a:hlinkClick r:id="rId3"/>
              </a:rPr>
              <a:t>Zeiler &amp; Fergus 2013</a:t>
            </a:r>
            <a:r>
              <a:rPr lang="en-US">
                <a:latin typeface="Corbel" panose="020B0503020204020204" pitchFamily="34" charset="0"/>
              </a:rPr>
              <a:t>; </a:t>
            </a:r>
            <a:r>
              <a:rPr lang="en-US" err="1">
                <a:latin typeface="Corbel" panose="020B0503020204020204" pitchFamily="34" charset="0"/>
                <a:hlinkClick r:id="rId4"/>
              </a:rPr>
              <a:t>Yosinski</a:t>
            </a:r>
            <a:r>
              <a:rPr lang="en-US">
                <a:latin typeface="Corbel" panose="020B0503020204020204" pitchFamily="34" charset="0"/>
                <a:hlinkClick r:id="rId4"/>
              </a:rPr>
              <a:t> et al. 2015</a:t>
            </a:r>
            <a:r>
              <a:rPr lang="en-US">
                <a:latin typeface="Corbel" panose="020B0503020204020204" pitchFamily="34" charset="0"/>
              </a:rPr>
              <a:t>] </a:t>
            </a:r>
          </a:p>
        </p:txBody>
      </p:sp>
    </p:spTree>
    <p:extLst>
      <p:ext uri="{BB962C8B-B14F-4D97-AF65-F5344CB8AC3E}">
        <p14:creationId xmlns:p14="http://schemas.microsoft.com/office/powerpoint/2010/main" val="19673587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A85E-ABED-001B-16EC-08C3BB1F7A0B}"/>
              </a:ext>
            </a:extLst>
          </p:cNvPr>
          <p:cNvSpPr>
            <a:spLocks noGrp="1"/>
          </p:cNvSpPr>
          <p:nvPr>
            <p:ph type="title"/>
          </p:nvPr>
        </p:nvSpPr>
        <p:spPr/>
        <p:txBody>
          <a:bodyPr>
            <a:normAutofit/>
          </a:bodyPr>
          <a:lstStyle/>
          <a:p>
            <a:r>
              <a:rPr lang="en-US"/>
              <a:t>Summary</a:t>
            </a:r>
          </a:p>
        </p:txBody>
      </p:sp>
      <p:sp>
        <p:nvSpPr>
          <p:cNvPr id="3" name="Content Placeholder 2">
            <a:extLst>
              <a:ext uri="{FF2B5EF4-FFF2-40B4-BE49-F238E27FC236}">
                <a16:creationId xmlns:a16="http://schemas.microsoft.com/office/drawing/2014/main" id="{BA7AB232-9DE0-A3E1-6894-94F7C970A6CD}"/>
              </a:ext>
            </a:extLst>
          </p:cNvPr>
          <p:cNvSpPr>
            <a:spLocks noGrp="1"/>
          </p:cNvSpPr>
          <p:nvPr>
            <p:ph type="body" sz="quarter" idx="16"/>
          </p:nvPr>
        </p:nvSpPr>
        <p:spPr>
          <a:xfrm>
            <a:off x="512655" y="1390650"/>
            <a:ext cx="8560462" cy="3077573"/>
          </a:xfrm>
        </p:spPr>
        <p:txBody>
          <a:bodyPr>
            <a:noAutofit/>
          </a:bodyPr>
          <a:lstStyle/>
          <a:p>
            <a:r>
              <a:rPr lang="en-US" dirty="0"/>
              <a:t>Feed-forward network architecture </a:t>
            </a:r>
          </a:p>
          <a:p>
            <a:pPr lvl="1"/>
            <a:r>
              <a:rPr lang="en-US" dirty="0"/>
              <a:t>But many of the concepts here hold for any architecture. </a:t>
            </a:r>
          </a:p>
          <a:p>
            <a:pPr marL="0" indent="0">
              <a:buNone/>
            </a:pPr>
            <a:endParaRPr lang="en-US" spc="-4" dirty="0"/>
          </a:p>
          <a:p>
            <a:r>
              <a:rPr lang="en-US" spc="-4" dirty="0"/>
              <a:t>We learned Backprop, a general-purpose algorithm for efficient training of NNs. </a:t>
            </a:r>
          </a:p>
          <a:p>
            <a:pPr lvl="1"/>
            <a:r>
              <a:rPr lang="en-US" dirty="0">
                <a:latin typeface="Tahoma" panose="020B0604030504040204" pitchFamily="34" charset="0"/>
                <a:ea typeface="Tahoma" panose="020B0604030504040204" pitchFamily="34" charset="0"/>
                <a:cs typeface="Tahoma" panose="020B0604030504040204" pitchFamily="34" charset="0"/>
              </a:rPr>
              <a:t>Recursively (and hence efficiently) apply the chain-rule along computation graph.</a:t>
            </a:r>
            <a:endParaRPr lang="en-US" dirty="0"/>
          </a:p>
          <a:p>
            <a:pPr lvl="1"/>
            <a:r>
              <a:rPr lang="en-US" dirty="0"/>
              <a:t>The most important algorithm in neural networks</a:t>
            </a:r>
            <a:r>
              <a:rPr lang="en-US" b="1" spc="-4" dirty="0"/>
              <a:t>! </a:t>
            </a:r>
            <a:r>
              <a:rPr lang="en-US" spc="525" dirty="0"/>
              <a:t>🎉</a:t>
            </a:r>
          </a:p>
          <a:p>
            <a:endParaRPr lang="en-US" dirty="0"/>
          </a:p>
          <a:p>
            <a:r>
              <a:rPr lang="en-US" dirty="0"/>
              <a:t>Lots of empirical tricks for training neural networks:</a:t>
            </a:r>
          </a:p>
          <a:p>
            <a:pPr lvl="1"/>
            <a:r>
              <a:rPr lang="en-US" dirty="0">
                <a:latin typeface="Tahoma" panose="020B0604030504040204" pitchFamily="34" charset="0"/>
                <a:ea typeface="Tahoma" panose="020B0604030504040204" pitchFamily="34" charset="0"/>
                <a:cs typeface="Tahoma" panose="020B0604030504040204" pitchFamily="34" charset="0"/>
              </a:rPr>
              <a:t>Things to be careful about: over-fitting, activations, exploding/vanishing gradients, … </a:t>
            </a:r>
          </a:p>
        </p:txBody>
      </p:sp>
      <p:pic>
        <p:nvPicPr>
          <p:cNvPr id="5" name="Picture 4" descr="A diagram of a machine learning&#10;&#10;Description automatically generated">
            <a:extLst>
              <a:ext uri="{FF2B5EF4-FFF2-40B4-BE49-F238E27FC236}">
                <a16:creationId xmlns:a16="http://schemas.microsoft.com/office/drawing/2014/main" id="{039BE747-CC2D-F2F8-A9F6-D04787A8BF4E}"/>
              </a:ext>
            </a:extLst>
          </p:cNvPr>
          <p:cNvPicPr>
            <a:picLocks noChangeAspect="1"/>
          </p:cNvPicPr>
          <p:nvPr/>
        </p:nvPicPr>
        <p:blipFill>
          <a:blip r:embed="rId3"/>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299052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How was HW1</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endParaRPr lang="en-US" dirty="0"/>
          </a:p>
          <a:p>
            <a:r>
              <a:rPr lang="en-US" dirty="0"/>
              <a:t>With a show of hand, which one best applies to you: </a:t>
            </a:r>
          </a:p>
          <a:p>
            <a:pPr marL="684212" lvl="1" indent="-342900">
              <a:buFont typeface="+mj-lt"/>
              <a:buAutoNum type="arabicPeriod"/>
            </a:pPr>
            <a:r>
              <a:rPr lang="en-US" dirty="0"/>
              <a:t>It was smooth sailing through things I knew; my hamster nearly finished it. </a:t>
            </a:r>
          </a:p>
          <a:p>
            <a:pPr marL="684212" lvl="1" indent="-342900">
              <a:buFont typeface="+mj-lt"/>
              <a:buAutoNum type="arabicPeriod"/>
            </a:pPr>
            <a:r>
              <a:rPr lang="en-US" dirty="0"/>
              <a:t>it was familiar stuff but I had to learn or refresh a few things.</a:t>
            </a:r>
          </a:p>
          <a:p>
            <a:pPr marL="684212" lvl="1" indent="-342900">
              <a:buFont typeface="+mj-lt"/>
              <a:buAutoNum type="arabicPeriod"/>
            </a:pPr>
            <a:r>
              <a:rPr lang="en-US" dirty="0"/>
              <a:t>It was like shoveling snow in the middle of a blizzard, it just kept getting worse </a:t>
            </a:r>
          </a:p>
          <a:p>
            <a:pPr marL="684212" lvl="1" indent="-342900">
              <a:buFont typeface="+mj-lt"/>
              <a:buAutoNum type="arabicPeriod"/>
            </a:pPr>
            <a:r>
              <a:rPr lang="en-US" dirty="0"/>
              <a:t>It was so challenging, it felt like climbing Mount Everest with slippers on.</a:t>
            </a:r>
          </a:p>
        </p:txBody>
      </p:sp>
    </p:spTree>
    <p:extLst>
      <p:ext uri="{BB962C8B-B14F-4D97-AF65-F5344CB8AC3E}">
        <p14:creationId xmlns:p14="http://schemas.microsoft.com/office/powerpoint/2010/main" val="257448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Neural Network: Making it bigger </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lstStyle/>
          <a:p>
            <a:pPr marL="0" indent="0">
              <a:buNone/>
            </a:pPr>
            <a:r>
              <a:rPr lang="en-US"/>
              <a:t>Add more layers, or wider layers! </a:t>
            </a:r>
          </a:p>
          <a:p>
            <a:pPr marL="0" indent="0">
              <a:buNone/>
            </a:pPr>
            <a:endParaRPr lang="en-US"/>
          </a:p>
          <a:p>
            <a:pPr marL="0" indent="0">
              <a:buNone/>
            </a:pPr>
            <a:r>
              <a:rPr lang="en-US"/>
              <a:t>	A </a:t>
            </a:r>
            <a:r>
              <a:rPr lang="en-US" b="1"/>
              <a:t>2-layer</a:t>
            </a:r>
            <a:r>
              <a:rPr lang="en-US"/>
              <a:t> neural network                           A </a:t>
            </a:r>
            <a:r>
              <a:rPr lang="en-US" b="1"/>
              <a:t>3-layer</a:t>
            </a:r>
            <a:r>
              <a:rPr lang="en-US"/>
              <a:t> neural network </a:t>
            </a:r>
          </a:p>
          <a:p>
            <a:pPr marL="0" indent="0">
              <a:buNone/>
            </a:pPr>
            <a:endParaRPr lang="en-US"/>
          </a:p>
          <a:p>
            <a:pPr marL="800100" lvl="1">
              <a:buFont typeface="Arial" pitchFamily="34" charset="0"/>
              <a:buChar char="•"/>
            </a:pPr>
            <a:endParaRPr lang="en-US"/>
          </a:p>
          <a:p>
            <a:pPr marL="800100" lvl="1">
              <a:buFont typeface="Arial" pitchFamily="34" charset="0"/>
              <a:buChar char="•"/>
            </a:pPr>
            <a:endParaRPr lang="en-US"/>
          </a:p>
          <a:p>
            <a:pPr lvl="1"/>
            <a:endParaRPr lang="en-US"/>
          </a:p>
          <a:p>
            <a:endParaRPr lang="en-US"/>
          </a:p>
        </p:txBody>
      </p:sp>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3"/>
          <a:srcRect b="6846"/>
          <a:stretch/>
        </p:blipFill>
        <p:spPr>
          <a:xfrm>
            <a:off x="1240912" y="2421112"/>
            <a:ext cx="2599537" cy="1819890"/>
          </a:xfrm>
          <a:prstGeom prst="rect">
            <a:avLst/>
          </a:prstGeom>
        </p:spPr>
      </p:pic>
      <p:pic>
        <p:nvPicPr>
          <p:cNvPr id="6" name="Picture 5" descr="Diagram&#10;&#10;Description automatically generated">
            <a:extLst>
              <a:ext uri="{FF2B5EF4-FFF2-40B4-BE49-F238E27FC236}">
                <a16:creationId xmlns:a16="http://schemas.microsoft.com/office/drawing/2014/main" id="{0992B1E1-B355-8598-7A79-6FF429FC46D9}"/>
              </a:ext>
            </a:extLst>
          </p:cNvPr>
          <p:cNvPicPr>
            <a:picLocks noChangeAspect="1"/>
          </p:cNvPicPr>
          <p:nvPr/>
        </p:nvPicPr>
        <p:blipFill>
          <a:blip r:embed="rId4"/>
          <a:stretch>
            <a:fillRect/>
          </a:stretch>
        </p:blipFill>
        <p:spPr>
          <a:xfrm>
            <a:off x="4444335" y="2428582"/>
            <a:ext cx="3643808" cy="1819890"/>
          </a:xfrm>
          <a:prstGeom prst="rect">
            <a:avLst/>
          </a:prstGeom>
        </p:spPr>
      </p:pic>
      <p:sp>
        <p:nvSpPr>
          <p:cNvPr id="5" name="Rectangle 4">
            <a:extLst>
              <a:ext uri="{FF2B5EF4-FFF2-40B4-BE49-F238E27FC236}">
                <a16:creationId xmlns:a16="http://schemas.microsoft.com/office/drawing/2014/main" id="{CC53437D-60F9-9283-A362-4A454DC35D2E}"/>
              </a:ext>
            </a:extLst>
          </p:cNvPr>
          <p:cNvSpPr/>
          <p:nvPr/>
        </p:nvSpPr>
        <p:spPr>
          <a:xfrm>
            <a:off x="3334603" y="3799821"/>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A59C9F-8D7F-3EBB-57C7-94B3080AAF38}"/>
              </a:ext>
            </a:extLst>
          </p:cNvPr>
          <p:cNvSpPr/>
          <p:nvPr/>
        </p:nvSpPr>
        <p:spPr>
          <a:xfrm>
            <a:off x="3334603" y="4019832"/>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690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Feedforward Neural Network: The Neurons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a:xfrm>
            <a:off x="533919" y="1390650"/>
            <a:ext cx="8085415" cy="3870119"/>
          </a:xfrm>
        </p:spPr>
        <p:txBody>
          <a:bodyPr>
            <a:normAutofit/>
          </a:bodyPr>
          <a:lstStyle/>
          <a:p>
            <a:r>
              <a:rPr lang="en-US" dirty="0"/>
              <a:t>A mathematical model of neuron is “</a:t>
            </a:r>
            <a:r>
              <a:rPr lang="en-US" b="1" dirty="0"/>
              <a:t>perceptron</a:t>
            </a:r>
            <a:r>
              <a:rPr lang="en-US" dirty="0"/>
              <a:t>”. </a:t>
            </a:r>
          </a:p>
          <a:p>
            <a:r>
              <a:rPr lang="en-US" dirty="0"/>
              <a:t>It consists of a non-linear function that “fires” if </a:t>
            </a:r>
            <a:br>
              <a:rPr lang="en-US" dirty="0"/>
            </a:br>
            <a:r>
              <a:rPr lang="en-US" dirty="0"/>
              <a:t>the affine (linear) function of inputs is above a threshold.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3"/>
          <a:srcRect b="6846"/>
          <a:stretch/>
        </p:blipFill>
        <p:spPr>
          <a:xfrm>
            <a:off x="6840077" y="994842"/>
            <a:ext cx="2161419" cy="1513171"/>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B19584-F8F4-14D6-F53D-D300B8224C79}"/>
                  </a:ext>
                </a:extLst>
              </p:cNvPr>
              <p:cNvSpPr txBox="1"/>
              <p:nvPr/>
            </p:nvSpPr>
            <p:spPr>
              <a:xfrm>
                <a:off x="997528" y="2609069"/>
                <a:ext cx="2397066"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r>
                        <a:rPr lang="en-US" sz="200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nary>
                        </m:e>
                      </m:d>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997528" y="2609069"/>
                <a:ext cx="2397066" cy="865493"/>
              </a:xfrm>
              <a:prstGeom prst="rect">
                <a:avLst/>
              </a:prstGeom>
              <a:blipFill>
                <a:blip r:embed="rId4"/>
                <a:stretch>
                  <a:fillRect l="-2105" t="-113043" b="-1739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269F0C-A7B4-3BB7-CDA5-49DC9C2DC2C7}"/>
                  </a:ext>
                </a:extLst>
              </p:cNvPr>
              <p:cNvSpPr txBox="1"/>
              <p:nvPr/>
            </p:nvSpPr>
            <p:spPr>
              <a:xfrm>
                <a:off x="961902" y="3663888"/>
                <a:ext cx="3519233" cy="436210"/>
              </a:xfrm>
              <a:prstGeom prst="rect">
                <a:avLst/>
              </a:prstGeom>
              <a:noFill/>
            </p:spPr>
            <p:txBody>
              <a:bodyPr wrap="none" lIns="0" tIns="0" rIns="0" bIns="0" rtlCol="0">
                <a:spAutoFit/>
              </a:bodyPr>
              <a:lstStyle/>
              <a:p>
                <a14:m>
                  <m:oMath xmlns:m="http://schemas.openxmlformats.org/officeDocument/2006/math">
                    <m:r>
                      <a:rPr lang="en-US" sz="2000" smtClean="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𝑧</m:t>
                        </m:r>
                      </m:e>
                    </m:d>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1+</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𝑒</m:t>
                            </m:r>
                          </m:e>
                          <m:sup>
                            <m:r>
                              <a:rPr lang="en-US" sz="2000" smtClean="0">
                                <a:latin typeface="Cambria Math" panose="02040503050406030204" pitchFamily="18" charset="0"/>
                              </a:rPr>
                              <m:t>−</m:t>
                            </m:r>
                            <m:r>
                              <a:rPr lang="en-US" sz="2000" smtClean="0">
                                <a:latin typeface="Cambria Math" panose="02040503050406030204" pitchFamily="18" charset="0"/>
                              </a:rPr>
                              <m:t>𝑥</m:t>
                            </m:r>
                          </m:sup>
                        </m:sSup>
                      </m:den>
                    </m:f>
                  </m:oMath>
                </a14:m>
                <a:r>
                  <a:rPr lang="en-US" sz="2000">
                    <a:latin typeface="Corbel" panose="020B0503020204020204" pitchFamily="34" charset="0"/>
                    <a:ea typeface="Tahoma" panose="020B0604030504040204" pitchFamily="34" charset="0"/>
                    <a:cs typeface="Tahoma" panose="020B0604030504040204" pitchFamily="34" charset="0"/>
                  </a:rPr>
                  <a:t>  (sigmoid function)</a:t>
                </a:r>
              </a:p>
            </p:txBody>
          </p:sp>
        </mc:Choice>
        <mc:Fallback>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961902" y="3663888"/>
                <a:ext cx="3519233" cy="436210"/>
              </a:xfrm>
              <a:prstGeom prst="rect">
                <a:avLst/>
              </a:prstGeom>
              <a:blipFill>
                <a:blip r:embed="rId5"/>
                <a:stretch>
                  <a:fillRect l="-1439" t="-2778" r="-1439" b="-1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a:extLst>
              <a:ext uri="{FF2B5EF4-FFF2-40B4-BE49-F238E27FC236}">
                <a16:creationId xmlns:a16="http://schemas.microsoft.com/office/drawing/2014/main" id="{69FB88D1-222F-66CE-083E-70A44DC4CA31}"/>
              </a:ext>
            </a:extLst>
          </p:cNvPr>
          <p:cNvPicPr>
            <a:picLocks noChangeAspect="1"/>
          </p:cNvPicPr>
          <p:nvPr/>
        </p:nvPicPr>
        <p:blipFill>
          <a:blip r:embed="rId6"/>
          <a:stretch>
            <a:fillRect/>
          </a:stretch>
        </p:blipFill>
        <p:spPr>
          <a:xfrm>
            <a:off x="4994971" y="2303812"/>
            <a:ext cx="3969570" cy="2181913"/>
          </a:xfrm>
          <a:prstGeom prst="rect">
            <a:avLst/>
          </a:prstGeom>
        </p:spPr>
      </p:pic>
    </p:spTree>
    <p:extLst>
      <p:ext uri="{BB962C8B-B14F-4D97-AF65-F5344CB8AC3E}">
        <p14:creationId xmlns:p14="http://schemas.microsoft.com/office/powerpoint/2010/main" val="115605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Feedforward Neural Network: The Neurons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a:xfrm>
            <a:off x="533919" y="1390650"/>
            <a:ext cx="8085415" cy="3870119"/>
          </a:xfrm>
        </p:spPr>
        <p:txBody>
          <a:bodyPr>
            <a:normAutofit/>
          </a:bodyPr>
          <a:lstStyle/>
          <a:p>
            <a:r>
              <a:rPr lang="en-US" dirty="0"/>
              <a:t>Sigmoid is a “squashing” function. </a:t>
            </a:r>
          </a:p>
          <a:p>
            <a:pPr lvl="1"/>
            <a:r>
              <a:rPr lang="en-US" dirty="0"/>
              <a:t>It maps small inputs to zero. </a:t>
            </a:r>
          </a:p>
          <a:p>
            <a:pPr lvl="1"/>
            <a:r>
              <a:rPr lang="en-US" dirty="0"/>
              <a:t>It maps large inputs to one. </a:t>
            </a:r>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B19584-F8F4-14D6-F53D-D300B8224C79}"/>
                  </a:ext>
                </a:extLst>
              </p:cNvPr>
              <p:cNvSpPr txBox="1"/>
              <p:nvPr/>
            </p:nvSpPr>
            <p:spPr>
              <a:xfrm>
                <a:off x="997528" y="2609069"/>
                <a:ext cx="2397066"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r>
                        <a:rPr lang="en-US" sz="200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nary>
                        </m:e>
                      </m:d>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997528" y="2609069"/>
                <a:ext cx="2397066" cy="865493"/>
              </a:xfrm>
              <a:prstGeom prst="rect">
                <a:avLst/>
              </a:prstGeom>
              <a:blipFill>
                <a:blip r:embed="rId3"/>
                <a:stretch>
                  <a:fillRect l="-2105" t="-113043" b="-1739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269F0C-A7B4-3BB7-CDA5-49DC9C2DC2C7}"/>
                  </a:ext>
                </a:extLst>
              </p:cNvPr>
              <p:cNvSpPr txBox="1"/>
              <p:nvPr/>
            </p:nvSpPr>
            <p:spPr>
              <a:xfrm>
                <a:off x="961902" y="3663888"/>
                <a:ext cx="3519233" cy="436210"/>
              </a:xfrm>
              <a:prstGeom prst="rect">
                <a:avLst/>
              </a:prstGeom>
              <a:noFill/>
            </p:spPr>
            <p:txBody>
              <a:bodyPr wrap="none" lIns="0" tIns="0" rIns="0" bIns="0" rtlCol="0">
                <a:spAutoFit/>
              </a:bodyPr>
              <a:lstStyle/>
              <a:p>
                <a14:m>
                  <m:oMath xmlns:m="http://schemas.openxmlformats.org/officeDocument/2006/math">
                    <m:r>
                      <a:rPr lang="en-US" sz="2000" smtClean="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𝑧</m:t>
                        </m:r>
                      </m:e>
                    </m:d>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1+</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𝑒</m:t>
                            </m:r>
                          </m:e>
                          <m:sup>
                            <m:r>
                              <a:rPr lang="en-US" sz="2000" smtClean="0">
                                <a:latin typeface="Cambria Math" panose="02040503050406030204" pitchFamily="18" charset="0"/>
                              </a:rPr>
                              <m:t>−</m:t>
                            </m:r>
                            <m:r>
                              <a:rPr lang="en-US" sz="2000" smtClean="0">
                                <a:latin typeface="Cambria Math" panose="02040503050406030204" pitchFamily="18" charset="0"/>
                              </a:rPr>
                              <m:t>𝑥</m:t>
                            </m:r>
                          </m:sup>
                        </m:sSup>
                      </m:den>
                    </m:f>
                  </m:oMath>
                </a14:m>
                <a:r>
                  <a:rPr lang="en-US" sz="2000">
                    <a:latin typeface="Corbel" panose="020B0503020204020204" pitchFamily="34" charset="0"/>
                    <a:ea typeface="Tahoma" panose="020B0604030504040204" pitchFamily="34" charset="0"/>
                    <a:cs typeface="Tahoma" panose="020B0604030504040204" pitchFamily="34" charset="0"/>
                  </a:rPr>
                  <a:t>  (sigmoid function)</a:t>
                </a:r>
              </a:p>
            </p:txBody>
          </p:sp>
        </mc:Choice>
        <mc:Fallback>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961902" y="3663888"/>
                <a:ext cx="3519233" cy="436210"/>
              </a:xfrm>
              <a:prstGeom prst="rect">
                <a:avLst/>
              </a:prstGeom>
              <a:blipFill>
                <a:blip r:embed="rId4"/>
                <a:stretch>
                  <a:fillRect l="-1439" t="-2778" r="-1439" b="-1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a:extLst>
              <a:ext uri="{FF2B5EF4-FFF2-40B4-BE49-F238E27FC236}">
                <a16:creationId xmlns:a16="http://schemas.microsoft.com/office/drawing/2014/main" id="{69FB88D1-222F-66CE-083E-70A44DC4CA31}"/>
              </a:ext>
            </a:extLst>
          </p:cNvPr>
          <p:cNvPicPr>
            <a:picLocks noChangeAspect="1"/>
          </p:cNvPicPr>
          <p:nvPr/>
        </p:nvPicPr>
        <p:blipFill>
          <a:blip r:embed="rId5"/>
          <a:stretch>
            <a:fillRect/>
          </a:stretch>
        </p:blipFill>
        <p:spPr>
          <a:xfrm>
            <a:off x="4994971" y="2303812"/>
            <a:ext cx="3969570" cy="2181913"/>
          </a:xfrm>
          <a:prstGeom prst="rect">
            <a:avLst/>
          </a:prstGeom>
        </p:spPr>
      </p:pic>
      <p:sp>
        <p:nvSpPr>
          <p:cNvPr id="11" name="object 14">
            <a:extLst>
              <a:ext uri="{FF2B5EF4-FFF2-40B4-BE49-F238E27FC236}">
                <a16:creationId xmlns:a16="http://schemas.microsoft.com/office/drawing/2014/main" id="{D8866C5A-2903-FFDD-07C2-D087D62A1A74}"/>
              </a:ext>
            </a:extLst>
          </p:cNvPr>
          <p:cNvSpPr/>
          <p:nvPr/>
        </p:nvSpPr>
        <p:spPr>
          <a:xfrm>
            <a:off x="6468021" y="1216262"/>
            <a:ext cx="2039083" cy="1173661"/>
          </a:xfrm>
          <a:prstGeom prst="rect">
            <a:avLst/>
          </a:prstGeom>
          <a:blipFill>
            <a:blip r:embed="rId6"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136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51268" y="1443070"/>
            <a:ext cx="919163" cy="1233030"/>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Sigmoid</a:t>
            </a:r>
            <a:endParaRPr sz="1800" kern="1200">
              <a:latin typeface="Corbel" panose="020B0503020204020204" pitchFamily="34" charset="0"/>
              <a:ea typeface="Tahoma" panose="020B0604030504040204" pitchFamily="34" charset="0"/>
              <a:cs typeface="Tahoma" panose="020B0604030504040204" pitchFamily="34" charset="0"/>
            </a:endParaRPr>
          </a:p>
          <a:p>
            <a:pPr defTabSz="685800">
              <a:buClrTx/>
              <a:defRPr/>
            </a:pPr>
            <a:endParaRPr sz="2025" kern="1200">
              <a:latin typeface="Corbel" panose="020B0503020204020204" pitchFamily="34" charset="0"/>
              <a:ea typeface="Tahoma" panose="020B0604030504040204" pitchFamily="34" charset="0"/>
              <a:cs typeface="Times New Roman"/>
            </a:endParaRPr>
          </a:p>
          <a:p>
            <a:pPr defTabSz="685800">
              <a:spcBef>
                <a:spcPts val="15"/>
              </a:spcBef>
              <a:buClrTx/>
              <a:defRPr/>
            </a:pPr>
            <a:endParaRPr sz="2325" kern="1200">
              <a:latin typeface="Corbel" panose="020B0503020204020204" pitchFamily="34" charset="0"/>
              <a:ea typeface="Tahoma" panose="020B0604030504040204" pitchFamily="34" charset="0"/>
              <a:cs typeface="Times New Roman"/>
            </a:endParaRPr>
          </a:p>
          <a:p>
            <a:pPr marL="9525" defTabSz="685800">
              <a:buClrTx/>
              <a:defRPr/>
            </a:pPr>
            <a:r>
              <a:rPr sz="1800" kern="1200">
                <a:latin typeface="Corbel" panose="020B0503020204020204" pitchFamily="34" charset="0"/>
                <a:ea typeface="Tahoma" panose="020B0604030504040204" pitchFamily="34" charset="0"/>
                <a:cs typeface="Tahoma" panose="020B0604030504040204" pitchFamily="34" charset="0"/>
              </a:rPr>
              <a:t>tanh</a:t>
            </a:r>
          </a:p>
        </p:txBody>
      </p:sp>
      <p:sp>
        <p:nvSpPr>
          <p:cNvPr id="4" name="object 4"/>
          <p:cNvSpPr txBox="1"/>
          <p:nvPr/>
        </p:nvSpPr>
        <p:spPr>
          <a:xfrm>
            <a:off x="1451268" y="3322228"/>
            <a:ext cx="616268"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ReLU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5"/>
          <p:cNvSpPr txBox="1"/>
          <p:nvPr/>
        </p:nvSpPr>
        <p:spPr>
          <a:xfrm>
            <a:off x="4755478" y="1396552"/>
            <a:ext cx="1325879"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Leaky</a:t>
            </a:r>
            <a:r>
              <a:rPr sz="1800" kern="1200" spc="-68">
                <a:latin typeface="Corbel" panose="020B0503020204020204" pitchFamily="34" charset="0"/>
                <a:ea typeface="Tahoma" panose="020B0604030504040204" pitchFamily="34" charset="0"/>
                <a:cs typeface="Tahoma" panose="020B0604030504040204" pitchFamily="34" charset="0"/>
              </a:rPr>
              <a:t> </a:t>
            </a:r>
            <a:r>
              <a:rPr sz="1800" kern="1200" spc="-4">
                <a:latin typeface="Corbel" panose="020B0503020204020204" pitchFamily="34" charset="0"/>
                <a:ea typeface="Tahoma" panose="020B0604030504040204" pitchFamily="34" charset="0"/>
                <a:cs typeface="Tahoma" panose="020B0604030504040204" pitchFamily="34" charset="0"/>
              </a:rPr>
              <a:t>ReLU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txBox="1"/>
          <p:nvPr/>
        </p:nvSpPr>
        <p:spPr>
          <a:xfrm>
            <a:off x="4812613" y="2451292"/>
            <a:ext cx="819150" cy="286617"/>
          </a:xfrm>
          <a:prstGeom prst="rect">
            <a:avLst/>
          </a:prstGeom>
        </p:spPr>
        <p:txBody>
          <a:bodyPr vert="horz" wrap="square" lIns="0" tIns="9525" rIns="0" bIns="0" rtlCol="0">
            <a:spAutoFit/>
          </a:bodyPr>
          <a:lstStyle/>
          <a:p>
            <a:pPr marL="9525" defTabSz="685800">
              <a:spcBef>
                <a:spcPts val="75"/>
              </a:spcBef>
              <a:buClrTx/>
              <a:defRPr/>
            </a:pPr>
            <a:r>
              <a:rPr sz="1800" kern="1200">
                <a:latin typeface="Corbel" panose="020B0503020204020204" pitchFamily="34" charset="0"/>
                <a:ea typeface="Tahoma" panose="020B0604030504040204" pitchFamily="34" charset="0"/>
                <a:cs typeface="Tahoma" panose="020B0604030504040204" pitchFamily="34" charset="0"/>
              </a:rPr>
              <a:t>Maxout</a:t>
            </a:r>
          </a:p>
        </p:txBody>
      </p:sp>
      <p:sp>
        <p:nvSpPr>
          <p:cNvPr id="7" name="object 7"/>
          <p:cNvSpPr txBox="1"/>
          <p:nvPr/>
        </p:nvSpPr>
        <p:spPr>
          <a:xfrm>
            <a:off x="4846397" y="3265249"/>
            <a:ext cx="475774"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8" name="object 8"/>
          <p:cNvSpPr/>
          <p:nvPr/>
        </p:nvSpPr>
        <p:spPr>
          <a:xfrm>
            <a:off x="1472401" y="1789714"/>
            <a:ext cx="1237553" cy="286972"/>
          </a:xfrm>
          <a:prstGeom prst="rect">
            <a:avLst/>
          </a:prstGeom>
          <a:blipFill>
            <a:blip r:embed="rId3"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9" name="object 9"/>
          <p:cNvSpPr/>
          <p:nvPr/>
        </p:nvSpPr>
        <p:spPr>
          <a:xfrm>
            <a:off x="1472399" y="2677588"/>
            <a:ext cx="808164" cy="262473"/>
          </a:xfrm>
          <a:prstGeom prst="rect">
            <a:avLst/>
          </a:prstGeom>
          <a:blipFill>
            <a:blip r:embed="rId4"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0" name="object 10"/>
          <p:cNvSpPr/>
          <p:nvPr/>
        </p:nvSpPr>
        <p:spPr>
          <a:xfrm>
            <a:off x="1472399" y="3645134"/>
            <a:ext cx="1001606" cy="262481"/>
          </a:xfrm>
          <a:prstGeom prst="rect">
            <a:avLst/>
          </a:prstGeom>
          <a:blipFill>
            <a:blip r:embed="rId5"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1" name="object 11"/>
          <p:cNvSpPr/>
          <p:nvPr/>
        </p:nvSpPr>
        <p:spPr>
          <a:xfrm>
            <a:off x="4791631" y="1696677"/>
            <a:ext cx="1237553" cy="243674"/>
          </a:xfrm>
          <a:prstGeom prst="rect">
            <a:avLst/>
          </a:prstGeom>
          <a:blipFill>
            <a:blip r:embed="rId6"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2" name="object 12"/>
          <p:cNvSpPr/>
          <p:nvPr/>
        </p:nvSpPr>
        <p:spPr>
          <a:xfrm>
            <a:off x="4834456" y="3559154"/>
            <a:ext cx="1423253" cy="534329"/>
          </a:xfrm>
          <a:prstGeom prst="rect">
            <a:avLst/>
          </a:prstGeom>
          <a:blipFill>
            <a:blip r:embed="rId7"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3" name="object 13"/>
          <p:cNvSpPr/>
          <p:nvPr/>
        </p:nvSpPr>
        <p:spPr>
          <a:xfrm>
            <a:off x="4834456" y="2726021"/>
            <a:ext cx="2223220" cy="229602"/>
          </a:xfrm>
          <a:prstGeom prst="rect">
            <a:avLst/>
          </a:prstGeom>
          <a:blipFill>
            <a:blip r:embed="rId8"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4" name="object 14"/>
          <p:cNvSpPr/>
          <p:nvPr/>
        </p:nvSpPr>
        <p:spPr>
          <a:xfrm>
            <a:off x="2955598" y="1419347"/>
            <a:ext cx="1043637" cy="797234"/>
          </a:xfrm>
          <a:prstGeom prst="rect">
            <a:avLst/>
          </a:prstGeom>
          <a:blipFill>
            <a:blip r:embed="rId9"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5" name="object 15"/>
          <p:cNvSpPr/>
          <p:nvPr/>
        </p:nvSpPr>
        <p:spPr>
          <a:xfrm>
            <a:off x="2955605" y="2362479"/>
            <a:ext cx="1043630" cy="795140"/>
          </a:xfrm>
          <a:prstGeom prst="rect">
            <a:avLst/>
          </a:prstGeom>
          <a:blipFill>
            <a:blip r:embed="rId10"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6" name="object 16"/>
          <p:cNvSpPr/>
          <p:nvPr/>
        </p:nvSpPr>
        <p:spPr>
          <a:xfrm>
            <a:off x="2991892" y="3252000"/>
            <a:ext cx="997529" cy="821730"/>
          </a:xfrm>
          <a:prstGeom prst="rect">
            <a:avLst/>
          </a:prstGeom>
          <a:blipFill>
            <a:blip r:embed="rId11"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7" name="object 17"/>
          <p:cNvSpPr/>
          <p:nvPr/>
        </p:nvSpPr>
        <p:spPr>
          <a:xfrm>
            <a:off x="6480505" y="1404849"/>
            <a:ext cx="1043630" cy="813777"/>
          </a:xfrm>
          <a:prstGeom prst="rect">
            <a:avLst/>
          </a:prstGeom>
          <a:blipFill>
            <a:blip r:embed="rId12"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8" name="object 18"/>
          <p:cNvSpPr/>
          <p:nvPr/>
        </p:nvSpPr>
        <p:spPr>
          <a:xfrm>
            <a:off x="6480505" y="3252763"/>
            <a:ext cx="1043630" cy="811712"/>
          </a:xfrm>
          <a:prstGeom prst="rect">
            <a:avLst/>
          </a:prstGeom>
          <a:blipFill>
            <a:blip r:embed="rId13"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9" name="object 19"/>
          <p:cNvSpPr txBox="1"/>
          <p:nvPr/>
        </p:nvSpPr>
        <p:spPr>
          <a:xfrm>
            <a:off x="1261444" y="4181132"/>
            <a:ext cx="6656546" cy="195053"/>
          </a:xfrm>
          <a:prstGeom prst="rect">
            <a:avLst/>
          </a:prstGeom>
        </p:spPr>
        <p:txBody>
          <a:bodyPr vert="horz" wrap="square" lIns="0" tIns="0" rIns="0" bIns="0" rtlCol="0">
            <a:spAutoFit/>
          </a:bodyPr>
          <a:lstStyle/>
          <a:p>
            <a:pPr defTabSz="685800">
              <a:lnSpc>
                <a:spcPts val="1549"/>
              </a:lnSpc>
              <a:buClrTx/>
              <a:tabLst>
                <a:tab pos="3940016" algn="l"/>
                <a:tab pos="5483066" algn="l"/>
              </a:tabLst>
              <a:defRPr/>
            </a:pPr>
            <a:r>
              <a:rPr sz="1350" kern="1200" spc="-4">
                <a:solidFill>
                  <a:srgbClr val="FFFFFF"/>
                </a:solidFill>
                <a:latin typeface="Corbel" panose="020B0503020204020204" pitchFamily="34" charset="0"/>
                <a:ea typeface="Tahoma" panose="020B0604030504040204" pitchFamily="34" charset="0"/>
                <a:cs typeface="Tahoma" panose="020B0604030504040204" pitchFamily="34" charset="0"/>
              </a:rPr>
              <a:t>Fei-Fei Li </a:t>
            </a:r>
            <a:r>
              <a:rPr sz="1350" kern="1200">
                <a:solidFill>
                  <a:srgbClr val="FFFFFF"/>
                </a:solidFill>
                <a:latin typeface="Corbel" panose="020B0503020204020204" pitchFamily="34" charset="0"/>
                <a:ea typeface="Tahoma" panose="020B0604030504040204" pitchFamily="34" charset="0"/>
                <a:cs typeface="Tahoma" panose="020B0604030504040204" pitchFamily="34" charset="0"/>
              </a:rPr>
              <a:t>&amp; Justin Johnson &amp;</a:t>
            </a:r>
            <a:r>
              <a:rPr sz="1350" kern="1200" spc="-15">
                <a:solidFill>
                  <a:srgbClr val="FFFFFF"/>
                </a:solidFill>
                <a:latin typeface="Corbel" panose="020B0503020204020204" pitchFamily="34" charset="0"/>
                <a:ea typeface="Tahoma" panose="020B0604030504040204" pitchFamily="34" charset="0"/>
                <a:cs typeface="Tahoma" panose="020B0604030504040204" pitchFamily="34" charset="0"/>
              </a:rPr>
              <a:t> </a:t>
            </a:r>
            <a:r>
              <a:rPr sz="1350" kern="1200" spc="-4">
                <a:solidFill>
                  <a:srgbClr val="FFFFFF"/>
                </a:solidFill>
                <a:latin typeface="Corbel" panose="020B0503020204020204" pitchFamily="34" charset="0"/>
                <a:ea typeface="Tahoma" panose="020B0604030504040204" pitchFamily="34" charset="0"/>
                <a:cs typeface="Tahoma" panose="020B0604030504040204" pitchFamily="34" charset="0"/>
              </a:rPr>
              <a:t>Serena Yeung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Lecture </a:t>
            </a:r>
            <a:r>
              <a:rPr sz="2250" kern="1200" baseline="-4166">
                <a:solidFill>
                  <a:srgbClr val="FFFFFF"/>
                </a:solidFill>
                <a:latin typeface="Corbel" panose="020B0503020204020204" pitchFamily="34" charset="0"/>
                <a:ea typeface="Tahoma" panose="020B0604030504040204" pitchFamily="34" charset="0"/>
                <a:cs typeface="Tahoma" panose="020B0604030504040204" pitchFamily="34" charset="0"/>
              </a:rPr>
              <a:t>6</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April 19,</a:t>
            </a:r>
            <a:r>
              <a:rPr sz="2250" kern="1200" spc="-107"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2018</a:t>
            </a:r>
            <a:endParaRPr sz="2250" kern="1200" baseline="-4166">
              <a:latin typeface="Corbel" panose="020B0503020204020204" pitchFamily="34" charset="0"/>
              <a:ea typeface="Tahoma" panose="020B0604030504040204" pitchFamily="34" charset="0"/>
              <a:cs typeface="Tahoma" panose="020B0604030504040204" pitchFamily="34" charset="0"/>
            </a:endParaRPr>
          </a:p>
        </p:txBody>
      </p:sp>
      <p:sp>
        <p:nvSpPr>
          <p:cNvPr id="24" name="Title 23">
            <a:extLst>
              <a:ext uri="{FF2B5EF4-FFF2-40B4-BE49-F238E27FC236}">
                <a16:creationId xmlns:a16="http://schemas.microsoft.com/office/drawing/2014/main" id="{33B0F157-6BD2-4DA8-9474-F6792D9BBAA4}"/>
              </a:ext>
            </a:extLst>
          </p:cNvPr>
          <p:cNvSpPr>
            <a:spLocks noGrp="1"/>
          </p:cNvSpPr>
          <p:nvPr>
            <p:ph type="title"/>
          </p:nvPr>
        </p:nvSpPr>
        <p:spPr/>
        <p:txBody>
          <a:bodyPr/>
          <a:lstStyle/>
          <a:p>
            <a:r>
              <a:rPr lang="en-US" sz="2550"/>
              <a:t>Other Activation Functions </a:t>
            </a:r>
          </a:p>
        </p:txBody>
      </p:sp>
      <p:sp>
        <p:nvSpPr>
          <p:cNvPr id="22" name="object 22"/>
          <p:cNvSpPr txBox="1">
            <a:spLocks noGrp="1"/>
          </p:cNvSpPr>
          <p:nvPr>
            <p:ph type="dt" sz="half" idx="4294967295"/>
          </p:nvPr>
        </p:nvSpPr>
        <p:spPr>
          <a:xfrm>
            <a:off x="0" y="0"/>
            <a:ext cx="0" cy="7181850"/>
          </a:xfrm>
          <a:prstGeom prst="rect">
            <a:avLst/>
          </a:prstGeom>
        </p:spPr>
        <p:txBody>
          <a:bodyPr vert="horz" wrap="square" lIns="0" tIns="0" rIns="0" bIns="0" numCol="1" rtlCol="0" anchor="t" anchorCtr="0" compatLnSpc="1">
            <a:prstTxWarp prst="textNoShape">
              <a:avLst/>
            </a:prstTxWarp>
            <a:spAutoFit/>
          </a:bodyPr>
          <a:lstStyle/>
          <a:p>
            <a:pPr marL="9525" defTabSz="685800">
              <a:lnSpc>
                <a:spcPts val="1568"/>
              </a:lnSpc>
              <a:buClrTx/>
              <a:defRPr/>
            </a:pP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Fei-Fei Li </a:t>
            </a:r>
            <a:r>
              <a:rPr kern="1200">
                <a:solidFill>
                  <a:srgbClr val="FFFFFF"/>
                </a:solidFill>
                <a:latin typeface="Tahoma" panose="020B0604030504040204" pitchFamily="34" charset="0"/>
                <a:ea typeface="Tahoma" panose="020B0604030504040204" pitchFamily="34" charset="0"/>
                <a:cs typeface="Tahoma" panose="020B0604030504040204" pitchFamily="34" charset="0"/>
              </a:rPr>
              <a:t>&amp; Justin Johnson &amp;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Serena</a:t>
            </a:r>
            <a:r>
              <a:rPr kern="1200" spc="-94">
                <a:solidFill>
                  <a:srgbClr val="FFFFFF"/>
                </a:solidFill>
                <a:latin typeface="Tahoma" panose="020B0604030504040204" pitchFamily="34" charset="0"/>
                <a:ea typeface="Tahoma" panose="020B0604030504040204" pitchFamily="34" charset="0"/>
                <a:cs typeface="Tahoma" panose="020B0604030504040204" pitchFamily="34" charset="0"/>
              </a:rPr>
              <a:t>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Yeung</a:t>
            </a:r>
          </a:p>
        </p:txBody>
      </p:sp>
      <p:sp>
        <p:nvSpPr>
          <p:cNvPr id="21" name="object 21"/>
          <p:cNvSpPr txBox="1">
            <a:spLocks noGrp="1"/>
          </p:cNvSpPr>
          <p:nvPr>
            <p:ph type="ftr" sz="quarter" idx="4294967295"/>
          </p:nvPr>
        </p:nvSpPr>
        <p:spPr>
          <a:xfrm>
            <a:off x="0" y="0"/>
            <a:ext cx="0" cy="2608263"/>
          </a:xfrm>
          <a:prstGeom prst="rect">
            <a:avLst/>
          </a:prstGeom>
        </p:spPr>
        <p:txBody>
          <a:bodyPr vert="horz" wrap="square" lIns="0" tIns="0" rIns="0" bIns="0" numCol="1" rtlCol="0" anchor="t" anchorCtr="0" compatLnSpc="1">
            <a:prstTxWarp prst="textNoShape">
              <a:avLst/>
            </a:prstTxWarp>
            <a:spAutoFit/>
          </a:bodyPr>
          <a:lstStyle/>
          <a:p>
            <a:pPr marL="9525" algn="ctr" defTabSz="685800">
              <a:lnSpc>
                <a:spcPts val="1733"/>
              </a:lnSpc>
              <a:buClrTx/>
              <a:defRPr/>
            </a:pP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April 19,</a:t>
            </a:r>
            <a:r>
              <a:rPr kern="1200" spc="-68">
                <a:solidFill>
                  <a:srgbClr val="FFFFFF"/>
                </a:solidFill>
                <a:latin typeface="Tahoma" panose="020B0604030504040204" pitchFamily="34" charset="0"/>
                <a:ea typeface="Tahoma" panose="020B0604030504040204" pitchFamily="34" charset="0"/>
                <a:cs typeface="Tahoma" panose="020B0604030504040204" pitchFamily="34" charset="0"/>
              </a:rPr>
              <a:t>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2018</a:t>
            </a:r>
          </a:p>
        </p:txBody>
      </p:sp>
      <p:sp>
        <p:nvSpPr>
          <p:cNvPr id="20" name="object 20"/>
          <p:cNvSpPr txBox="1">
            <a:spLocks noGrp="1"/>
          </p:cNvSpPr>
          <p:nvPr>
            <p:ph type="sldNum" sz="quarter" idx="4294967295"/>
          </p:nvPr>
        </p:nvSpPr>
        <p:spPr>
          <a:xfrm>
            <a:off x="8594725" y="4662488"/>
            <a:ext cx="549275" cy="692497"/>
          </a:xfrm>
          <a:prstGeom prst="rect">
            <a:avLst/>
          </a:prstGeom>
        </p:spPr>
        <p:txBody>
          <a:bodyPr spcFirstLastPara="1" vert="horz" wrap="square" lIns="0" tIns="0" rIns="0" bIns="0" numCol="1" rtlCol="0" anchor="t" anchorCtr="0" compatLnSpc="1">
            <a:prstTxWarp prst="textNoShape">
              <a:avLst/>
            </a:prstTxWarp>
            <a:spAutoFit/>
          </a:bodyPr>
          <a:lstStyle/>
          <a:p>
            <a:pPr marL="9525" defTabSz="685800">
              <a:lnSpc>
                <a:spcPts val="1785"/>
              </a:lnSpc>
              <a:buClrTx/>
              <a:defRPr/>
            </a:pPr>
            <a:r>
              <a:rPr sz="2250" kern="1200" spc="-5" baseline="1388">
                <a:solidFill>
                  <a:srgbClr val="FFFFFF"/>
                </a:solidFill>
                <a:latin typeface="Tahoma" panose="020B0604030504040204" pitchFamily="34" charset="0"/>
                <a:ea typeface="Tahoma" panose="020B0604030504040204" pitchFamily="34" charset="0"/>
                <a:cs typeface="Tahoma" panose="020B0604030504040204" pitchFamily="34" charset="0"/>
              </a:rPr>
              <a:t>Lecture </a:t>
            </a:r>
            <a:r>
              <a:rPr sz="2250" kern="1200" baseline="1388">
                <a:solidFill>
                  <a:srgbClr val="FFFFFF"/>
                </a:solidFill>
                <a:latin typeface="Tahoma" panose="020B0604030504040204" pitchFamily="34" charset="0"/>
                <a:ea typeface="Tahoma" panose="020B0604030504040204" pitchFamily="34" charset="0"/>
                <a:cs typeface="Tahoma" panose="020B0604030504040204" pitchFamily="34" charset="0"/>
              </a:rPr>
              <a:t>6 -</a:t>
            </a:r>
            <a:r>
              <a:rPr sz="2250" kern="1200" spc="-208" baseline="1388">
                <a:solidFill>
                  <a:srgbClr val="FFFFFF"/>
                </a:solidFill>
                <a:latin typeface="Tahoma" panose="020B0604030504040204" pitchFamily="34" charset="0"/>
                <a:ea typeface="Tahoma" panose="020B0604030504040204" pitchFamily="34" charset="0"/>
                <a:cs typeface="Tahoma" panose="020B0604030504040204" pitchFamily="34" charset="0"/>
              </a:rPr>
              <a:t> </a:t>
            </a:r>
            <a:fld id="{81D60167-4931-47E6-BA6A-407CBD079E47}" type="slidenum">
              <a:rPr kern="1200" dirty="0">
                <a:solidFill>
                  <a:srgbClr val="FFFFFF"/>
                </a:solidFill>
                <a:latin typeface="Tahoma" panose="020B0604030504040204" pitchFamily="34" charset="0"/>
                <a:ea typeface="Tahoma" panose="020B0604030504040204" pitchFamily="34" charset="0"/>
                <a:cs typeface="Tahoma" panose="020B0604030504040204" pitchFamily="34" charset="0"/>
              </a:rPr>
              <a:pPr marL="9525" defTabSz="685800">
                <a:lnSpc>
                  <a:spcPts val="1785"/>
                </a:lnSpc>
                <a:buClrTx/>
                <a:defRPr/>
              </a:pPr>
              <a:t>23</a:t>
            </a:fld>
            <a:endParaRPr kern="12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23EC3C64-586E-641D-B7C3-5902175DEEB3}"/>
              </a:ext>
            </a:extLst>
          </p:cNvPr>
          <p:cNvSpPr txBox="1"/>
          <p:nvPr/>
        </p:nvSpPr>
        <p:spPr>
          <a:xfrm>
            <a:off x="6616320" y="121227"/>
            <a:ext cx="2397050" cy="1021556"/>
          </a:xfrm>
          <a:prstGeom prst="wedgeRoundRectCallout">
            <a:avLst>
              <a:gd name="adj1" fmla="val -27452"/>
              <a:gd name="adj2" fmla="val 70147"/>
              <a:gd name="adj3" fmla="val 16667"/>
            </a:avLst>
          </a:prstGeom>
          <a:solidFill>
            <a:schemeClr val="bg2">
              <a:lumMod val="20000"/>
              <a:lumOff val="80000"/>
            </a:schemeClr>
          </a:solidFill>
        </p:spPr>
        <p:txBody>
          <a:bodyPr wrap="square">
            <a:spAutoFit/>
          </a:bodyPr>
          <a:lstStyle/>
          <a:p>
            <a:r>
              <a:rPr lang="en-US" sz="1800">
                <a:latin typeface="Tahoma" panose="020B0604030504040204" pitchFamily="34" charset="0"/>
                <a:ea typeface="Tahoma" panose="020B0604030504040204" pitchFamily="34" charset="0"/>
                <a:cs typeface="Tahoma" panose="020B0604030504040204" pitchFamily="34" charset="0"/>
              </a:rPr>
              <a:t>Does not always have to be a squashing function</a:t>
            </a:r>
          </a:p>
        </p:txBody>
      </p:sp>
      <p:sp>
        <p:nvSpPr>
          <p:cNvPr id="26" name="TextBox 25">
            <a:extLst>
              <a:ext uri="{FF2B5EF4-FFF2-40B4-BE49-F238E27FC236}">
                <a16:creationId xmlns:a16="http://schemas.microsoft.com/office/drawing/2014/main" id="{A8E2C28C-7D8C-3739-854A-273870639235}"/>
              </a:ext>
            </a:extLst>
          </p:cNvPr>
          <p:cNvSpPr txBox="1"/>
          <p:nvPr/>
        </p:nvSpPr>
        <p:spPr>
          <a:xfrm>
            <a:off x="2151332" y="4402109"/>
            <a:ext cx="4346860" cy="408623"/>
          </a:xfrm>
          <a:prstGeom prst="wedgeRoundRectCallout">
            <a:avLst>
              <a:gd name="adj1" fmla="val -27452"/>
              <a:gd name="adj2" fmla="val 50385"/>
              <a:gd name="adj3" fmla="val 16667"/>
            </a:avLst>
          </a:prstGeom>
          <a:solidFill>
            <a:schemeClr val="bg2">
              <a:lumMod val="20000"/>
              <a:lumOff val="80000"/>
            </a:schemeClr>
          </a:solidFill>
        </p:spPr>
        <p:txBody>
          <a:bodyPr wrap="square">
            <a:sp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We will talk about their pro/cons later! </a:t>
            </a:r>
          </a:p>
        </p:txBody>
      </p:sp>
    </p:spTree>
    <p:extLst>
      <p:ext uri="{BB962C8B-B14F-4D97-AF65-F5344CB8AC3E}">
        <p14:creationId xmlns:p14="http://schemas.microsoft.com/office/powerpoint/2010/main" val="1034899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9219-A4A0-2EB6-FD06-2A1ED71195C3}"/>
              </a:ext>
            </a:extLst>
          </p:cNvPr>
          <p:cNvSpPr>
            <a:spLocks noGrp="1"/>
          </p:cNvSpPr>
          <p:nvPr>
            <p:ph type="title"/>
          </p:nvPr>
        </p:nvSpPr>
        <p:spPr>
          <a:xfrm>
            <a:off x="533919" y="107119"/>
            <a:ext cx="8764460" cy="857542"/>
          </a:xfrm>
        </p:spPr>
        <p:txBody>
          <a:bodyPr/>
          <a:lstStyle/>
          <a:p>
            <a:r>
              <a:rPr lang="en-US"/>
              <a:t>Terminology: Multi-Layer Perceptron (MLP)</a:t>
            </a:r>
          </a:p>
        </p:txBody>
      </p:sp>
      <p:sp>
        <p:nvSpPr>
          <p:cNvPr id="3" name="Text Placeholder 2">
            <a:extLst>
              <a:ext uri="{FF2B5EF4-FFF2-40B4-BE49-F238E27FC236}">
                <a16:creationId xmlns:a16="http://schemas.microsoft.com/office/drawing/2014/main" id="{86525D27-4282-FBD1-E959-0A7AF0E96ADF}"/>
              </a:ext>
            </a:extLst>
          </p:cNvPr>
          <p:cNvSpPr>
            <a:spLocks noGrp="1"/>
          </p:cNvSpPr>
          <p:nvPr>
            <p:ph type="body" sz="quarter" idx="16"/>
          </p:nvPr>
        </p:nvSpPr>
        <p:spPr/>
        <p:txBody>
          <a:bodyPr/>
          <a:lstStyle/>
          <a:p>
            <a:r>
              <a:rPr lang="en-US" sz="1800" dirty="0"/>
              <a:t>Multi-layer Perceptron (MLP): </a:t>
            </a:r>
          </a:p>
          <a:p>
            <a:pPr lvl="1"/>
            <a:r>
              <a:rPr lang="en-US" sz="1800" dirty="0"/>
              <a:t>A feedforward network with </a:t>
            </a:r>
            <a:br>
              <a:rPr lang="en-US" sz="1800" dirty="0"/>
            </a:br>
            <a:r>
              <a:rPr lang="en-US" sz="1800" dirty="0"/>
              <a:t>perceptron as its nodes.  </a:t>
            </a:r>
          </a:p>
          <a:p>
            <a:pPr lvl="1"/>
            <a:endParaRPr lang="en-US" sz="1800" dirty="0"/>
          </a:p>
          <a:p>
            <a:r>
              <a:rPr lang="en-US" sz="1800" dirty="0"/>
              <a:t>A feedforward network does </a:t>
            </a:r>
            <a:r>
              <a:rPr lang="en-US" sz="1800" b="1" dirty="0"/>
              <a:t>not</a:t>
            </a:r>
            <a:r>
              <a:rPr lang="en-US" sz="1800" dirty="0"/>
              <a:t> </a:t>
            </a:r>
            <a:br>
              <a:rPr lang="en-US" sz="1800" dirty="0"/>
            </a:br>
            <a:r>
              <a:rPr lang="en-US" sz="1800" dirty="0"/>
              <a:t>have to be an MLP.</a:t>
            </a:r>
          </a:p>
          <a:p>
            <a:pPr lvl="1"/>
            <a:r>
              <a:rPr lang="en-US" sz="1800" dirty="0"/>
              <a:t>But people sometimes use the names </a:t>
            </a:r>
            <a:br>
              <a:rPr lang="en-US" sz="1800" dirty="0"/>
            </a:br>
            <a:r>
              <a:rPr lang="en-US" sz="1800" dirty="0"/>
              <a:t>interchangeably! 🤷</a:t>
            </a:r>
            <a:br>
              <a:rPr lang="en-US" sz="1800" dirty="0"/>
            </a:br>
            <a:endParaRPr lang="en-US" sz="1800" dirty="0"/>
          </a:p>
          <a:p>
            <a:r>
              <a:rPr lang="en-US" sz="1800" dirty="0"/>
              <a:t>The original MLP [McCulloch–Pitts] was based </a:t>
            </a:r>
            <a:br>
              <a:rPr lang="en-US" sz="1800" dirty="0"/>
            </a:br>
            <a:r>
              <a:rPr lang="en-US" sz="1800" dirty="0"/>
              <a:t>on “threshold” activation. </a:t>
            </a:r>
          </a:p>
        </p:txBody>
      </p:sp>
      <p:pic>
        <p:nvPicPr>
          <p:cNvPr id="4" name="Picture 3" descr="Diagram&#10;&#10;Description automatically generated">
            <a:extLst>
              <a:ext uri="{FF2B5EF4-FFF2-40B4-BE49-F238E27FC236}">
                <a16:creationId xmlns:a16="http://schemas.microsoft.com/office/drawing/2014/main" id="{531546B9-02C1-5368-F55C-D12C057CB748}"/>
              </a:ext>
            </a:extLst>
          </p:cNvPr>
          <p:cNvPicPr>
            <a:picLocks noChangeAspect="1"/>
          </p:cNvPicPr>
          <p:nvPr/>
        </p:nvPicPr>
        <p:blipFill rotWithShape="1">
          <a:blip r:embed="rId3"/>
          <a:srcRect b="6846"/>
          <a:stretch/>
        </p:blipFill>
        <p:spPr>
          <a:xfrm>
            <a:off x="5019107" y="1083414"/>
            <a:ext cx="3269870" cy="2289178"/>
          </a:xfrm>
          <a:prstGeom prst="rect">
            <a:avLst/>
          </a:prstGeom>
        </p:spPr>
      </p:pic>
      <p:pic>
        <p:nvPicPr>
          <p:cNvPr id="5" name="Picture 4" descr="A diagram of a diagram&#10;&#10;Description automatically generated">
            <a:extLst>
              <a:ext uri="{FF2B5EF4-FFF2-40B4-BE49-F238E27FC236}">
                <a16:creationId xmlns:a16="http://schemas.microsoft.com/office/drawing/2014/main" id="{6407DE39-FE25-5356-06FC-92FEB719135F}"/>
              </a:ext>
            </a:extLst>
          </p:cNvPr>
          <p:cNvPicPr>
            <a:picLocks noChangeAspect="1"/>
          </p:cNvPicPr>
          <p:nvPr/>
        </p:nvPicPr>
        <p:blipFill>
          <a:blip r:embed="rId4"/>
          <a:stretch>
            <a:fillRect/>
          </a:stretch>
        </p:blipFill>
        <p:spPr>
          <a:xfrm>
            <a:off x="5891491" y="3627369"/>
            <a:ext cx="2088728" cy="1148090"/>
          </a:xfrm>
          <a:prstGeom prst="rect">
            <a:avLst/>
          </a:prstGeom>
        </p:spPr>
      </p:pic>
      <p:sp>
        <p:nvSpPr>
          <p:cNvPr id="6" name="Rectangle 5">
            <a:extLst>
              <a:ext uri="{FF2B5EF4-FFF2-40B4-BE49-F238E27FC236}">
                <a16:creationId xmlns:a16="http://schemas.microsoft.com/office/drawing/2014/main" id="{6D0FE934-784C-5BF2-0D67-1A72AEA18F7B}"/>
              </a:ext>
            </a:extLst>
          </p:cNvPr>
          <p:cNvSpPr/>
          <p:nvPr/>
        </p:nvSpPr>
        <p:spPr>
          <a:xfrm>
            <a:off x="7711814" y="3119867"/>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88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dirty="0"/>
              <a:t>Formally Defining a 2 Layer Network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pPr marL="342900">
                  <a:buFont typeface="Arial" pitchFamily="34" charset="0"/>
                  <a:buChar char="•"/>
                </a:pPr>
                <a:r>
                  <a:rPr lang="en-US" dirty="0"/>
                  <a:t>Example: A </a:t>
                </a:r>
                <a:r>
                  <a:rPr lang="en-US" b="1" dirty="0"/>
                  <a:t>2-layer</a:t>
                </a:r>
                <a:r>
                  <a:rPr lang="en-US" dirty="0"/>
                  <a:t> MLP network </a:t>
                </a:r>
              </a:p>
              <a:p>
                <a:pPr marL="800100" lvl="1">
                  <a:buFont typeface="Arial" pitchFamily="34" charset="0"/>
                  <a:buChar char="•"/>
                </a:pPr>
                <a:r>
                  <a:rPr lang="en-US" dirty="0"/>
                  <a:t>The input, hidden and output </a:t>
                </a:r>
                <a:r>
                  <a:rPr lang="en-US" dirty="0">
                    <a:solidFill>
                      <a:srgbClr val="C00000"/>
                    </a:solidFill>
                  </a:rPr>
                  <a:t>variables</a:t>
                </a:r>
                <a:r>
                  <a:rPr lang="en-US" dirty="0"/>
                  <a:t> are represented by </a:t>
                </a:r>
                <a:r>
                  <a:rPr lang="en-US" dirty="0">
                    <a:solidFill>
                      <a:srgbClr val="C00000"/>
                    </a:solidFill>
                  </a:rPr>
                  <a:t>nodes</a:t>
                </a:r>
                <a:r>
                  <a:rPr lang="en-US" dirty="0"/>
                  <a:t> </a:t>
                </a:r>
              </a:p>
              <a:p>
                <a:pPr marL="800100" lvl="1">
                  <a:buFont typeface="Arial" pitchFamily="34" charset="0"/>
                  <a:buChar char="•"/>
                </a:pPr>
                <a:r>
                  <a:rPr lang="en-US" dirty="0"/>
                  <a:t>The links are the </a:t>
                </a:r>
                <a:r>
                  <a:rPr lang="en-US" dirty="0">
                    <a:solidFill>
                      <a:srgbClr val="C00000"/>
                    </a:solidFill>
                  </a:rPr>
                  <a:t>weight parameters</a:t>
                </a:r>
              </a:p>
              <a:p>
                <a:pPr marL="800100" lvl="1">
                  <a:buFont typeface="Arial" pitchFamily="34" charset="0"/>
                  <a:buChar char="•"/>
                </a:pPr>
                <a:r>
                  <a:rPr lang="en-US" dirty="0"/>
                  <a:t>Arrows denote </a:t>
                </a:r>
                <a:r>
                  <a:rPr lang="en-US" dirty="0">
                    <a:solidFill>
                      <a:srgbClr val="C00000"/>
                    </a:solidFill>
                  </a:rPr>
                  <a:t>direction of information flow</a:t>
                </a:r>
                <a:r>
                  <a:rPr lang="en-US" dirty="0"/>
                  <a:t> through the network</a:t>
                </a:r>
              </a:p>
              <a:p>
                <a:pPr marL="482600" lvl="1" indent="0">
                  <a:buNone/>
                </a:pPr>
                <a:endParaRPr lang="en-US" dirty="0"/>
              </a:p>
              <a:p>
                <a:pPr marL="800100" lvl="1">
                  <a:buFont typeface="Arial" pitchFamily="34" charset="0"/>
                  <a:buChar char="•"/>
                </a:pPr>
                <a:endParaRPr lang="en-US" dirty="0"/>
              </a:p>
              <a:p>
                <a:pPr lvl="1" indent="0">
                  <a:buNone/>
                </a:pPr>
                <a:endParaRPr lang="en-US" dirty="0"/>
              </a:p>
              <a:p>
                <a:pPr marL="800100" lvl="1">
                  <a:buFont typeface="Arial" pitchFamily="34" charset="0"/>
                  <a:buChar char="•"/>
                </a:pPr>
                <a:endParaRPr lang="en-US" i="1" dirty="0">
                  <a:latin typeface="Cambria Math" panose="02040503050406030204" pitchFamily="18" charset="0"/>
                </a:endParaRPr>
              </a:p>
              <a:p>
                <a:pPr lvl="1" indent="0">
                  <a:buNone/>
                </a:pPr>
                <a:endParaRPr lang="en-US" i="1" dirty="0">
                  <a:latin typeface="Cambria Math" panose="02040503050406030204" pitchFamily="18" charset="0"/>
                </a:endParaRPr>
              </a:p>
              <a:p>
                <a:pPr marL="800100" lvl="1">
                  <a:buFont typeface="Arial" pitchFamily="34" charset="0"/>
                  <a:buChar char="•"/>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h</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𝑛</m:t>
                        </m:r>
                      </m:sup>
                    </m:sSup>
                    <m:r>
                      <m:rPr>
                        <m:nor/>
                      </m:rPr>
                      <a:rPr lang="en-US" b="0" i="0" smtClean="0">
                        <a:latin typeface="Cambria Math" panose="02040503050406030204" pitchFamily="18" charset="0"/>
                        <a:ea typeface="Cambria Math" panose="02040503050406030204" pitchFamily="18" charset="0"/>
                      </a:rPr>
                      <m:t> </m:t>
                    </m:r>
                    <m:r>
                      <m:rPr>
                        <m:nor/>
                      </m:rPr>
                      <a:rPr lang="en-US" dirty="0"/>
                      <m:t>and</m:t>
                    </m:r>
                    <m:r>
                      <a:rPr lang="en-US" b="0" i="1" dirty="0"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2</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𝑑</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h</m:t>
                        </m:r>
                      </m:sup>
                    </m:sSup>
                  </m:oMath>
                </a14:m>
                <a:r>
                  <a:rPr lang="en-US" dirty="0"/>
                  <a:t> are the </a:t>
                </a:r>
                <a:r>
                  <a:rPr lang="en-US" dirty="0">
                    <a:solidFill>
                      <a:srgbClr val="C00000"/>
                    </a:solidFill>
                  </a:rPr>
                  <a:t>parameters</a:t>
                </a:r>
                <a:r>
                  <a:rPr lang="en-US" dirty="0"/>
                  <a:t> that need to be learned. </a:t>
                </a:r>
              </a:p>
            </p:txBody>
          </p:sp>
        </mc:Choice>
        <mc:Fallback>
          <p:sp>
            <p:nvSpPr>
              <p:cNvPr id="3" name="Content Placeholder 2">
                <a:extLst>
                  <a:ext uri="{FF2B5EF4-FFF2-40B4-BE49-F238E27FC236}">
                    <a16:creationId xmlns:a16="http://schemas.microsoft.com/office/drawing/2014/main" id="{7B23721F-79E6-A0B6-94D4-9FADB7F6C51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098EA17-B2E1-5943-7FA4-31FA66B096A8}"/>
                  </a:ext>
                </a:extLst>
              </p:cNvPr>
              <p:cNvSpPr txBox="1"/>
              <p:nvPr/>
            </p:nvSpPr>
            <p:spPr>
              <a:xfrm>
                <a:off x="1244871" y="2789239"/>
                <a:ext cx="19437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𝑓</m:t>
                      </m:r>
                      <m:d>
                        <m:dPr>
                          <m:ctrlPr>
                            <a:rPr lang="en-US" sz="1800" i="1" smtClean="0">
                              <a:latin typeface="Cambria Math" panose="02040503050406030204" pitchFamily="18" charset="0"/>
                            </a:rPr>
                          </m:ctrlPr>
                        </m:dPr>
                        <m:e>
                          <m:r>
                            <a:rPr lang="en-US" sz="1800" smtClean="0">
                              <a:latin typeface="Cambria Math" panose="02040503050406030204" pitchFamily="18" charset="0"/>
                            </a:rPr>
                            <m:t>𝐱</m:t>
                          </m:r>
                        </m:e>
                      </m:d>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2</m:t>
                          </m:r>
                        </m:sub>
                      </m:sSub>
                      <m:r>
                        <a:rPr lang="en-US" sz="1800" smtClean="0">
                          <a:latin typeface="Cambria Math" panose="02040503050406030204" pitchFamily="18" charset="0"/>
                        </a:rPr>
                        <m:t> </m:t>
                      </m:r>
                      <m:r>
                        <a:rPr lang="en-US" sz="1800" smtClean="0">
                          <a:latin typeface="Cambria Math" panose="02040503050406030204" pitchFamily="18" charset="0"/>
                        </a:rPr>
                        <m:t>𝑔</m:t>
                      </m:r>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1</m:t>
                          </m:r>
                        </m:sub>
                      </m:sSub>
                      <m:r>
                        <a:rPr lang="en-US" sz="1800" smtClean="0">
                          <a:latin typeface="Cambria Math" panose="02040503050406030204" pitchFamily="18" charset="0"/>
                        </a:rPr>
                        <m:t>𝐱</m:t>
                      </m:r>
                      <m:r>
                        <a:rPr lang="en-US" sz="1800" smtClean="0">
                          <a:latin typeface="Cambria Math" panose="02040503050406030204" pitchFamily="18" charset="0"/>
                        </a:rPr>
                        <m:t>) </m:t>
                      </m:r>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 name="TextBox 6">
                <a:extLst>
                  <a:ext uri="{FF2B5EF4-FFF2-40B4-BE49-F238E27FC236}">
                    <a16:creationId xmlns:a16="http://schemas.microsoft.com/office/drawing/2014/main" id="{1098EA17-B2E1-5943-7FA4-31FA66B096A8}"/>
                  </a:ext>
                </a:extLst>
              </p:cNvPr>
              <p:cNvSpPr txBox="1">
                <a:spLocks noRot="1" noChangeAspect="1" noMove="1" noResize="1" noEditPoints="1" noAdjustHandles="1" noChangeArrowheads="1" noChangeShapeType="1" noTextEdit="1"/>
              </p:cNvSpPr>
              <p:nvPr/>
            </p:nvSpPr>
            <p:spPr>
              <a:xfrm>
                <a:off x="1244871" y="2789239"/>
                <a:ext cx="1943737" cy="276999"/>
              </a:xfrm>
              <a:prstGeom prst="rect">
                <a:avLst/>
              </a:prstGeom>
              <a:blipFill>
                <a:blip r:embed="rId4"/>
                <a:stretch>
                  <a:fillRect l="-3871" t="-8696" r="-3871" b="-391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5232A21-2D54-5130-EA47-7F594E9F1609}"/>
                  </a:ext>
                </a:extLst>
              </p:cNvPr>
              <p:cNvSpPr txBox="1"/>
              <p:nvPr/>
            </p:nvSpPr>
            <p:spPr>
              <a:xfrm>
                <a:off x="3307475" y="2799178"/>
                <a:ext cx="1486048" cy="281937"/>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𝐱</m:t>
                    </m:r>
                    <m:r>
                      <a:rPr lang="en-US" sz="1800" smtClean="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𝑛</m:t>
                        </m:r>
                      </m:sup>
                    </m:sSup>
                  </m:oMath>
                </a14:m>
                <a:r>
                  <a:rPr lang="en-US" sz="1800" dirty="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800" smtClean="0">
                        <a:latin typeface="Cambria Math" panose="02040503050406030204" pitchFamily="18" charset="0"/>
                      </a:rPr>
                      <m:t>𝐲</m:t>
                    </m:r>
                    <m:r>
                      <a:rPr lang="en-US" sz="1800">
                        <a:latin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𝑑</m:t>
                        </m:r>
                      </m:sup>
                    </m:sSup>
                  </m:oMath>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5232A21-2D54-5130-EA47-7F594E9F1609}"/>
                  </a:ext>
                </a:extLst>
              </p:cNvPr>
              <p:cNvSpPr txBox="1">
                <a:spLocks noRot="1" noChangeAspect="1" noMove="1" noResize="1" noEditPoints="1" noAdjustHandles="1" noChangeArrowheads="1" noChangeShapeType="1" noTextEdit="1"/>
              </p:cNvSpPr>
              <p:nvPr/>
            </p:nvSpPr>
            <p:spPr>
              <a:xfrm>
                <a:off x="3307475" y="2799178"/>
                <a:ext cx="1486048" cy="281937"/>
              </a:xfrm>
              <a:prstGeom prst="rect">
                <a:avLst/>
              </a:prstGeom>
              <a:blipFill>
                <a:blip r:embed="rId5"/>
                <a:stretch>
                  <a:fillRect l="-4237" t="-26087" r="-1695"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B19584-F8F4-14D6-F53D-D300B8224C79}"/>
                  </a:ext>
                </a:extLst>
              </p:cNvPr>
              <p:cNvSpPr txBox="1"/>
              <p:nvPr/>
            </p:nvSpPr>
            <p:spPr>
              <a:xfrm>
                <a:off x="1244871" y="3300742"/>
                <a:ext cx="3775264" cy="276999"/>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𝑔</m:t>
                    </m:r>
                    <m:d>
                      <m:dPr>
                        <m:ctrlPr>
                          <a:rPr lang="en-US" sz="1800" i="1" smtClean="0">
                            <a:latin typeface="Cambria Math" panose="02040503050406030204" pitchFamily="18" charset="0"/>
                          </a:rPr>
                        </m:ctrlPr>
                      </m:dPr>
                      <m:e>
                        <m:r>
                          <a:rPr lang="en-US" sz="1800" smtClean="0">
                            <a:latin typeface="Cambria Math" panose="02040503050406030204" pitchFamily="18" charset="0"/>
                          </a:rPr>
                          <m:t>𝐳</m:t>
                        </m:r>
                      </m:e>
                    </m:d>
                    <m:r>
                      <a:rPr lang="en-US" sz="1800" smtClean="0">
                        <a:latin typeface="Cambria Math" panose="02040503050406030204" pitchFamily="18" charset="0"/>
                      </a:rPr>
                      <m:t>=</m:t>
                    </m:r>
                    <m:d>
                      <m:dPr>
                        <m:begChr m:val="["/>
                        <m:endChr m:val="]"/>
                        <m:ctrlPr>
                          <a:rPr lang="en-US" sz="1800" i="1" smtClean="0">
                            <a:latin typeface="Cambria Math" panose="02040503050406030204" pitchFamily="18" charset="0"/>
                          </a:rPr>
                        </m:ctrlPr>
                      </m:dPr>
                      <m:e>
                        <m:r>
                          <a:rPr lang="en-US" sz="1800" smtClean="0">
                            <a:latin typeface="Cambria Math" panose="02040503050406030204" pitchFamily="18" charset="0"/>
                          </a:rPr>
                          <m:t>𝜎</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𝑧</m:t>
                                </m:r>
                              </m:e>
                              <m:sub>
                                <m:r>
                                  <a:rPr lang="en-US" sz="1800" smtClean="0">
                                    <a:latin typeface="Cambria Math" panose="02040503050406030204" pitchFamily="18" charset="0"/>
                                  </a:rPr>
                                  <m:t>1</m:t>
                                </m:r>
                              </m:sub>
                            </m:sSub>
                          </m:e>
                        </m:d>
                        <m:r>
                          <a:rPr lang="en-US" sz="1800" smtClean="0">
                            <a:latin typeface="Cambria Math" panose="02040503050406030204" pitchFamily="18" charset="0"/>
                          </a:rPr>
                          <m:t>, …, </m:t>
                        </m:r>
                        <m:r>
                          <a:rPr lang="en-US" sz="1800" smtClean="0">
                            <a:latin typeface="Cambria Math" panose="02040503050406030204" pitchFamily="18" charset="0"/>
                          </a:rPr>
                          <m:t>𝜎</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𝑧</m:t>
                                </m:r>
                              </m:e>
                              <m:sub>
                                <m:r>
                                  <a:rPr lang="en-US" sz="1800" smtClean="0">
                                    <a:latin typeface="Cambria Math" panose="02040503050406030204" pitchFamily="18" charset="0"/>
                                  </a:rPr>
                                  <m:t>h</m:t>
                                </m:r>
                              </m:sub>
                            </m:sSub>
                          </m:e>
                        </m:d>
                      </m:e>
                    </m:d>
                    <m:r>
                      <a:rPr lang="en-US" sz="1800" smtClean="0">
                        <a:latin typeface="Cambria Math" panose="02040503050406030204" pitchFamily="18" charset="0"/>
                      </a:rPr>
                      <m:t> </m:t>
                    </m:r>
                  </m:oMath>
                </a14:m>
                <a:r>
                  <a:rPr lang="en-US" sz="1800" dirty="0">
                    <a:latin typeface="Corbel" panose="020B0503020204020204" pitchFamily="34" charset="0"/>
                    <a:ea typeface="Tahoma" panose="020B0604030504040204" pitchFamily="34" charset="0"/>
                    <a:cs typeface="Tahoma" panose="020B0604030504040204" pitchFamily="34" charset="0"/>
                  </a:rPr>
                  <a:t> (nonlinearity)</a:t>
                </a:r>
              </a:p>
            </p:txBody>
          </p:sp>
        </mc:Choice>
        <mc:Fallback>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1244871" y="3300742"/>
                <a:ext cx="3775264" cy="276999"/>
              </a:xfrm>
              <a:prstGeom prst="rect">
                <a:avLst/>
              </a:prstGeom>
              <a:blipFill>
                <a:blip r:embed="rId6"/>
                <a:stretch>
                  <a:fillRect l="-2007" t="-21739" r="-2676" b="-521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269F0C-A7B4-3BB7-CDA5-49DC9C2DC2C7}"/>
                  </a:ext>
                </a:extLst>
              </p:cNvPr>
              <p:cNvSpPr txBox="1"/>
              <p:nvPr/>
            </p:nvSpPr>
            <p:spPr>
              <a:xfrm>
                <a:off x="5343684" y="3244544"/>
                <a:ext cx="3165803" cy="392608"/>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𝜎</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𝑧</m:t>
                            </m:r>
                          </m:e>
                          <m:sub>
                            <m:r>
                              <a:rPr lang="en-US" sz="1800" smtClean="0">
                                <a:latin typeface="Cambria Math" panose="02040503050406030204" pitchFamily="18" charset="0"/>
                              </a:rPr>
                              <m:t>𝑖</m:t>
                            </m:r>
                          </m:sub>
                        </m:sSub>
                      </m:e>
                    </m:d>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smtClean="0">
                            <a:latin typeface="Cambria Math" panose="02040503050406030204" pitchFamily="18" charset="0"/>
                          </a:rPr>
                          <m:t>1</m:t>
                        </m:r>
                      </m:num>
                      <m:den>
                        <m:r>
                          <a:rPr lang="en-US" sz="1800" smtClean="0">
                            <a:latin typeface="Cambria Math" panose="02040503050406030204" pitchFamily="18" charset="0"/>
                          </a:rPr>
                          <m:t>1+</m:t>
                        </m:r>
                        <m:sSup>
                          <m:sSupPr>
                            <m:ctrlPr>
                              <a:rPr lang="en-US" sz="1800" i="1" smtClean="0">
                                <a:latin typeface="Cambria Math" panose="02040503050406030204" pitchFamily="18" charset="0"/>
                              </a:rPr>
                            </m:ctrlPr>
                          </m:sSupPr>
                          <m:e>
                            <m:r>
                              <a:rPr lang="en-US" sz="1800" smtClean="0">
                                <a:latin typeface="Cambria Math" panose="02040503050406030204" pitchFamily="18" charset="0"/>
                              </a:rPr>
                              <m:t>𝑒</m:t>
                            </m:r>
                          </m:e>
                          <m:sup>
                            <m:r>
                              <a:rPr lang="en-US" sz="1800" smtClean="0">
                                <a:latin typeface="Cambria Math" panose="02040503050406030204" pitchFamily="18" charset="0"/>
                              </a:rPr>
                              <m:t>−</m:t>
                            </m:r>
                            <m:r>
                              <a:rPr lang="en-US" sz="1800" smtClean="0">
                                <a:latin typeface="Cambria Math" panose="02040503050406030204" pitchFamily="18" charset="0"/>
                              </a:rPr>
                              <m:t>𝑥</m:t>
                            </m:r>
                          </m:sup>
                        </m:sSup>
                      </m:den>
                    </m:f>
                  </m:oMath>
                </a14:m>
                <a:r>
                  <a:rPr lang="en-US" sz="1800" dirty="0">
                    <a:latin typeface="Corbel" panose="020B0503020204020204" pitchFamily="34" charset="0"/>
                    <a:ea typeface="Tahoma" panose="020B0604030504040204" pitchFamily="34" charset="0"/>
                    <a:cs typeface="Tahoma" panose="020B0604030504040204" pitchFamily="34" charset="0"/>
                  </a:rPr>
                  <a:t>  (sigmoid function)</a:t>
                </a:r>
              </a:p>
            </p:txBody>
          </p:sp>
        </mc:Choice>
        <mc:Fallback>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5343684" y="3244544"/>
                <a:ext cx="3165803" cy="392608"/>
              </a:xfrm>
              <a:prstGeom prst="rect">
                <a:avLst/>
              </a:prstGeom>
              <a:blipFill>
                <a:blip r:embed="rId7"/>
                <a:stretch>
                  <a:fillRect l="-1594" t="-6250" r="-3187" b="-1875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machine learning&#10;&#10;Description automatically generated">
            <a:extLst>
              <a:ext uri="{FF2B5EF4-FFF2-40B4-BE49-F238E27FC236}">
                <a16:creationId xmlns:a16="http://schemas.microsoft.com/office/drawing/2014/main" id="{499E6516-3B16-77DA-C596-A30CE9FF5B2E}"/>
              </a:ext>
            </a:extLst>
          </p:cNvPr>
          <p:cNvPicPr>
            <a:picLocks noChangeAspect="1"/>
          </p:cNvPicPr>
          <p:nvPr/>
        </p:nvPicPr>
        <p:blipFill>
          <a:blip r:embed="rId8"/>
          <a:stretch>
            <a:fillRect/>
          </a:stretch>
        </p:blipFill>
        <p:spPr>
          <a:xfrm>
            <a:off x="7298708" y="832675"/>
            <a:ext cx="1845292" cy="1378129"/>
          </a:xfrm>
          <a:prstGeom prst="rect">
            <a:avLst/>
          </a:prstGeom>
        </p:spPr>
      </p:pic>
    </p:spTree>
    <p:extLst>
      <p:ext uri="{BB962C8B-B14F-4D97-AF65-F5344CB8AC3E}">
        <p14:creationId xmlns:p14="http://schemas.microsoft.com/office/powerpoint/2010/main" val="291808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088A-855E-C912-2CA5-465EEF35DE87}"/>
              </a:ext>
            </a:extLst>
          </p:cNvPr>
          <p:cNvSpPr>
            <a:spLocks noGrp="1"/>
          </p:cNvSpPr>
          <p:nvPr>
            <p:ph type="title"/>
          </p:nvPr>
        </p:nvSpPr>
        <p:spPr/>
        <p:txBody>
          <a:bodyPr>
            <a:normAutofit/>
          </a:bodyPr>
          <a:lstStyle/>
          <a:p>
            <a:r>
              <a:rPr lang="en-US"/>
              <a:t>Quiz Time (1)</a:t>
            </a:r>
          </a:p>
        </p:txBody>
      </p:sp>
      <p:sp>
        <p:nvSpPr>
          <p:cNvPr id="3" name="Content Placeholder 2">
            <a:extLst>
              <a:ext uri="{FF2B5EF4-FFF2-40B4-BE49-F238E27FC236}">
                <a16:creationId xmlns:a16="http://schemas.microsoft.com/office/drawing/2014/main" id="{B8E2F964-D330-75FD-DF01-369C8292D43A}"/>
              </a:ext>
            </a:extLst>
          </p:cNvPr>
          <p:cNvSpPr>
            <a:spLocks noGrp="1"/>
          </p:cNvSpPr>
          <p:nvPr>
            <p:ph type="body" sz="quarter" idx="16"/>
          </p:nvPr>
        </p:nvSpPr>
        <p:spPr/>
        <p:txBody>
          <a:bodyPr>
            <a:normAutofit/>
          </a:bodyPr>
          <a:lstStyle/>
          <a:p>
            <a:pPr marL="425450" indent="-285750"/>
            <a:r>
              <a:rPr lang="en-US" sz="2400" dirty="0"/>
              <a:t>What is needed to fully specify a neural network? </a:t>
            </a:r>
          </a:p>
          <a:p>
            <a:pPr marL="939800" lvl="1" indent="-342900">
              <a:buFont typeface="+mj-lt"/>
              <a:buAutoNum type="arabicPeriod"/>
            </a:pPr>
            <a:r>
              <a:rPr lang="en-US" sz="2000" dirty="0"/>
              <a:t>Architecture (which input goes through what function etc.)</a:t>
            </a:r>
          </a:p>
          <a:p>
            <a:pPr marL="939800" lvl="1" indent="-342900">
              <a:buFont typeface="+mj-lt"/>
              <a:buAutoNum type="arabicPeriod"/>
            </a:pPr>
            <a:r>
              <a:rPr lang="en-US" sz="2000" dirty="0"/>
              <a:t>Parameters of the function (the weights) </a:t>
            </a:r>
          </a:p>
          <a:p>
            <a:pPr marL="939800" lvl="1" indent="-342900">
              <a:buFont typeface="+mj-lt"/>
              <a:buAutoNum type="arabicPeriod"/>
            </a:pPr>
            <a:r>
              <a:rPr lang="en-US" sz="2000" dirty="0"/>
              <a:t>Both </a:t>
            </a:r>
          </a:p>
          <a:p>
            <a:pPr marL="939800" lvl="1" indent="-342900">
              <a:buFont typeface="+mj-lt"/>
              <a:buAutoNum type="arabicPeriod"/>
            </a:pPr>
            <a:endParaRPr lang="en-US" sz="2000" dirty="0"/>
          </a:p>
        </p:txBody>
      </p:sp>
    </p:spTree>
    <p:extLst>
      <p:ext uri="{BB962C8B-B14F-4D97-AF65-F5344CB8AC3E}">
        <p14:creationId xmlns:p14="http://schemas.microsoft.com/office/powerpoint/2010/main" val="112081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E4FB5-059D-B016-6568-2C7D146C8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E0CB1-910F-1DDB-4BA8-C940A079AC30}"/>
              </a:ext>
            </a:extLst>
          </p:cNvPr>
          <p:cNvSpPr>
            <a:spLocks noGrp="1"/>
          </p:cNvSpPr>
          <p:nvPr>
            <p:ph type="title"/>
          </p:nvPr>
        </p:nvSpPr>
        <p:spPr/>
        <p:txBody>
          <a:bodyPr>
            <a:normAutofit/>
          </a:bodyPr>
          <a:lstStyle/>
          <a:p>
            <a:r>
              <a:rPr lang="en-US"/>
              <a:t>Quiz Time (2)</a:t>
            </a:r>
          </a:p>
        </p:txBody>
      </p:sp>
      <p:sp>
        <p:nvSpPr>
          <p:cNvPr id="3" name="Content Placeholder 2">
            <a:extLst>
              <a:ext uri="{FF2B5EF4-FFF2-40B4-BE49-F238E27FC236}">
                <a16:creationId xmlns:a16="http://schemas.microsoft.com/office/drawing/2014/main" id="{2C42731C-8FF8-B0CC-5C38-688636B1A811}"/>
              </a:ext>
            </a:extLst>
          </p:cNvPr>
          <p:cNvSpPr>
            <a:spLocks noGrp="1"/>
          </p:cNvSpPr>
          <p:nvPr>
            <p:ph type="body" sz="quarter" idx="16"/>
          </p:nvPr>
        </p:nvSpPr>
        <p:spPr/>
        <p:txBody>
          <a:bodyPr>
            <a:normAutofit/>
          </a:bodyPr>
          <a:lstStyle/>
          <a:p>
            <a:pPr marL="425450" indent="-285750"/>
            <a:r>
              <a:rPr lang="en-US" sz="2400" dirty="0"/>
              <a:t>Which of the followings has more parameters? </a:t>
            </a:r>
          </a:p>
        </p:txBody>
      </p:sp>
      <p:pic>
        <p:nvPicPr>
          <p:cNvPr id="4" name="Picture 3" descr="Diagram&#10;&#10;Description automatically generated">
            <a:extLst>
              <a:ext uri="{FF2B5EF4-FFF2-40B4-BE49-F238E27FC236}">
                <a16:creationId xmlns:a16="http://schemas.microsoft.com/office/drawing/2014/main" id="{CDEFB1D7-F148-C815-95F2-6A21271679D2}"/>
              </a:ext>
            </a:extLst>
          </p:cNvPr>
          <p:cNvPicPr>
            <a:picLocks noChangeAspect="1"/>
          </p:cNvPicPr>
          <p:nvPr/>
        </p:nvPicPr>
        <p:blipFill rotWithShape="1">
          <a:blip r:embed="rId3"/>
          <a:srcRect b="6846"/>
          <a:stretch/>
        </p:blipFill>
        <p:spPr>
          <a:xfrm>
            <a:off x="1240912" y="2421112"/>
            <a:ext cx="2599537" cy="1819890"/>
          </a:xfrm>
          <a:prstGeom prst="rect">
            <a:avLst/>
          </a:prstGeom>
        </p:spPr>
      </p:pic>
      <p:pic>
        <p:nvPicPr>
          <p:cNvPr id="5" name="Picture 4" descr="Diagram&#10;&#10;Description automatically generated">
            <a:extLst>
              <a:ext uri="{FF2B5EF4-FFF2-40B4-BE49-F238E27FC236}">
                <a16:creationId xmlns:a16="http://schemas.microsoft.com/office/drawing/2014/main" id="{16F5E8EC-398C-8BD9-0091-C7B0F3A6B44E}"/>
              </a:ext>
            </a:extLst>
          </p:cNvPr>
          <p:cNvPicPr>
            <a:picLocks noChangeAspect="1"/>
          </p:cNvPicPr>
          <p:nvPr/>
        </p:nvPicPr>
        <p:blipFill>
          <a:blip r:embed="rId4"/>
          <a:stretch>
            <a:fillRect/>
          </a:stretch>
        </p:blipFill>
        <p:spPr>
          <a:xfrm>
            <a:off x="4444335" y="2428582"/>
            <a:ext cx="3643808" cy="1819890"/>
          </a:xfrm>
          <a:prstGeom prst="rect">
            <a:avLst/>
          </a:prstGeom>
        </p:spPr>
      </p:pic>
      <p:sp>
        <p:nvSpPr>
          <p:cNvPr id="6" name="Rectangle 5">
            <a:extLst>
              <a:ext uri="{FF2B5EF4-FFF2-40B4-BE49-F238E27FC236}">
                <a16:creationId xmlns:a16="http://schemas.microsoft.com/office/drawing/2014/main" id="{FEFB1E90-CBC4-8FF4-704C-7E7D4F53388D}"/>
              </a:ext>
            </a:extLst>
          </p:cNvPr>
          <p:cNvSpPr/>
          <p:nvPr/>
        </p:nvSpPr>
        <p:spPr>
          <a:xfrm>
            <a:off x="3372059" y="4060105"/>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474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D573-F33E-0633-ECB5-03362F18D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E543C-63FB-F9F6-0B53-A35BE7542BE3}"/>
              </a:ext>
            </a:extLst>
          </p:cNvPr>
          <p:cNvSpPr>
            <a:spLocks noGrp="1"/>
          </p:cNvSpPr>
          <p:nvPr>
            <p:ph type="title"/>
          </p:nvPr>
        </p:nvSpPr>
        <p:spPr/>
        <p:txBody>
          <a:bodyPr>
            <a:normAutofit/>
          </a:bodyPr>
          <a:lstStyle/>
          <a:p>
            <a:r>
              <a:rPr lang="en-US"/>
              <a:t>Quiz Time (3)</a:t>
            </a:r>
          </a:p>
        </p:txBody>
      </p:sp>
      <p:sp>
        <p:nvSpPr>
          <p:cNvPr id="3" name="Content Placeholder 2">
            <a:extLst>
              <a:ext uri="{FF2B5EF4-FFF2-40B4-BE49-F238E27FC236}">
                <a16:creationId xmlns:a16="http://schemas.microsoft.com/office/drawing/2014/main" id="{D4AE80B4-2D87-4C4D-A5C2-D9925A66D6A6}"/>
              </a:ext>
            </a:extLst>
          </p:cNvPr>
          <p:cNvSpPr>
            <a:spLocks noGrp="1"/>
          </p:cNvSpPr>
          <p:nvPr>
            <p:ph type="body" sz="quarter" idx="16"/>
          </p:nvPr>
        </p:nvSpPr>
        <p:spPr/>
        <p:txBody>
          <a:bodyPr>
            <a:normAutofit/>
          </a:bodyPr>
          <a:lstStyle/>
          <a:p>
            <a:pPr marL="425450" indent="-285750"/>
            <a:r>
              <a:rPr lang="en-US" sz="2400" dirty="0"/>
              <a:t>Given an input to these models, which of them take longer to compute an output? </a:t>
            </a:r>
          </a:p>
        </p:txBody>
      </p:sp>
      <p:pic>
        <p:nvPicPr>
          <p:cNvPr id="4" name="Picture 3" descr="Diagram&#10;&#10;Description automatically generated">
            <a:extLst>
              <a:ext uri="{FF2B5EF4-FFF2-40B4-BE49-F238E27FC236}">
                <a16:creationId xmlns:a16="http://schemas.microsoft.com/office/drawing/2014/main" id="{EC0E83A3-F1CF-6C60-4C01-600719279FEA}"/>
              </a:ext>
            </a:extLst>
          </p:cNvPr>
          <p:cNvPicPr>
            <a:picLocks noChangeAspect="1"/>
          </p:cNvPicPr>
          <p:nvPr/>
        </p:nvPicPr>
        <p:blipFill rotWithShape="1">
          <a:blip r:embed="rId3"/>
          <a:srcRect b="6846"/>
          <a:stretch/>
        </p:blipFill>
        <p:spPr>
          <a:xfrm>
            <a:off x="1240912" y="2421112"/>
            <a:ext cx="2599537" cy="1819890"/>
          </a:xfrm>
          <a:prstGeom prst="rect">
            <a:avLst/>
          </a:prstGeom>
        </p:spPr>
      </p:pic>
      <p:pic>
        <p:nvPicPr>
          <p:cNvPr id="5" name="Picture 4" descr="Diagram&#10;&#10;Description automatically generated">
            <a:extLst>
              <a:ext uri="{FF2B5EF4-FFF2-40B4-BE49-F238E27FC236}">
                <a16:creationId xmlns:a16="http://schemas.microsoft.com/office/drawing/2014/main" id="{A4F6FDA1-03E8-1A01-D8FA-DD5E45D51136}"/>
              </a:ext>
            </a:extLst>
          </p:cNvPr>
          <p:cNvPicPr>
            <a:picLocks noChangeAspect="1"/>
          </p:cNvPicPr>
          <p:nvPr/>
        </p:nvPicPr>
        <p:blipFill>
          <a:blip r:embed="rId4"/>
          <a:stretch>
            <a:fillRect/>
          </a:stretch>
        </p:blipFill>
        <p:spPr>
          <a:xfrm>
            <a:off x="4444335" y="2428582"/>
            <a:ext cx="3643808" cy="1819890"/>
          </a:xfrm>
          <a:prstGeom prst="rect">
            <a:avLst/>
          </a:prstGeom>
        </p:spPr>
      </p:pic>
      <p:sp>
        <p:nvSpPr>
          <p:cNvPr id="6" name="Rectangle 5">
            <a:extLst>
              <a:ext uri="{FF2B5EF4-FFF2-40B4-BE49-F238E27FC236}">
                <a16:creationId xmlns:a16="http://schemas.microsoft.com/office/drawing/2014/main" id="{1B22DC6A-3512-5AC4-E6A9-E0186F20BE25}"/>
              </a:ext>
            </a:extLst>
          </p:cNvPr>
          <p:cNvSpPr/>
          <p:nvPr/>
        </p:nvSpPr>
        <p:spPr>
          <a:xfrm>
            <a:off x="3372059" y="4060105"/>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908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Why Add Non-linearity? </a:t>
            </a:r>
          </a:p>
        </p:txBody>
      </p:sp>
      <p:sp>
        <p:nvSpPr>
          <p:cNvPr id="8" name="Content Placeholder 3"/>
          <p:cNvSpPr>
            <a:spLocks noGrp="1"/>
          </p:cNvSpPr>
          <p:nvPr>
            <p:ph type="body" sz="quarter" idx="16"/>
          </p:nvPr>
        </p:nvSpPr>
        <p:spPr>
          <a:xfrm>
            <a:off x="533919" y="1390650"/>
            <a:ext cx="8085415" cy="3752850"/>
          </a:xfrm>
        </p:spPr>
        <p:txBody>
          <a:bodyPr>
            <a:normAutofit/>
          </a:bodyPr>
          <a:lstStyle/>
          <a:p>
            <a:pPr>
              <a:buFont typeface="Arial" panose="020B0604020202020204" pitchFamily="34" charset="0"/>
              <a:buChar char="•"/>
            </a:pPr>
            <a:r>
              <a:rPr lang="en-US" sz="1800"/>
              <a:t>Without non-linearity, the overall model amounts to a linear model. </a:t>
            </a:r>
          </a:p>
          <a:p>
            <a:pPr>
              <a:buFont typeface="Arial" panose="020B0604020202020204" pitchFamily="34" charset="0"/>
              <a:buChar char="•"/>
            </a:pPr>
            <a:endParaRPr lang="en-US" sz="1800"/>
          </a:p>
          <a:p>
            <a:pPr marL="0" indent="0">
              <a:buNone/>
            </a:pPr>
            <a:br>
              <a:rPr lang="en-US" sz="1800"/>
            </a:br>
            <a:endParaRPr lang="en-US" sz="1800"/>
          </a:p>
          <a:p>
            <a:pPr>
              <a:buFont typeface="Arial" panose="020B0604020202020204" pitchFamily="34" charset="0"/>
              <a:buChar char="•"/>
            </a:pPr>
            <a:r>
              <a:rPr lang="en-US" sz="1800">
                <a:solidFill>
                  <a:srgbClr val="C00000"/>
                </a:solidFill>
              </a:rPr>
              <a:t>A linear function cannot approximate complex tasks. </a:t>
            </a:r>
          </a:p>
          <a:p>
            <a:pPr>
              <a:buFont typeface="Arial" panose="020B0604020202020204" pitchFamily="34" charset="0"/>
              <a:buChar char="•"/>
            </a:pPr>
            <a:endParaRPr lang="en-US" sz="1800"/>
          </a:p>
          <a:p>
            <a:pPr>
              <a:buFont typeface="Arial" panose="020B0604020202020204" pitchFamily="34" charset="0"/>
              <a:buChar char="•"/>
            </a:pPr>
            <a:r>
              <a:rPr lang="en-US" sz="1800"/>
              <a:t>Non-linearity </a:t>
            </a:r>
            <a:r>
              <a:rPr lang="en-US" sz="1800">
                <a:solidFill>
                  <a:srgbClr val="C00000"/>
                </a:solidFill>
              </a:rPr>
              <a:t>adds capacity</a:t>
            </a:r>
            <a:r>
              <a:rPr lang="en-US" sz="1800"/>
              <a:t> to the model to approximate </a:t>
            </a:r>
            <a:br>
              <a:rPr lang="en-US" sz="1800"/>
            </a:br>
            <a:r>
              <a:rPr lang="en-US" sz="1800">
                <a:solidFill>
                  <a:srgbClr val="C00000"/>
                </a:solidFill>
              </a:rPr>
              <a:t>any</a:t>
            </a:r>
            <a:r>
              <a:rPr lang="en-US" sz="1800"/>
              <a:t> continuous function to </a:t>
            </a:r>
            <a:r>
              <a:rPr lang="en-US" sz="1800">
                <a:solidFill>
                  <a:srgbClr val="C00000"/>
                </a:solidFill>
              </a:rPr>
              <a:t>arbitrary </a:t>
            </a:r>
            <a:r>
              <a:rPr lang="en-US" sz="1800"/>
              <a:t>accuracy </a:t>
            </a:r>
            <a:br>
              <a:rPr lang="en-US" sz="1800"/>
            </a:br>
            <a:r>
              <a:rPr lang="en-US" sz="1800">
                <a:solidFill>
                  <a:srgbClr val="C00000"/>
                </a:solidFill>
              </a:rPr>
              <a:t>given sufficiently many hidden units. </a:t>
            </a:r>
          </a:p>
          <a:p>
            <a:pPr lvl="1">
              <a:buFont typeface="Arial" panose="020B0604020202020204" pitchFamily="34" charset="0"/>
              <a:buChar char="•"/>
            </a:pPr>
            <a:r>
              <a:rPr lang="en-US" sz="1800"/>
              <a:t>See </a:t>
            </a:r>
            <a:r>
              <a:rPr lang="en-US" sz="1800">
                <a:hlinkClick r:id="rId3"/>
              </a:rPr>
              <a:t>“universal approximation theorem”</a:t>
            </a:r>
            <a:endParaRPr lang="en-US" sz="1800"/>
          </a:p>
        </p:txBody>
      </p:sp>
      <p:pic>
        <p:nvPicPr>
          <p:cNvPr id="3" name="Picture 2" descr="Chart, scatter chart&#10;&#10;Description automatically generated">
            <a:extLst>
              <a:ext uri="{FF2B5EF4-FFF2-40B4-BE49-F238E27FC236}">
                <a16:creationId xmlns:a16="http://schemas.microsoft.com/office/drawing/2014/main" id="{E122145A-8907-C7A9-6E0F-89BD22535F50}"/>
              </a:ext>
            </a:extLst>
          </p:cNvPr>
          <p:cNvPicPr>
            <a:picLocks noChangeAspect="1"/>
          </p:cNvPicPr>
          <p:nvPr/>
        </p:nvPicPr>
        <p:blipFill>
          <a:blip r:embed="rId4"/>
          <a:stretch>
            <a:fillRect/>
          </a:stretch>
        </p:blipFill>
        <p:spPr>
          <a:xfrm>
            <a:off x="6940516" y="1713846"/>
            <a:ext cx="1551464" cy="251525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6AC3DF7-EBB6-545F-A979-C5F5FF3302A3}"/>
                  </a:ext>
                </a:extLst>
              </p:cNvPr>
              <p:cNvSpPr txBox="1"/>
              <p:nvPr/>
            </p:nvSpPr>
            <p:spPr>
              <a:xfrm>
                <a:off x="912303" y="1969464"/>
                <a:ext cx="152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𝑓</m:t>
                      </m:r>
                      <m:d>
                        <m:dPr>
                          <m:ctrlPr>
                            <a:rPr lang="en-US" i="1" smtClean="0">
                              <a:latin typeface="Cambria Math" panose="02040503050406030204" pitchFamily="18" charset="0"/>
                            </a:rPr>
                          </m:ctrlPr>
                        </m:dPr>
                        <m:e>
                          <m:r>
                            <a:rPr lang="en-US" smtClean="0">
                              <a:latin typeface="Cambria Math" panose="02040503050406030204" pitchFamily="18" charset="0"/>
                            </a:rPr>
                            <m:t>𝐱</m:t>
                          </m:r>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2</m:t>
                          </m:r>
                        </m:sub>
                      </m:sSub>
                      <m:r>
                        <a:rPr lang="en-US" smtClean="0">
                          <a:latin typeface="Cambria Math" panose="02040503050406030204" pitchFamily="18" charset="0"/>
                        </a:rPr>
                        <m:t> </m:t>
                      </m:r>
                      <m:r>
                        <a:rPr lang="en-US" smtClean="0">
                          <a:solidFill>
                            <a:srgbClr val="C00000"/>
                          </a:solidFill>
                          <a:latin typeface="Cambria Math" panose="02040503050406030204" pitchFamily="18" charset="0"/>
                        </a:rPr>
                        <m:t>𝑔</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1</m:t>
                          </m:r>
                        </m:sub>
                      </m:sSub>
                      <m:r>
                        <a:rPr lang="en-US" smtClean="0">
                          <a:latin typeface="Cambria Math" panose="02040503050406030204" pitchFamily="18" charset="0"/>
                        </a:rPr>
                        <m:t>𝐱</m:t>
                      </m:r>
                      <m:r>
                        <a:rPr lang="en-US" smtClean="0">
                          <a:latin typeface="Cambria Math" panose="02040503050406030204" pitchFamily="18" charset="0"/>
                        </a:rPr>
                        <m:t>) </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 name="TextBox 6">
                <a:extLst>
                  <a:ext uri="{FF2B5EF4-FFF2-40B4-BE49-F238E27FC236}">
                    <a16:creationId xmlns:a16="http://schemas.microsoft.com/office/drawing/2014/main" id="{66AC3DF7-EBB6-545F-A979-C5F5FF3302A3}"/>
                  </a:ext>
                </a:extLst>
              </p:cNvPr>
              <p:cNvSpPr txBox="1">
                <a:spLocks noRot="1" noChangeAspect="1" noMove="1" noResize="1" noEditPoints="1" noAdjustHandles="1" noChangeArrowheads="1" noChangeShapeType="1" noTextEdit="1"/>
              </p:cNvSpPr>
              <p:nvPr/>
            </p:nvSpPr>
            <p:spPr>
              <a:xfrm>
                <a:off x="912303" y="1969464"/>
                <a:ext cx="1521762" cy="215444"/>
              </a:xfrm>
              <a:prstGeom prst="rect">
                <a:avLst/>
              </a:prstGeom>
              <a:blipFill>
                <a:blip r:embed="rId5"/>
                <a:stretch>
                  <a:fillRect l="-4167" t="-11765" r="-4167" b="-4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92F5E44-F4A1-EFAF-F928-B9574D6EB1D3}"/>
                  </a:ext>
                </a:extLst>
              </p:cNvPr>
              <p:cNvSpPr txBox="1"/>
              <p:nvPr/>
            </p:nvSpPr>
            <p:spPr>
              <a:xfrm>
                <a:off x="2837495" y="1964239"/>
                <a:ext cx="3097643" cy="224677"/>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a:latin typeface="Cambria Math" panose="02040503050406030204" pitchFamily="18" charset="0"/>
                          </a:rPr>
                          <m:t>𝑓</m:t>
                        </m:r>
                      </m:e>
                    </m:acc>
                    <m:d>
                      <m:dPr>
                        <m:ctrlPr>
                          <a:rPr lang="en-US" i="1" smtClean="0">
                            <a:latin typeface="Cambria Math" panose="02040503050406030204" pitchFamily="18" charset="0"/>
                          </a:rPr>
                        </m:ctrlPr>
                      </m:dPr>
                      <m:e>
                        <m:r>
                          <a:rPr lang="en-US" smtClean="0">
                            <a:latin typeface="Cambria Math" panose="02040503050406030204" pitchFamily="18" charset="0"/>
                          </a:rPr>
                          <m:t>𝐱</m:t>
                        </m:r>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2</m:t>
                        </m:r>
                      </m:sub>
                    </m:sSub>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1</m:t>
                        </m:r>
                      </m:sub>
                    </m:sSub>
                    <m:r>
                      <a:rPr lang="en-US">
                        <a:latin typeface="Cambria Math" panose="02040503050406030204" pitchFamily="18" charset="0"/>
                      </a:rPr>
                      <m:t>𝐱</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3</m:t>
                        </m:r>
                      </m:sub>
                    </m:sSub>
                    <m:r>
                      <a:rPr lang="en-US" smtClean="0">
                        <a:latin typeface="Cambria Math" panose="02040503050406030204" pitchFamily="18" charset="0"/>
                      </a:rPr>
                      <m:t>𝐱</m:t>
                    </m:r>
                  </m:oMath>
                </a14:m>
                <a:r>
                  <a:rPr lang="en-US">
                    <a:latin typeface="Corbel" panose="020B0503020204020204" pitchFamily="34" charset="0"/>
                    <a:ea typeface="Tahoma" panose="020B0604030504040204" pitchFamily="34" charset="0"/>
                    <a:cs typeface="Tahoma" panose="020B0604030504040204" pitchFamily="34" charset="0"/>
                  </a:rPr>
                  <a:t>   (a linear function)</a:t>
                </a:r>
              </a:p>
            </p:txBody>
          </p:sp>
        </mc:Choice>
        <mc:Fallback>
          <p:sp>
            <p:nvSpPr>
              <p:cNvPr id="10" name="TextBox 9">
                <a:extLst>
                  <a:ext uri="{FF2B5EF4-FFF2-40B4-BE49-F238E27FC236}">
                    <a16:creationId xmlns:a16="http://schemas.microsoft.com/office/drawing/2014/main" id="{F92F5E44-F4A1-EFAF-F928-B9574D6EB1D3}"/>
                  </a:ext>
                </a:extLst>
              </p:cNvPr>
              <p:cNvSpPr txBox="1">
                <a:spLocks noRot="1" noChangeAspect="1" noMove="1" noResize="1" noEditPoints="1" noAdjustHandles="1" noChangeArrowheads="1" noChangeShapeType="1" noTextEdit="1"/>
              </p:cNvSpPr>
              <p:nvPr/>
            </p:nvSpPr>
            <p:spPr>
              <a:xfrm>
                <a:off x="2837495" y="1964239"/>
                <a:ext cx="3097643" cy="224677"/>
              </a:xfrm>
              <a:prstGeom prst="rect">
                <a:avLst/>
              </a:prstGeom>
              <a:blipFill>
                <a:blip r:embed="rId6"/>
                <a:stretch>
                  <a:fillRect l="-2857" t="-15789" r="-2449" b="-473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B4B712A-CA4E-16E0-9A47-118284B452CE}"/>
                  </a:ext>
                </a:extLst>
              </p:cNvPr>
              <p:cNvSpPr txBox="1"/>
              <p:nvPr/>
            </p:nvSpPr>
            <p:spPr>
              <a:xfrm>
                <a:off x="1839705" y="2371910"/>
                <a:ext cx="1199170" cy="307777"/>
              </a:xfrm>
              <a:prstGeom prst="rect">
                <a:avLst/>
              </a:prstGeom>
              <a:noFill/>
            </p:spPr>
            <p:txBody>
              <a:bodyPr wrap="square">
                <a:spAutoFit/>
              </a:bodyPr>
              <a:lstStyle/>
              <a:p>
                <a:r>
                  <a:rPr lang="en-US">
                    <a:latin typeface="Corbel" panose="020B0503020204020204" pitchFamily="34" charset="0"/>
                    <a:ea typeface="Tahoma" panose="020B0604030504040204" pitchFamily="34" charset="0"/>
                    <a:cs typeface="Tahoma" panose="020B0604030504040204" pitchFamily="34" charset="0"/>
                  </a:rPr>
                  <a:t>drop </a:t>
                </a:r>
                <a14:m>
                  <m:oMath xmlns:m="http://schemas.openxmlformats.org/officeDocument/2006/math">
                    <m:r>
                      <a:rPr lang="en-US" smtClean="0">
                        <a:solidFill>
                          <a:srgbClr val="C00000"/>
                        </a:solidFill>
                        <a:latin typeface="Cambria Math" panose="02040503050406030204" pitchFamily="18" charset="0"/>
                      </a:rPr>
                      <m:t>𝑔</m:t>
                    </m:r>
                  </m:oMath>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 name="TextBox 11">
                <a:extLst>
                  <a:ext uri="{FF2B5EF4-FFF2-40B4-BE49-F238E27FC236}">
                    <a16:creationId xmlns:a16="http://schemas.microsoft.com/office/drawing/2014/main" id="{6B4B712A-CA4E-16E0-9A47-118284B452CE}"/>
                  </a:ext>
                </a:extLst>
              </p:cNvPr>
              <p:cNvSpPr txBox="1">
                <a:spLocks noRot="1" noChangeAspect="1" noMove="1" noResize="1" noEditPoints="1" noAdjustHandles="1" noChangeArrowheads="1" noChangeShapeType="1" noTextEdit="1"/>
              </p:cNvSpPr>
              <p:nvPr/>
            </p:nvSpPr>
            <p:spPr>
              <a:xfrm>
                <a:off x="1839705" y="2371910"/>
                <a:ext cx="1199170" cy="307777"/>
              </a:xfrm>
              <a:prstGeom prst="rect">
                <a:avLst/>
              </a:prstGeom>
              <a:blipFill>
                <a:blip r:embed="rId7"/>
                <a:stretch>
                  <a:fillRect l="-1042" t="-3846" b="-19231"/>
                </a:stretch>
              </a:blipFill>
            </p:spPr>
            <p:txBody>
              <a:bodyPr/>
              <a:lstStyle/>
              <a:p>
                <a:r>
                  <a:rPr lang="en-US">
                    <a:noFill/>
                  </a:rPr>
                  <a:t> </a:t>
                </a:r>
              </a:p>
            </p:txBody>
          </p:sp>
        </mc:Fallback>
      </mc:AlternateContent>
      <p:cxnSp>
        <p:nvCxnSpPr>
          <p:cNvPr id="16" name="Curved Connector 15">
            <a:extLst>
              <a:ext uri="{FF2B5EF4-FFF2-40B4-BE49-F238E27FC236}">
                <a16:creationId xmlns:a16="http://schemas.microsoft.com/office/drawing/2014/main" id="{4DB9396B-3AE1-9F07-6EAA-82FC30E4DD3C}"/>
              </a:ext>
            </a:extLst>
          </p:cNvPr>
          <p:cNvCxnSpPr>
            <a:cxnSpLocks/>
            <a:stCxn id="7" idx="2"/>
            <a:endCxn id="10" idx="1"/>
          </p:cNvCxnSpPr>
          <p:nvPr/>
        </p:nvCxnSpPr>
        <p:spPr>
          <a:xfrm rot="5400000" flipH="1" flipV="1">
            <a:off x="2201174" y="1548587"/>
            <a:ext cx="108330" cy="1164311"/>
          </a:xfrm>
          <a:prstGeom prst="curvedConnector4">
            <a:avLst>
              <a:gd name="adj1" fmla="val -211022"/>
              <a:gd name="adj2" fmla="val 826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diagram of a machine learning&#10;&#10;Description automatically generated">
            <a:extLst>
              <a:ext uri="{FF2B5EF4-FFF2-40B4-BE49-F238E27FC236}">
                <a16:creationId xmlns:a16="http://schemas.microsoft.com/office/drawing/2014/main" id="{4E6B346D-5353-1DF7-0EB2-2ED6D5D516AE}"/>
              </a:ext>
            </a:extLst>
          </p:cNvPr>
          <p:cNvPicPr>
            <a:picLocks noChangeAspect="1"/>
          </p:cNvPicPr>
          <p:nvPr/>
        </p:nvPicPr>
        <p:blipFill>
          <a:blip r:embed="rId8"/>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43049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a:xfrm>
            <a:off x="64295" y="107119"/>
            <a:ext cx="9079706" cy="857542"/>
          </a:xfrm>
        </p:spPr>
        <p:txBody>
          <a:bodyPr>
            <a:normAutofit fontScale="90000"/>
          </a:bodyPr>
          <a:lstStyle/>
          <a:p>
            <a:r>
              <a:rPr lang="en-US" dirty="0"/>
              <a:t>“Can I use external libraries?” No, unless specified!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lstStyle/>
          <a:p>
            <a:r>
              <a:rPr lang="en-US"/>
              <a:t>Use the basic Python functions (no external libraries), unless explicitly specified. </a:t>
            </a:r>
          </a:p>
          <a:p>
            <a:r>
              <a:rPr lang="en-US"/>
              <a:t>In almost all places, you’re not expected to write more than  3-4 lines of code. </a:t>
            </a:r>
          </a:p>
        </p:txBody>
      </p:sp>
      <p:pic>
        <p:nvPicPr>
          <p:cNvPr id="5" name="Picture 4" descr="Graphical user interface, text, application, email&#10;&#10;Description automatically generated">
            <a:extLst>
              <a:ext uri="{FF2B5EF4-FFF2-40B4-BE49-F238E27FC236}">
                <a16:creationId xmlns:a16="http://schemas.microsoft.com/office/drawing/2014/main" id="{F319FBE1-AB0B-091B-EBE0-89E224058821}"/>
              </a:ext>
            </a:extLst>
          </p:cNvPr>
          <p:cNvPicPr>
            <a:picLocks noChangeAspect="1"/>
          </p:cNvPicPr>
          <p:nvPr/>
        </p:nvPicPr>
        <p:blipFill>
          <a:blip r:embed="rId2"/>
          <a:stretch>
            <a:fillRect/>
          </a:stretch>
        </p:blipFill>
        <p:spPr>
          <a:xfrm>
            <a:off x="910735" y="2219322"/>
            <a:ext cx="7322530" cy="2479153"/>
          </a:xfrm>
          <a:prstGeom prst="rect">
            <a:avLst/>
          </a:prstGeom>
        </p:spPr>
      </p:pic>
    </p:spTree>
    <p:extLst>
      <p:ext uri="{BB962C8B-B14F-4D97-AF65-F5344CB8AC3E}">
        <p14:creationId xmlns:p14="http://schemas.microsoft.com/office/powerpoint/2010/main" val="60810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9DF5-EB13-95A5-2C47-DEDE4AA84365}"/>
              </a:ext>
            </a:extLst>
          </p:cNvPr>
          <p:cNvSpPr>
            <a:spLocks noGrp="1"/>
          </p:cNvSpPr>
          <p:nvPr>
            <p:ph type="title"/>
          </p:nvPr>
        </p:nvSpPr>
        <p:spPr/>
        <p:txBody>
          <a:bodyPr/>
          <a:lstStyle/>
          <a:p>
            <a:r>
              <a:rPr lang="en-US"/>
              <a:t>Universal Approximation </a:t>
            </a:r>
          </a:p>
        </p:txBody>
      </p:sp>
      <p:sp>
        <p:nvSpPr>
          <p:cNvPr id="3" name="Text Placeholder 2">
            <a:extLst>
              <a:ext uri="{FF2B5EF4-FFF2-40B4-BE49-F238E27FC236}">
                <a16:creationId xmlns:a16="http://schemas.microsoft.com/office/drawing/2014/main" id="{39E047D8-4E40-E1C3-D6A6-BBC44980AE13}"/>
              </a:ext>
            </a:extLst>
          </p:cNvPr>
          <p:cNvSpPr>
            <a:spLocks noGrp="1"/>
          </p:cNvSpPr>
          <p:nvPr>
            <p:ph type="body" sz="quarter" idx="16"/>
          </p:nvPr>
        </p:nvSpPr>
        <p:spPr/>
        <p:txBody>
          <a:bodyPr/>
          <a:lstStyle/>
          <a:p>
            <a:r>
              <a:rPr lang="en-US"/>
              <a:t>An MLP </a:t>
            </a:r>
            <a:r>
              <a:rPr lang="en-US" b="1"/>
              <a:t>can</a:t>
            </a:r>
            <a:r>
              <a:rPr lang="en-US"/>
              <a:t> represent </a:t>
            </a:r>
            <a:r>
              <a:rPr lang="en-US" b="1"/>
              <a:t>any function</a:t>
            </a:r>
            <a:r>
              <a:rPr lang="en-US"/>
              <a:t>, with </a:t>
            </a:r>
            <a:r>
              <a:rPr lang="en-US" b="1"/>
              <a:t>enough </a:t>
            </a:r>
            <a:r>
              <a:rPr lang="en-US"/>
              <a:t>expressivity. </a:t>
            </a:r>
          </a:p>
          <a:p>
            <a:endParaRPr lang="en-US"/>
          </a:p>
          <a:p>
            <a:endParaRPr lang="en-US"/>
          </a:p>
          <a:p>
            <a:endParaRPr lang="en-US"/>
          </a:p>
          <a:p>
            <a:endParaRPr lang="en-US"/>
          </a:p>
          <a:p>
            <a:endParaRPr lang="en-US"/>
          </a:p>
          <a:p>
            <a:endParaRPr lang="en-US"/>
          </a:p>
          <a:p>
            <a:endParaRPr lang="en-US"/>
          </a:p>
          <a:p>
            <a:endParaRPr lang="en-US"/>
          </a:p>
          <a:p>
            <a:pPr marL="0" indent="0">
              <a:buNone/>
            </a:pPr>
            <a:endParaRPr lang="en-US"/>
          </a:p>
          <a:p>
            <a:endParaRPr lang="en-US"/>
          </a:p>
          <a:p>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p:txBody>
      </p:sp>
      <p:sp>
        <p:nvSpPr>
          <p:cNvPr id="5" name="TextBox 4">
            <a:extLst>
              <a:ext uri="{FF2B5EF4-FFF2-40B4-BE49-F238E27FC236}">
                <a16:creationId xmlns:a16="http://schemas.microsoft.com/office/drawing/2014/main" id="{5C55D461-B2C3-0ECF-A8BE-0596691C5B97}"/>
              </a:ext>
            </a:extLst>
          </p:cNvPr>
          <p:cNvSpPr txBox="1"/>
          <p:nvPr/>
        </p:nvSpPr>
        <p:spPr>
          <a:xfrm>
            <a:off x="1191577" y="4789224"/>
            <a:ext cx="6760846" cy="307777"/>
          </a:xfrm>
          <a:prstGeom prst="rect">
            <a:avLst/>
          </a:prstGeom>
          <a:noFill/>
        </p:spPr>
        <p:txBody>
          <a:bodyPr wrap="square">
            <a:spAutoFit/>
          </a:bodyPr>
          <a:lstStyle/>
          <a:p>
            <a:pPr algn="ctr"/>
            <a:r>
              <a:rPr lang="en-US" b="0" i="0" err="1">
                <a:solidFill>
                  <a:srgbClr val="1F1F1F"/>
                </a:solidFill>
                <a:effectLst/>
                <a:latin typeface="ElsevierGulliver"/>
              </a:rPr>
              <a:t>Maiorov</a:t>
            </a:r>
            <a:r>
              <a:rPr lang="en-US" b="0" i="0">
                <a:solidFill>
                  <a:srgbClr val="1F1F1F"/>
                </a:solidFill>
                <a:effectLst/>
                <a:latin typeface="ElsevierGulliver"/>
              </a:rPr>
              <a:t> &amp; Pinkus. Lower bounds for approximation by MLP neural networks, 1999. </a:t>
            </a:r>
          </a:p>
        </p:txBody>
      </p:sp>
      <p:pic>
        <p:nvPicPr>
          <p:cNvPr id="7" name="Picture 6" descr="A graph of a function&#10;&#10;Description automatically generated with medium confidence">
            <a:extLst>
              <a:ext uri="{FF2B5EF4-FFF2-40B4-BE49-F238E27FC236}">
                <a16:creationId xmlns:a16="http://schemas.microsoft.com/office/drawing/2014/main" id="{772434A8-E59A-20C7-D2B2-77D452C96AE9}"/>
              </a:ext>
            </a:extLst>
          </p:cNvPr>
          <p:cNvPicPr>
            <a:picLocks noChangeAspect="1"/>
          </p:cNvPicPr>
          <p:nvPr/>
        </p:nvPicPr>
        <p:blipFill>
          <a:blip r:embed="rId3"/>
          <a:stretch>
            <a:fillRect/>
          </a:stretch>
        </p:blipFill>
        <p:spPr>
          <a:xfrm>
            <a:off x="744466" y="2030447"/>
            <a:ext cx="3366839" cy="1896473"/>
          </a:xfrm>
          <a:prstGeom prst="rect">
            <a:avLst/>
          </a:prstGeom>
        </p:spPr>
      </p:pic>
      <p:pic>
        <p:nvPicPr>
          <p:cNvPr id="9" name="Picture 8" descr="A yellow person and a black horse&#10;&#10;Description automatically generated">
            <a:extLst>
              <a:ext uri="{FF2B5EF4-FFF2-40B4-BE49-F238E27FC236}">
                <a16:creationId xmlns:a16="http://schemas.microsoft.com/office/drawing/2014/main" id="{C7D90DEB-ABCB-031D-5F47-78A0839F3B30}"/>
              </a:ext>
            </a:extLst>
          </p:cNvPr>
          <p:cNvPicPr>
            <a:picLocks noChangeAspect="1"/>
          </p:cNvPicPr>
          <p:nvPr/>
        </p:nvPicPr>
        <p:blipFill rotWithShape="1">
          <a:blip r:embed="rId4"/>
          <a:srcRect r="56406"/>
          <a:stretch/>
        </p:blipFill>
        <p:spPr>
          <a:xfrm>
            <a:off x="6958984" y="2078903"/>
            <a:ext cx="1031212" cy="1732751"/>
          </a:xfrm>
          <a:prstGeom prst="rect">
            <a:avLst/>
          </a:prstGeom>
        </p:spPr>
      </p:pic>
      <p:pic>
        <p:nvPicPr>
          <p:cNvPr id="11" name="Picture 10" descr="A graph of a function&#10;&#10;Description automatically generated">
            <a:extLst>
              <a:ext uri="{FF2B5EF4-FFF2-40B4-BE49-F238E27FC236}">
                <a16:creationId xmlns:a16="http://schemas.microsoft.com/office/drawing/2014/main" id="{EDD63C96-96DD-5107-A2C9-59FAD408CCBD}"/>
              </a:ext>
            </a:extLst>
          </p:cNvPr>
          <p:cNvPicPr>
            <a:picLocks noChangeAspect="1"/>
          </p:cNvPicPr>
          <p:nvPr/>
        </p:nvPicPr>
        <p:blipFill>
          <a:blip r:embed="rId5"/>
          <a:stretch>
            <a:fillRect/>
          </a:stretch>
        </p:blipFill>
        <p:spPr>
          <a:xfrm>
            <a:off x="4296703" y="2066072"/>
            <a:ext cx="2018250" cy="1993384"/>
          </a:xfrm>
          <a:prstGeom prst="rect">
            <a:avLst/>
          </a:prstGeom>
        </p:spPr>
      </p:pic>
    </p:spTree>
    <p:extLst>
      <p:ext uri="{BB962C8B-B14F-4D97-AF65-F5344CB8AC3E}">
        <p14:creationId xmlns:p14="http://schemas.microsoft.com/office/powerpoint/2010/main" val="1247028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4CB8-BDCF-2500-C9D4-2CD595407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A94F3-21C5-1844-BB1D-03D0579ABE35}"/>
              </a:ext>
            </a:extLst>
          </p:cNvPr>
          <p:cNvSpPr>
            <a:spLocks noGrp="1"/>
          </p:cNvSpPr>
          <p:nvPr>
            <p:ph type="title"/>
          </p:nvPr>
        </p:nvSpPr>
        <p:spPr/>
        <p:txBody>
          <a:bodyPr>
            <a:normAutofit/>
          </a:bodyPr>
          <a:lstStyle/>
          <a:p>
            <a:r>
              <a:rPr lang="en-US"/>
              <a:t>Quiz Time </a:t>
            </a:r>
          </a:p>
        </p:txBody>
      </p:sp>
      <p:sp>
        <p:nvSpPr>
          <p:cNvPr id="3" name="Content Placeholder 2">
            <a:extLst>
              <a:ext uri="{FF2B5EF4-FFF2-40B4-BE49-F238E27FC236}">
                <a16:creationId xmlns:a16="http://schemas.microsoft.com/office/drawing/2014/main" id="{DC150922-FE99-F37C-4591-D6CD732F53F3}"/>
              </a:ext>
            </a:extLst>
          </p:cNvPr>
          <p:cNvSpPr>
            <a:spLocks noGrp="1"/>
          </p:cNvSpPr>
          <p:nvPr>
            <p:ph type="body" sz="quarter" idx="16"/>
          </p:nvPr>
        </p:nvSpPr>
        <p:spPr/>
        <p:txBody>
          <a:bodyPr>
            <a:normAutofit/>
          </a:bodyPr>
          <a:lstStyle/>
          <a:p>
            <a:pPr marL="425450" indent="-285750"/>
            <a:r>
              <a:rPr lang="en-US" sz="2400" dirty="0"/>
              <a:t>What makes neural networks expressive functions? </a:t>
            </a:r>
          </a:p>
          <a:p>
            <a:pPr marL="939800" lvl="1" indent="-342900">
              <a:buFont typeface="+mj-lt"/>
              <a:buAutoNum type="arabicPeriod"/>
            </a:pPr>
            <a:r>
              <a:rPr lang="en-US" sz="2000" dirty="0"/>
              <a:t>Activations (non-linearities)</a:t>
            </a:r>
          </a:p>
          <a:p>
            <a:pPr marL="939800" lvl="1" indent="-342900">
              <a:buFont typeface="+mj-lt"/>
              <a:buAutoNum type="arabicPeriod"/>
            </a:pPr>
            <a:r>
              <a:rPr lang="en-US" sz="2000" dirty="0"/>
              <a:t>Depth (number of hidden layers)</a:t>
            </a:r>
          </a:p>
          <a:p>
            <a:pPr marL="939800" lvl="1" indent="-342900">
              <a:buFont typeface="+mj-lt"/>
              <a:buAutoNum type="arabicPeriod"/>
            </a:pPr>
            <a:r>
              <a:rPr lang="en-US" sz="2000" dirty="0"/>
              <a:t>Width (number of variables in each hidden layer)</a:t>
            </a:r>
          </a:p>
          <a:p>
            <a:pPr marL="939800" lvl="1" indent="-342900">
              <a:buFont typeface="+mj-lt"/>
              <a:buAutoNum type="arabicPeriod"/>
            </a:pPr>
            <a:r>
              <a:rPr lang="en-US" sz="2000" dirty="0"/>
              <a:t>All the above </a:t>
            </a:r>
          </a:p>
        </p:txBody>
      </p:sp>
    </p:spTree>
    <p:extLst>
      <p:ext uri="{BB962C8B-B14F-4D97-AF65-F5344CB8AC3E}">
        <p14:creationId xmlns:p14="http://schemas.microsoft.com/office/powerpoint/2010/main" val="2871589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B223-93D8-603F-A2B2-C8260126F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CF6F7-DDED-33A7-56BC-DFDC5C0059C7}"/>
              </a:ext>
            </a:extLst>
          </p:cNvPr>
          <p:cNvSpPr>
            <a:spLocks noGrp="1"/>
          </p:cNvSpPr>
          <p:nvPr>
            <p:ph type="title"/>
          </p:nvPr>
        </p:nvSpPr>
        <p:spPr/>
        <p:txBody>
          <a:bodyPr>
            <a:normAutofit/>
          </a:bodyPr>
          <a:lstStyle/>
          <a:p>
            <a:r>
              <a:rPr lang="en-US" dirty="0"/>
              <a:t>Demo time!</a:t>
            </a:r>
          </a:p>
        </p:txBody>
      </p:sp>
      <p:sp>
        <p:nvSpPr>
          <p:cNvPr id="3" name="Content Placeholder 2">
            <a:extLst>
              <a:ext uri="{FF2B5EF4-FFF2-40B4-BE49-F238E27FC236}">
                <a16:creationId xmlns:a16="http://schemas.microsoft.com/office/drawing/2014/main" id="{7BEEB7C3-8266-98AF-A6D3-C85293EDB120}"/>
              </a:ext>
            </a:extLst>
          </p:cNvPr>
          <p:cNvSpPr>
            <a:spLocks noGrp="1"/>
          </p:cNvSpPr>
          <p:nvPr>
            <p:ph type="body" sz="quarter" idx="16"/>
          </p:nvPr>
        </p:nvSpPr>
        <p:spPr/>
        <p:txBody>
          <a:bodyPr/>
          <a:lstStyle/>
          <a:p>
            <a:r>
              <a:rPr lang="en-US" dirty="0"/>
              <a:t>Link: </a:t>
            </a:r>
            <a:r>
              <a:rPr lang="en-US" dirty="0">
                <a:hlinkClick r:id="rId3"/>
              </a:rPr>
              <a:t>https://playground.tensorflow.org/</a:t>
            </a:r>
            <a:r>
              <a:rPr lang="en-US" dirty="0"/>
              <a:t> </a:t>
            </a:r>
          </a:p>
        </p:txBody>
      </p:sp>
      <p:sp>
        <p:nvSpPr>
          <p:cNvPr id="4" name="Slide Number Placeholder 3">
            <a:extLst>
              <a:ext uri="{FF2B5EF4-FFF2-40B4-BE49-F238E27FC236}">
                <a16:creationId xmlns:a16="http://schemas.microsoft.com/office/drawing/2014/main" id="{BFB2886B-0381-541B-6372-570D5C9201EA}"/>
              </a:ext>
            </a:extLst>
          </p:cNvPr>
          <p:cNvSpPr>
            <a:spLocks noGrp="1"/>
          </p:cNvSpPr>
          <p:nvPr>
            <p:ph type="sldNum" sz="quarter" idx="4294967295"/>
          </p:nvPr>
        </p:nvSpPr>
        <p:spPr>
          <a:xfrm>
            <a:off x="0" y="0"/>
            <a:ext cx="0" cy="0"/>
          </a:xfrm>
        </p:spPr>
        <p:txBody>
          <a:bodyPr>
            <a:normAutofit fontScale="25000" lnSpcReduction="20000"/>
          </a:bodyPr>
          <a:lstStyle/>
          <a:p>
            <a:fld id="{0C921938-476A-4922-BE24-3B8F6A2854D9}" type="slidenum">
              <a:rPr lang="en-US" smtClean="0">
                <a:latin typeface="Tahoma" panose="020B0604030504040204" pitchFamily="34" charset="0"/>
                <a:ea typeface="Tahoma" panose="020B0604030504040204" pitchFamily="34" charset="0"/>
                <a:cs typeface="Tahoma" panose="020B0604030504040204" pitchFamily="34" charset="0"/>
              </a:rPr>
              <a:pPr/>
              <a:t>32</a:t>
            </a:fld>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94926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159E-FFBC-A3F6-8E57-080969E6B49D}"/>
              </a:ext>
            </a:extLst>
          </p:cNvPr>
          <p:cNvSpPr>
            <a:spLocks noGrp="1"/>
          </p:cNvSpPr>
          <p:nvPr>
            <p:ph type="title"/>
          </p:nvPr>
        </p:nvSpPr>
        <p:spPr>
          <a:xfrm>
            <a:off x="223521" y="107119"/>
            <a:ext cx="8920480" cy="857542"/>
          </a:xfrm>
        </p:spPr>
        <p:txBody>
          <a:bodyPr/>
          <a:lstStyle/>
          <a:p>
            <a:r>
              <a:rPr lang="en-US"/>
              <a:t>What is a good architecture? Depth vs. Width </a:t>
            </a:r>
          </a:p>
        </p:txBody>
      </p:sp>
      <p:sp>
        <p:nvSpPr>
          <p:cNvPr id="3" name="Text Placeholder 2">
            <a:extLst>
              <a:ext uri="{FF2B5EF4-FFF2-40B4-BE49-F238E27FC236}">
                <a16:creationId xmlns:a16="http://schemas.microsoft.com/office/drawing/2014/main" id="{E1262320-59BB-B6EA-69A8-0A4FB9EB162D}"/>
              </a:ext>
            </a:extLst>
          </p:cNvPr>
          <p:cNvSpPr>
            <a:spLocks noGrp="1"/>
          </p:cNvSpPr>
          <p:nvPr>
            <p:ph type="body" sz="quarter" idx="16"/>
          </p:nvPr>
        </p:nvSpPr>
        <p:spPr/>
        <p:txBody>
          <a:bodyPr/>
          <a:lstStyle/>
          <a:p>
            <a:r>
              <a:rPr lang="en-US"/>
              <a:t>Architectural parameters of a neural network </a:t>
            </a:r>
            <a:br>
              <a:rPr lang="en-US"/>
            </a:br>
            <a:r>
              <a:rPr lang="en-US"/>
              <a:t>affect its capacity to learn. </a:t>
            </a:r>
          </a:p>
          <a:p>
            <a:pPr lvl="1"/>
            <a:r>
              <a:rPr lang="en-US"/>
              <a:t>Deep vs. wide</a:t>
            </a:r>
          </a:p>
          <a:p>
            <a:pPr lvl="1"/>
            <a:endParaRPr lang="en-US"/>
          </a:p>
          <a:p>
            <a:pPr lvl="1"/>
            <a:endParaRPr lang="en-US"/>
          </a:p>
          <a:p>
            <a:pPr lvl="1"/>
            <a:endParaRPr lang="en-US"/>
          </a:p>
          <a:p>
            <a:pPr lvl="1"/>
            <a:endParaRPr lang="en-US"/>
          </a:p>
          <a:p>
            <a:pPr marL="342900" lvl="1" indent="0">
              <a:buNone/>
            </a:pPr>
            <a:endParaRPr lang="en-US"/>
          </a:p>
          <a:p>
            <a:endParaRPr lang="en-US"/>
          </a:p>
          <a:p>
            <a:pPr lvl="1"/>
            <a:endParaRPr lang="en-US"/>
          </a:p>
        </p:txBody>
      </p:sp>
      <p:pic>
        <p:nvPicPr>
          <p:cNvPr id="9" name="Picture 2" descr="artificial neural network">
            <a:extLst>
              <a:ext uri="{FF2B5EF4-FFF2-40B4-BE49-F238E27FC236}">
                <a16:creationId xmlns:a16="http://schemas.microsoft.com/office/drawing/2014/main" id="{58CB8AD4-0B4B-EE5D-2673-05934B9DB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network&#10;&#10;Description automatically generated">
            <a:extLst>
              <a:ext uri="{FF2B5EF4-FFF2-40B4-BE49-F238E27FC236}">
                <a16:creationId xmlns:a16="http://schemas.microsoft.com/office/drawing/2014/main" id="{FECDBB24-CBEA-7FA4-262D-69AEA426BA31}"/>
              </a:ext>
            </a:extLst>
          </p:cNvPr>
          <p:cNvPicPr>
            <a:picLocks noChangeAspect="1"/>
          </p:cNvPicPr>
          <p:nvPr/>
        </p:nvPicPr>
        <p:blipFill>
          <a:blip r:embed="rId4"/>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337244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159E-FFBC-A3F6-8E57-080969E6B49D}"/>
              </a:ext>
            </a:extLst>
          </p:cNvPr>
          <p:cNvSpPr>
            <a:spLocks noGrp="1"/>
          </p:cNvSpPr>
          <p:nvPr>
            <p:ph type="title"/>
          </p:nvPr>
        </p:nvSpPr>
        <p:spPr/>
        <p:txBody>
          <a:bodyPr/>
          <a:lstStyle/>
          <a:p>
            <a:r>
              <a:rPr lang="en-US"/>
              <a:t>Depth vs Width on Boolean functions</a:t>
            </a:r>
          </a:p>
        </p:txBody>
      </p:sp>
      <p:sp>
        <p:nvSpPr>
          <p:cNvPr id="3" name="Text Placeholder 2">
            <a:extLst>
              <a:ext uri="{FF2B5EF4-FFF2-40B4-BE49-F238E27FC236}">
                <a16:creationId xmlns:a16="http://schemas.microsoft.com/office/drawing/2014/main" id="{E1262320-59BB-B6EA-69A8-0A4FB9EB162D}"/>
              </a:ext>
            </a:extLst>
          </p:cNvPr>
          <p:cNvSpPr>
            <a:spLocks noGrp="1"/>
          </p:cNvSpPr>
          <p:nvPr>
            <p:ph type="body" sz="quarter" idx="16"/>
          </p:nvPr>
        </p:nvSpPr>
        <p:spPr/>
        <p:txBody>
          <a:bodyPr/>
          <a:lstStyle/>
          <a:p>
            <a:r>
              <a:rPr lang="en-US"/>
              <a:t>An MLP is a universal </a:t>
            </a:r>
            <a:r>
              <a:rPr lang="en-US" b="1"/>
              <a:t>Boolean</a:t>
            </a:r>
            <a:r>
              <a:rPr lang="en-US"/>
              <a:t> function. </a:t>
            </a:r>
          </a:p>
          <a:p>
            <a:r>
              <a:rPr lang="en-US"/>
              <a:t>A </a:t>
            </a:r>
            <a:r>
              <a:rPr lang="en-US" b="1"/>
              <a:t>shallow</a:t>
            </a:r>
            <a:r>
              <a:rPr lang="en-US"/>
              <a:t> (single hidden layer) is a universal Boolean machine </a:t>
            </a:r>
          </a:p>
          <a:p>
            <a:pPr lvl="1"/>
            <a:r>
              <a:rPr lang="en-US"/>
              <a:t>But it may require an </a:t>
            </a:r>
            <a:r>
              <a:rPr lang="en-US" b="1"/>
              <a:t>exponentially large </a:t>
            </a:r>
            <a:r>
              <a:rPr lang="en-US"/>
              <a:t>number of units.</a:t>
            </a:r>
          </a:p>
          <a:p>
            <a:r>
              <a:rPr lang="en-US" b="1"/>
              <a:t>Deeper</a:t>
            </a:r>
            <a:r>
              <a:rPr lang="en-US"/>
              <a:t> networks may require far </a:t>
            </a:r>
            <a:r>
              <a:rPr lang="en-US" b="1"/>
              <a:t>fewer</a:t>
            </a:r>
            <a:r>
              <a:rPr lang="en-US"/>
              <a:t> neurons than shallower </a:t>
            </a:r>
            <a:br>
              <a:rPr lang="en-US"/>
            </a:br>
            <a:r>
              <a:rPr lang="en-US"/>
              <a:t>networks to express the same function </a:t>
            </a:r>
            <a:br>
              <a:rPr lang="en-US"/>
            </a:br>
            <a:endParaRPr lang="en-US"/>
          </a:p>
          <a:p>
            <a:pPr lvl="1"/>
            <a:endParaRPr lang="en-US"/>
          </a:p>
          <a:p>
            <a:pPr lvl="1"/>
            <a:endParaRPr lang="en-US"/>
          </a:p>
          <a:p>
            <a:pPr lvl="1"/>
            <a:endParaRPr lang="en-US"/>
          </a:p>
          <a:p>
            <a:pPr lvl="1"/>
            <a:endParaRPr lang="en-US"/>
          </a:p>
          <a:p>
            <a:pPr marL="342900" lvl="1" indent="0">
              <a:buNone/>
            </a:pPr>
            <a:endParaRPr lang="en-US"/>
          </a:p>
          <a:p>
            <a:endParaRPr lang="en-US"/>
          </a:p>
          <a:p>
            <a:pPr lvl="1"/>
            <a:endParaRPr lang="en-US"/>
          </a:p>
        </p:txBody>
      </p:sp>
      <p:pic>
        <p:nvPicPr>
          <p:cNvPr id="8" name="Picture 2" descr="artificial neural network">
            <a:extLst>
              <a:ext uri="{FF2B5EF4-FFF2-40B4-BE49-F238E27FC236}">
                <a16:creationId xmlns:a16="http://schemas.microsoft.com/office/drawing/2014/main" id="{CC8BB201-C75D-1D91-599C-DC4C686A0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iagram of a network&#10;&#10;Description automatically generated">
            <a:extLst>
              <a:ext uri="{FF2B5EF4-FFF2-40B4-BE49-F238E27FC236}">
                <a16:creationId xmlns:a16="http://schemas.microsoft.com/office/drawing/2014/main" id="{BBEF6929-30D0-54C9-25DE-B000A3E9055D}"/>
              </a:ext>
            </a:extLst>
          </p:cNvPr>
          <p:cNvPicPr>
            <a:picLocks noChangeAspect="1"/>
          </p:cNvPicPr>
          <p:nvPr/>
        </p:nvPicPr>
        <p:blipFill>
          <a:blip r:embed="rId4"/>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11657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C3562-3451-3DF5-9AE4-99E5076B7048}"/>
              </a:ext>
            </a:extLst>
          </p:cNvPr>
          <p:cNvSpPr>
            <a:spLocks noGrp="1"/>
          </p:cNvSpPr>
          <p:nvPr>
            <p:ph type="title"/>
          </p:nvPr>
        </p:nvSpPr>
        <p:spPr/>
        <p:txBody>
          <a:bodyPr/>
          <a:lstStyle/>
          <a:p>
            <a:r>
              <a:rPr lang="en-US"/>
              <a:t>Depth vs Width on Boolean functions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15E0F22B-A01D-8F65-8403-59BC59D960C8}"/>
                  </a:ext>
                </a:extLst>
              </p:cNvPr>
              <p:cNvSpPr>
                <a:spLocks noGrp="1"/>
              </p:cNvSpPr>
              <p:nvPr>
                <p:ph type="body" sz="quarter" idx="16"/>
              </p:nvPr>
            </p:nvSpPr>
            <p:spPr>
              <a:xfrm>
                <a:off x="533920" y="1390650"/>
                <a:ext cx="6014852" cy="3077573"/>
              </a:xfrm>
            </p:spPr>
            <p:txBody>
              <a:bodyPr/>
              <a:lstStyle/>
              <a:p>
                <a:r>
                  <a:rPr lang="en-US" b="1"/>
                  <a:t>Theorem:</a:t>
                </a:r>
                <a:r>
                  <a:rPr lang="en-US"/>
                  <a:t> There are certain class of functions with </a:t>
                </a:r>
                <a14:m>
                  <m:oMath xmlns:m="http://schemas.openxmlformats.org/officeDocument/2006/math">
                    <m:r>
                      <a:rPr lang="en-US" i="1">
                        <a:solidFill>
                          <a:srgbClr val="C00000"/>
                        </a:solidFill>
                        <a:latin typeface="Cambria Math" panose="02040503050406030204" pitchFamily="18" charset="0"/>
                      </a:rPr>
                      <m:t>𝑛</m:t>
                    </m:r>
                  </m:oMath>
                </a14:m>
                <a:r>
                  <a:rPr lang="en-US"/>
                  <a:t> inputs that can be represented with </a:t>
                </a:r>
                <a:r>
                  <a:rPr lang="en-US" b="1"/>
                  <a:t>deep</a:t>
                </a:r>
                <a:r>
                  <a:rPr lang="en-US"/>
                  <a:t> neural network with </a:t>
                </a:r>
                <a14:m>
                  <m:oMath xmlns:m="http://schemas.openxmlformats.org/officeDocument/2006/math">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a:t> units, whereas it would require </a:t>
                </a:r>
                <a14:m>
                  <m:oMath xmlns:m="http://schemas.openxmlformats.org/officeDocument/2006/math">
                    <m:r>
                      <a:rPr lang="en-US" i="1" smtClean="0">
                        <a:solidFill>
                          <a:srgbClr val="C00000"/>
                        </a:solidFill>
                        <a:latin typeface="Cambria Math" panose="02040503050406030204" pitchFamily="18" charset="0"/>
                      </a:rPr>
                      <m:t>𝑂</m:t>
                    </m:r>
                    <m:r>
                      <a:rPr lang="en-US"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r>
                      <a:rPr lang="en-US" i="1">
                        <a:solidFill>
                          <a:srgbClr val="C00000"/>
                        </a:solidFill>
                        <a:latin typeface="Cambria Math" panose="02040503050406030204" pitchFamily="18" charset="0"/>
                      </a:rPr>
                      <m:t>) </m:t>
                    </m:r>
                  </m:oMath>
                </a14:m>
                <a:r>
                  <a:rPr lang="en-US"/>
                  <a:t>units for a </a:t>
                </a:r>
                <a:r>
                  <a:rPr lang="en-US" b="1"/>
                  <a:t>shallow</a:t>
                </a:r>
                <a:r>
                  <a:rPr lang="en-US"/>
                  <a:t> network.</a:t>
                </a:r>
              </a:p>
              <a:p>
                <a:pPr marL="0" indent="0">
                  <a:buNone/>
                </a:pPr>
                <a:endParaRPr lang="en-US"/>
              </a:p>
              <a:p>
                <a:pPr marL="0" indent="0">
                  <a:buNone/>
                </a:pPr>
                <a:endParaRPr lang="en-US"/>
              </a:p>
            </p:txBody>
          </p:sp>
        </mc:Choice>
        <mc:Fallback>
          <p:sp>
            <p:nvSpPr>
              <p:cNvPr id="4" name="Text Placeholder 3">
                <a:extLst>
                  <a:ext uri="{FF2B5EF4-FFF2-40B4-BE49-F238E27FC236}">
                    <a16:creationId xmlns:a16="http://schemas.microsoft.com/office/drawing/2014/main" id="{15E0F22B-A01D-8F65-8403-59BC59D960C8}"/>
                  </a:ext>
                </a:extLst>
              </p:cNvPr>
              <p:cNvSpPr>
                <a:spLocks noGrp="1" noRot="1" noChangeAspect="1" noMove="1" noResize="1" noEditPoints="1" noAdjustHandles="1" noChangeArrowheads="1" noChangeShapeType="1" noTextEdit="1"/>
              </p:cNvSpPr>
              <p:nvPr>
                <p:ph type="body" sz="quarter" idx="16"/>
              </p:nvPr>
            </p:nvSpPr>
            <p:spPr>
              <a:xfrm>
                <a:off x="533920" y="1390650"/>
                <a:ext cx="6014852" cy="3077573"/>
              </a:xfrm>
              <a:blipFill>
                <a:blip r:embed="rId3"/>
                <a:stretch>
                  <a:fillRect l="-633" t="-123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0389C46-29B5-96C7-F344-67FA26802B64}"/>
              </a:ext>
            </a:extLst>
          </p:cNvPr>
          <p:cNvSpPr txBox="1"/>
          <p:nvPr/>
        </p:nvSpPr>
        <p:spPr>
          <a:xfrm>
            <a:off x="1716455" y="4549031"/>
            <a:ext cx="6014852" cy="523220"/>
          </a:xfrm>
          <a:prstGeom prst="rect">
            <a:avLst/>
          </a:prstGeom>
          <a:noFill/>
        </p:spPr>
        <p:txBody>
          <a:bodyPr wrap="square">
            <a:spAutoFit/>
          </a:bodyPr>
          <a:lstStyle/>
          <a:p>
            <a:pPr algn="ctr"/>
            <a:r>
              <a:rPr lang="en-US" err="1">
                <a:solidFill>
                  <a:schemeClr val="bg1">
                    <a:lumMod val="50000"/>
                  </a:schemeClr>
                </a:solidFill>
              </a:rPr>
              <a:t>Hastad</a:t>
            </a:r>
            <a:r>
              <a:rPr lang="en-US">
                <a:solidFill>
                  <a:schemeClr val="bg1">
                    <a:lumMod val="50000"/>
                  </a:schemeClr>
                </a:solidFill>
              </a:rPr>
              <a:t>, Almost optimal lower bounds for small depth circuits, 1986.</a:t>
            </a:r>
          </a:p>
          <a:p>
            <a:pPr algn="ctr"/>
            <a:r>
              <a:rPr lang="en-US" err="1">
                <a:solidFill>
                  <a:schemeClr val="bg1">
                    <a:lumMod val="50000"/>
                  </a:schemeClr>
                </a:solidFill>
              </a:rPr>
              <a:t>Delalleau</a:t>
            </a:r>
            <a:r>
              <a:rPr lang="en-US">
                <a:solidFill>
                  <a:schemeClr val="bg1">
                    <a:lumMod val="50000"/>
                  </a:schemeClr>
                </a:solidFill>
              </a:rPr>
              <a:t> &amp; </a:t>
            </a:r>
            <a:r>
              <a:rPr lang="en-US" err="1">
                <a:solidFill>
                  <a:schemeClr val="bg1">
                    <a:lumMod val="50000"/>
                  </a:schemeClr>
                </a:solidFill>
              </a:rPr>
              <a:t>Bengio</a:t>
            </a:r>
            <a:r>
              <a:rPr lang="en-US">
                <a:solidFill>
                  <a:schemeClr val="bg1">
                    <a:lumMod val="50000"/>
                  </a:schemeClr>
                </a:solidFill>
              </a:rPr>
              <a:t>. Shallow vs. deep sum-product networks, 2011.</a:t>
            </a:r>
          </a:p>
        </p:txBody>
      </p:sp>
      <p:pic>
        <p:nvPicPr>
          <p:cNvPr id="9" name="Picture 2" descr="artificial neural network">
            <a:extLst>
              <a:ext uri="{FF2B5EF4-FFF2-40B4-BE49-F238E27FC236}">
                <a16:creationId xmlns:a16="http://schemas.microsoft.com/office/drawing/2014/main" id="{7DA95D88-AA6B-C045-A88C-41C980BEBF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network&#10;&#10;Description automatically generated">
            <a:extLst>
              <a:ext uri="{FF2B5EF4-FFF2-40B4-BE49-F238E27FC236}">
                <a16:creationId xmlns:a16="http://schemas.microsoft.com/office/drawing/2014/main" id="{63B3AB0B-92D7-AF09-5DC0-EFA21C5F03F6}"/>
              </a:ext>
            </a:extLst>
          </p:cNvPr>
          <p:cNvPicPr>
            <a:picLocks noChangeAspect="1"/>
          </p:cNvPicPr>
          <p:nvPr/>
        </p:nvPicPr>
        <p:blipFill>
          <a:blip r:embed="rId5"/>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313435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472B-F907-2775-FA51-71890F5E6CEF}"/>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B4B338EE-FD63-2BB9-D7B3-E627D1D8C13D}"/>
              </a:ext>
            </a:extLst>
          </p:cNvPr>
          <p:cNvSpPr>
            <a:spLocks noGrp="1"/>
          </p:cNvSpPr>
          <p:nvPr>
            <p:ph type="body" sz="quarter" idx="16"/>
          </p:nvPr>
        </p:nvSpPr>
        <p:spPr/>
        <p:txBody>
          <a:bodyPr/>
          <a:lstStyle/>
          <a:p>
            <a:r>
              <a:rPr lang="en-US"/>
              <a:t>An MLP is a universal function</a:t>
            </a:r>
          </a:p>
          <a:p>
            <a:endParaRPr lang="en-US"/>
          </a:p>
          <a:p>
            <a:r>
              <a:rPr lang="en-US"/>
              <a:t>But can represent a given function only if </a:t>
            </a:r>
          </a:p>
          <a:p>
            <a:pPr lvl="1"/>
            <a:r>
              <a:rPr lang="en-US"/>
              <a:t>It is sufficiently wide </a:t>
            </a:r>
          </a:p>
          <a:p>
            <a:pPr lvl="1"/>
            <a:r>
              <a:rPr lang="en-US"/>
              <a:t>It is sufficiently deep </a:t>
            </a:r>
          </a:p>
          <a:p>
            <a:pPr lvl="1"/>
            <a:r>
              <a:rPr lang="en-US"/>
              <a:t>Depth can be traded off for (sometimes) exponential growth of the width of the network</a:t>
            </a:r>
          </a:p>
          <a:p>
            <a:pPr lvl="1"/>
            <a:endParaRPr lang="en-US"/>
          </a:p>
          <a:p>
            <a:r>
              <a:rPr lang="en-US"/>
              <a:t>Optimal width and depth depend on the complexity of the problem. </a:t>
            </a:r>
          </a:p>
          <a:p>
            <a:endParaRPr lang="en-US"/>
          </a:p>
          <a:p>
            <a:r>
              <a:rPr lang="en-US" b="1"/>
              <a:t>Next: </a:t>
            </a:r>
            <a:r>
              <a:rPr lang="en-US"/>
              <a:t>A bit of history. </a:t>
            </a:r>
          </a:p>
        </p:txBody>
      </p:sp>
    </p:spTree>
    <p:extLst>
      <p:ext uri="{BB962C8B-B14F-4D97-AF65-F5344CB8AC3E}">
        <p14:creationId xmlns:p14="http://schemas.microsoft.com/office/powerpoint/2010/main" val="2723797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Neural Nets: </a:t>
            </a:r>
            <a:br>
              <a:rPr lang="en-US" sz="5400"/>
            </a:br>
            <a:r>
              <a:rPr lang="en-US" sz="5400"/>
              <a:t>Origin and History</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227994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559-E2C9-00E5-B5E1-1ABC6B8276F3}"/>
              </a:ext>
            </a:extLst>
          </p:cNvPr>
          <p:cNvSpPr>
            <a:spLocks noGrp="1"/>
          </p:cNvSpPr>
          <p:nvPr>
            <p:ph type="title"/>
          </p:nvPr>
        </p:nvSpPr>
        <p:spPr/>
        <p:txBody>
          <a:bodyPr>
            <a:normAutofit fontScale="90000"/>
          </a:bodyPr>
          <a:lstStyle/>
          <a:p>
            <a:r>
              <a:rPr lang="en-US"/>
              <a:t>Artificial Neurons: An Inspiration from Nature </a:t>
            </a:r>
          </a:p>
        </p:txBody>
      </p:sp>
      <p:sp>
        <p:nvSpPr>
          <p:cNvPr id="3" name="Content Placeholder 2">
            <a:extLst>
              <a:ext uri="{FF2B5EF4-FFF2-40B4-BE49-F238E27FC236}">
                <a16:creationId xmlns:a16="http://schemas.microsoft.com/office/drawing/2014/main" id="{6D2C0977-115F-A07C-3849-8F0CE9A80548}"/>
              </a:ext>
            </a:extLst>
          </p:cNvPr>
          <p:cNvSpPr>
            <a:spLocks noGrp="1"/>
          </p:cNvSpPr>
          <p:nvPr>
            <p:ph type="body" sz="quarter" idx="16"/>
          </p:nvPr>
        </p:nvSpPr>
        <p:spPr/>
        <p:txBody>
          <a:bodyPr/>
          <a:lstStyle/>
          <a:p>
            <a:r>
              <a:rPr lang="en-US" dirty="0"/>
              <a:t>A single node in your neural network </a:t>
            </a:r>
          </a:p>
          <a:p>
            <a:pPr lvl="1"/>
            <a:r>
              <a:rPr lang="en-US" dirty="0"/>
              <a:t>Accept information from multiple inputs </a:t>
            </a:r>
          </a:p>
          <a:p>
            <a:pPr lvl="1"/>
            <a:r>
              <a:rPr lang="en-US" dirty="0"/>
              <a:t>Transmit information to other neurons</a:t>
            </a:r>
          </a:p>
          <a:p>
            <a:r>
              <a:rPr lang="en-US" dirty="0"/>
              <a:t>A neuron’s function is inspired by its biological counterpart: </a:t>
            </a:r>
          </a:p>
          <a:p>
            <a:pPr lvl="1"/>
            <a:r>
              <a:rPr lang="en-US" dirty="0"/>
              <a:t>Apply some function on inputs signals</a:t>
            </a:r>
          </a:p>
          <a:p>
            <a:pPr lvl="1"/>
            <a:r>
              <a:rPr lang="en-US" dirty="0"/>
              <a:t>If output of function over threshold, neuron “fires”</a:t>
            </a:r>
          </a:p>
          <a:p>
            <a:endParaRPr lang="en-US" dirty="0"/>
          </a:p>
        </p:txBody>
      </p:sp>
      <p:pic>
        <p:nvPicPr>
          <p:cNvPr id="30" name="Picture 2" descr="http://cs231n.github.io/assets/nn1/neuron.png">
            <a:extLst>
              <a:ext uri="{FF2B5EF4-FFF2-40B4-BE49-F238E27FC236}">
                <a16:creationId xmlns:a16="http://schemas.microsoft.com/office/drawing/2014/main" id="{DAAF7C00-AC55-89B6-D5C1-88264738356F}"/>
              </a:ext>
            </a:extLst>
          </p:cNvPr>
          <p:cNvPicPr>
            <a:picLocks noChangeAspect="1" noChangeArrowheads="1"/>
          </p:cNvPicPr>
          <p:nvPr/>
        </p:nvPicPr>
        <p:blipFill>
          <a:blip r:embed="rId3" cstate="print"/>
          <a:srcRect/>
          <a:stretch>
            <a:fillRect/>
          </a:stretch>
        </p:blipFill>
        <p:spPr bwMode="auto">
          <a:xfrm>
            <a:off x="483113" y="3220738"/>
            <a:ext cx="4360845" cy="1864001"/>
          </a:xfrm>
          <a:prstGeom prst="rect">
            <a:avLst/>
          </a:prstGeom>
          <a:noFill/>
        </p:spPr>
      </p:pic>
      <p:pic>
        <p:nvPicPr>
          <p:cNvPr id="31" name="Picture 4" descr="http://cs231n.github.io/assets/nn1/neuron_model.jpeg">
            <a:extLst>
              <a:ext uri="{FF2B5EF4-FFF2-40B4-BE49-F238E27FC236}">
                <a16:creationId xmlns:a16="http://schemas.microsoft.com/office/drawing/2014/main" id="{F0904F82-BD77-978C-477D-1009EBF60495}"/>
              </a:ext>
            </a:extLst>
          </p:cNvPr>
          <p:cNvPicPr>
            <a:picLocks noChangeAspect="1" noChangeArrowheads="1"/>
          </p:cNvPicPr>
          <p:nvPr/>
        </p:nvPicPr>
        <p:blipFill>
          <a:blip r:embed="rId4" cstate="print"/>
          <a:srcRect/>
          <a:stretch>
            <a:fillRect/>
          </a:stretch>
        </p:blipFill>
        <p:spPr bwMode="auto">
          <a:xfrm>
            <a:off x="4733308" y="3279500"/>
            <a:ext cx="2923382" cy="1667969"/>
          </a:xfrm>
          <a:prstGeom prst="rect">
            <a:avLst/>
          </a:prstGeom>
          <a:noFill/>
        </p:spPr>
      </p:pic>
      <p:sp>
        <p:nvSpPr>
          <p:cNvPr id="5" name="Rectangle 4">
            <a:extLst>
              <a:ext uri="{FF2B5EF4-FFF2-40B4-BE49-F238E27FC236}">
                <a16:creationId xmlns:a16="http://schemas.microsoft.com/office/drawing/2014/main" id="{185D0744-02D3-9E9B-B8E0-007037786D1F}"/>
              </a:ext>
            </a:extLst>
          </p:cNvPr>
          <p:cNvSpPr/>
          <p:nvPr/>
        </p:nvSpPr>
        <p:spPr>
          <a:xfrm>
            <a:off x="8489678" y="1415353"/>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machine learning&#10;&#10;Description automatically generated">
            <a:extLst>
              <a:ext uri="{FF2B5EF4-FFF2-40B4-BE49-F238E27FC236}">
                <a16:creationId xmlns:a16="http://schemas.microsoft.com/office/drawing/2014/main" id="{4DFD4033-F383-F270-BE73-55A61C4F3B44}"/>
              </a:ext>
            </a:extLst>
          </p:cNvPr>
          <p:cNvPicPr>
            <a:picLocks noChangeAspect="1"/>
          </p:cNvPicPr>
          <p:nvPr/>
        </p:nvPicPr>
        <p:blipFill>
          <a:blip r:embed="rId5"/>
          <a:stretch>
            <a:fillRect/>
          </a:stretch>
        </p:blipFill>
        <p:spPr>
          <a:xfrm>
            <a:off x="6764789" y="1167495"/>
            <a:ext cx="1845292" cy="1378129"/>
          </a:xfrm>
          <a:prstGeom prst="rect">
            <a:avLst/>
          </a:prstGeom>
        </p:spPr>
      </p:pic>
    </p:spTree>
    <p:extLst>
      <p:ext uri="{BB962C8B-B14F-4D97-AF65-F5344CB8AC3E}">
        <p14:creationId xmlns:p14="http://schemas.microsoft.com/office/powerpoint/2010/main" val="1420199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559-E2C9-00E5-B5E1-1ABC6B8276F3}"/>
              </a:ext>
            </a:extLst>
          </p:cNvPr>
          <p:cNvSpPr>
            <a:spLocks noGrp="1"/>
          </p:cNvSpPr>
          <p:nvPr>
            <p:ph type="title"/>
          </p:nvPr>
        </p:nvSpPr>
        <p:spPr>
          <a:xfrm>
            <a:off x="181303" y="107119"/>
            <a:ext cx="8962697" cy="857542"/>
          </a:xfrm>
        </p:spPr>
        <p:txBody>
          <a:bodyPr>
            <a:normAutofit fontScale="90000"/>
          </a:bodyPr>
          <a:lstStyle/>
          <a:p>
            <a:r>
              <a:rPr lang="en-US"/>
              <a:t>Artificial Neurons: Not Quite Analogous to Nature </a:t>
            </a:r>
          </a:p>
        </p:txBody>
      </p:sp>
      <p:sp>
        <p:nvSpPr>
          <p:cNvPr id="3" name="Content Placeholder 2">
            <a:extLst>
              <a:ext uri="{FF2B5EF4-FFF2-40B4-BE49-F238E27FC236}">
                <a16:creationId xmlns:a16="http://schemas.microsoft.com/office/drawing/2014/main" id="{6D2C0977-115F-A07C-3849-8F0CE9A80548}"/>
              </a:ext>
            </a:extLst>
          </p:cNvPr>
          <p:cNvSpPr>
            <a:spLocks noGrp="1"/>
          </p:cNvSpPr>
          <p:nvPr>
            <p:ph type="body" sz="quarter" idx="16"/>
          </p:nvPr>
        </p:nvSpPr>
        <p:spPr>
          <a:xfrm>
            <a:off x="1060704" y="1156611"/>
            <a:ext cx="2285989" cy="643837"/>
          </a:xfrm>
        </p:spPr>
        <p:txBody>
          <a:bodyPr/>
          <a:lstStyle/>
          <a:p>
            <a:pPr marL="114300" indent="0">
              <a:buNone/>
            </a:pPr>
            <a:r>
              <a:rPr lang="en-US" dirty="0"/>
              <a:t>  Biological neurons: </a:t>
            </a:r>
            <a:br>
              <a:rPr lang="en-US" dirty="0"/>
            </a:br>
            <a:r>
              <a:rPr lang="en-US" dirty="0">
                <a:solidFill>
                  <a:srgbClr val="C00000"/>
                </a:solidFill>
              </a:rPr>
              <a:t>complex connectivity </a:t>
            </a:r>
          </a:p>
        </p:txBody>
      </p:sp>
      <p:pic>
        <p:nvPicPr>
          <p:cNvPr id="6" name="Picture 5" descr="Diagram&#10;&#10;Description automatically generated">
            <a:extLst>
              <a:ext uri="{FF2B5EF4-FFF2-40B4-BE49-F238E27FC236}">
                <a16:creationId xmlns:a16="http://schemas.microsoft.com/office/drawing/2014/main" id="{E2819006-856B-91DD-5FB2-848AE1ECBFC8}"/>
              </a:ext>
            </a:extLst>
          </p:cNvPr>
          <p:cNvPicPr>
            <a:picLocks noChangeAspect="1"/>
          </p:cNvPicPr>
          <p:nvPr/>
        </p:nvPicPr>
        <p:blipFill>
          <a:blip r:embed="rId3"/>
          <a:stretch>
            <a:fillRect/>
          </a:stretch>
        </p:blipFill>
        <p:spPr>
          <a:xfrm>
            <a:off x="4714841" y="2072640"/>
            <a:ext cx="4369714" cy="2328914"/>
          </a:xfrm>
          <a:prstGeom prst="rect">
            <a:avLst/>
          </a:prstGeom>
        </p:spPr>
      </p:pic>
      <p:sp>
        <p:nvSpPr>
          <p:cNvPr id="7" name="Content Placeholder 2">
            <a:extLst>
              <a:ext uri="{FF2B5EF4-FFF2-40B4-BE49-F238E27FC236}">
                <a16:creationId xmlns:a16="http://schemas.microsoft.com/office/drawing/2014/main" id="{1764D10B-30C4-AC34-5AD6-89E0ED504335}"/>
              </a:ext>
            </a:extLst>
          </p:cNvPr>
          <p:cNvSpPr txBox="1">
            <a:spLocks/>
          </p:cNvSpPr>
          <p:nvPr/>
        </p:nvSpPr>
        <p:spPr>
          <a:xfrm>
            <a:off x="4709549" y="902623"/>
            <a:ext cx="4012421" cy="823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a:solidFill>
                  <a:schemeClr val="tx1"/>
                </a:solidFill>
              </a:rPr>
              <a:t>Neurons in an artificial  neural network: </a:t>
            </a:r>
          </a:p>
          <a:p>
            <a:pPr marL="114300" indent="0">
              <a:buFont typeface="Corbel"/>
              <a:buNone/>
            </a:pPr>
            <a:r>
              <a:rPr lang="en-US">
                <a:solidFill>
                  <a:schemeClr val="tx1"/>
                </a:solidFill>
              </a:rPr>
              <a:t>organized based on a highly </a:t>
            </a:r>
            <a:r>
              <a:rPr lang="en-US">
                <a:solidFill>
                  <a:srgbClr val="C00000"/>
                </a:solidFill>
              </a:rPr>
              <a:t>regular structure </a:t>
            </a:r>
            <a:r>
              <a:rPr lang="en-US">
                <a:solidFill>
                  <a:schemeClr val="tx1"/>
                </a:solidFill>
              </a:rPr>
              <a:t>for computational efficiency </a:t>
            </a:r>
          </a:p>
        </p:txBody>
      </p:sp>
      <p:pic>
        <p:nvPicPr>
          <p:cNvPr id="15362" name="Picture 2" descr="Google has mapped a piece of human brain in the most detail ever | New  Scientist">
            <a:extLst>
              <a:ext uri="{FF2B5EF4-FFF2-40B4-BE49-F238E27FC236}">
                <a16:creationId xmlns:a16="http://schemas.microsoft.com/office/drawing/2014/main" id="{83CC8850-FA05-8559-E392-1A53BE596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30" y="1744308"/>
            <a:ext cx="3737610" cy="249174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F0000B-BDFD-F5F2-7FB6-670256B1F19A}"/>
              </a:ext>
            </a:extLst>
          </p:cNvPr>
          <p:cNvSpPr txBox="1"/>
          <p:nvPr/>
        </p:nvSpPr>
        <p:spPr>
          <a:xfrm>
            <a:off x="932701" y="4226950"/>
            <a:ext cx="2285988" cy="261610"/>
          </a:xfrm>
          <a:prstGeom prst="rect">
            <a:avLst/>
          </a:prstGeom>
          <a:noFill/>
        </p:spPr>
        <p:txBody>
          <a:bodyPr wrap="square">
            <a:spAutoFit/>
          </a:bodyPr>
          <a:lstStyle/>
          <a:p>
            <a:pPr algn="ct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Source: Google Brain Map </a:t>
            </a:r>
            <a:endParaRPr lang="en-US" sz="11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22409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p:txBody>
          <a:bodyPr>
            <a:normAutofit/>
          </a:bodyPr>
          <a:lstStyle/>
          <a:p>
            <a:r>
              <a:rPr lang="en-US"/>
              <a:t>“I can’t install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normAutofit/>
          </a:bodyPr>
          <a:lstStyle/>
          <a:p>
            <a:r>
              <a:rPr lang="en-US" sz="1800" dirty="0"/>
              <a:t>It may be frustrating to deal with software dependencies… </a:t>
            </a:r>
          </a:p>
          <a:p>
            <a:r>
              <a:rPr lang="en-US" sz="1800" dirty="0"/>
              <a:t>But it’s [going to be] part of your job’s reality …</a:t>
            </a:r>
          </a:p>
          <a:p>
            <a:r>
              <a:rPr lang="en-US" sz="1800" dirty="0"/>
              <a:t>Embrace it! 🤗 </a:t>
            </a:r>
          </a:p>
        </p:txBody>
      </p:sp>
    </p:spTree>
    <p:extLst>
      <p:ext uri="{BB962C8B-B14F-4D97-AF65-F5344CB8AC3E}">
        <p14:creationId xmlns:p14="http://schemas.microsoft.com/office/powerpoint/2010/main" val="510463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Very Brief History of Neural Networks </a:t>
            </a:r>
          </a:p>
        </p:txBody>
      </p:sp>
      <p:sp>
        <p:nvSpPr>
          <p:cNvPr id="3" name="Content Placeholder 2"/>
          <p:cNvSpPr>
            <a:spLocks noGrp="1"/>
          </p:cNvSpPr>
          <p:nvPr>
            <p:ph type="body" sz="quarter" idx="16"/>
          </p:nvPr>
        </p:nvSpPr>
        <p:spPr/>
        <p:txBody>
          <a:bodyPr>
            <a:normAutofit/>
          </a:bodyPr>
          <a:lstStyle/>
          <a:p>
            <a:pPr marL="571500" indent="-457200">
              <a:buFont typeface="+mj-lt"/>
              <a:buAutoNum type="arabicPeriod"/>
            </a:pPr>
            <a:r>
              <a:rPr lang="en-US" sz="2000"/>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201276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900B-04F9-128E-A9EE-45C8CFD7F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500A4-53BD-C131-9852-75977535BF5E}"/>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E2E86DB9-2AFB-BE85-FB59-7B39F00FFB99}"/>
              </a:ext>
            </a:extLst>
          </p:cNvPr>
          <p:cNvSpPr>
            <a:spLocks noGrp="1"/>
          </p:cNvSpPr>
          <p:nvPr>
            <p:ph type="body" sz="quarter" idx="16"/>
          </p:nvPr>
        </p:nvSpPr>
        <p:spPr/>
        <p:txBody>
          <a:bodyPr>
            <a:normAutofit/>
          </a:bodyPr>
          <a:lstStyle/>
          <a:p>
            <a:pPr marL="571500" indent="-457200">
              <a:buFont typeface="+mj-lt"/>
              <a:buAutoNum type="arabicPeriod"/>
            </a:pPr>
            <a:r>
              <a:rPr lang="en-US" sz="2000" b="1">
                <a:solidFill>
                  <a:srgbClr val="C00000"/>
                </a:solidFill>
              </a:rPr>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4274345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83" y="107119"/>
            <a:ext cx="8637706" cy="857542"/>
          </a:xfrm>
        </p:spPr>
        <p:txBody>
          <a:bodyPr>
            <a:normAutofit fontScale="90000"/>
          </a:bodyPr>
          <a:lstStyle/>
          <a:p>
            <a:r>
              <a:rPr lang="en-US" sz="2800"/>
              <a:t>A Neuron as a Mathematical Model of Computation</a:t>
            </a:r>
          </a:p>
        </p:txBody>
      </p:sp>
      <p:sp>
        <p:nvSpPr>
          <p:cNvPr id="3" name="Content Placeholder 2"/>
          <p:cNvSpPr>
            <a:spLocks noGrp="1"/>
          </p:cNvSpPr>
          <p:nvPr>
            <p:ph type="body" sz="quarter" idx="16"/>
          </p:nvPr>
        </p:nvSpPr>
        <p:spPr/>
        <p:txBody>
          <a:bodyPr>
            <a:normAutofit fontScale="92500" lnSpcReduction="10000"/>
          </a:bodyPr>
          <a:lstStyle/>
          <a:p>
            <a:r>
              <a:rPr lang="en-US" sz="1700" dirty="0">
                <a:solidFill>
                  <a:srgbClr val="0000FF"/>
                </a:solidFill>
              </a:rPr>
              <a:t>McCulloch and Pitts (1943)</a:t>
            </a:r>
            <a:r>
              <a:rPr lang="en-US" sz="1700" dirty="0"/>
              <a:t> showed how </a:t>
            </a:r>
            <a:r>
              <a:rPr lang="en-US" sz="1700" dirty="0">
                <a:solidFill>
                  <a:srgbClr val="C00000"/>
                </a:solidFill>
              </a:rPr>
              <a:t>linear threshold units</a:t>
            </a:r>
            <a:r>
              <a:rPr lang="en-US" sz="1700" dirty="0"/>
              <a:t> can be used to compute logical functions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 alternative model of computation (comparable to “Turing Machine”)</a:t>
            </a:r>
          </a:p>
        </p:txBody>
      </p:sp>
      <p:pic>
        <p:nvPicPr>
          <p:cNvPr id="1026" name="Picture 2" descr="Introduction - Neural Networks and Deep Learning Tutorial | Study Glance">
            <a:extLst>
              <a:ext uri="{FF2B5EF4-FFF2-40B4-BE49-F238E27FC236}">
                <a16:creationId xmlns:a16="http://schemas.microsoft.com/office/drawing/2014/main" id="{118A7537-7746-F433-5C79-66386EEB1B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0" t="4445" r="3216" b="6067"/>
          <a:stretch/>
        </p:blipFill>
        <p:spPr bwMode="auto">
          <a:xfrm>
            <a:off x="7481184" y="4010269"/>
            <a:ext cx="1662816" cy="11283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6B148D-F2AD-BF52-3C4E-9BD11AFEC6C5}"/>
              </a:ext>
            </a:extLst>
          </p:cNvPr>
          <p:cNvSpPr txBox="1"/>
          <p:nvPr/>
        </p:nvSpPr>
        <p:spPr>
          <a:xfrm>
            <a:off x="2020836" y="4869115"/>
            <a:ext cx="5265761" cy="261610"/>
          </a:xfrm>
          <a:prstGeom prst="rect">
            <a:avLst/>
          </a:prstGeom>
          <a:noFill/>
        </p:spPr>
        <p:txBody>
          <a:bodyPr wrap="square">
            <a:spAutoFit/>
          </a:bodyPr>
          <a:lstStyle/>
          <a:p>
            <a:pPr algn="ct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a:t>
            </a: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hlinkClick r:id="rId4"/>
              </a:rPr>
              <a:t>A Logical Calculus of Ideas Immanent in Nervous Activity, McCulloch and Pitts 1943</a:t>
            </a: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a:t>
            </a:r>
            <a:endParaRPr lang="en-US" sz="1100">
              <a:latin typeface="Corbel" panose="020B0503020204020204" pitchFamily="34" charset="0"/>
              <a:ea typeface="Tahoma" panose="020B0604030504040204" pitchFamily="34" charset="0"/>
              <a:cs typeface="Tahoma" panose="020B0604030504040204" pitchFamily="34" charset="0"/>
            </a:endParaRPr>
          </a:p>
        </p:txBody>
      </p:sp>
      <p:pic>
        <p:nvPicPr>
          <p:cNvPr id="1028" name="Picture 4" descr="13 The perceptron is based on a linear threshold unit (LTU) that models...  | Download Scientific Diagram">
            <a:extLst>
              <a:ext uri="{FF2B5EF4-FFF2-40B4-BE49-F238E27FC236}">
                <a16:creationId xmlns:a16="http://schemas.microsoft.com/office/drawing/2014/main" id="{51D26571-12A2-12D4-55E9-D416469A0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7531" y="2105441"/>
            <a:ext cx="3946658" cy="15951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cCulloch-Pitts Neuron — Mankind's First Mathematical Model Of A Biological  Neuron | by Akshay L Chandra | Towards Data Science">
            <a:extLst>
              <a:ext uri="{FF2B5EF4-FFF2-40B4-BE49-F238E27FC236}">
                <a16:creationId xmlns:a16="http://schemas.microsoft.com/office/drawing/2014/main" id="{65443B60-7A2B-9625-B8E2-11F1AF6E5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228" y="2105441"/>
            <a:ext cx="4303594" cy="16878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4316A7-1FE5-AB44-4ACD-C0AC08D8D36B}"/>
              </a:ext>
            </a:extLst>
          </p:cNvPr>
          <p:cNvSpPr txBox="1"/>
          <p:nvPr/>
        </p:nvSpPr>
        <p:spPr>
          <a:xfrm>
            <a:off x="5323254" y="3626984"/>
            <a:ext cx="3155211" cy="442674"/>
          </a:xfrm>
          <a:prstGeom prst="wedgeRoundRectCallout">
            <a:avLst>
              <a:gd name="adj1" fmla="val 20044"/>
              <a:gd name="adj2" fmla="val -729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300" b="0" dirty="0">
                <a:latin typeface="Corbel" panose="020B0503020204020204" pitchFamily="34" charset="0"/>
              </a:rPr>
              <a:t>Notice the ste</a:t>
            </a:r>
            <a:r>
              <a:rPr lang="en-US" sz="1300" dirty="0">
                <a:latin typeface="Corbel" panose="020B0503020204020204" pitchFamily="34" charset="0"/>
              </a:rPr>
              <a:t>p function (threshold)! </a:t>
            </a:r>
            <a:br>
              <a:rPr lang="en-US" sz="1300" dirty="0">
                <a:latin typeface="Corbel" panose="020B0503020204020204" pitchFamily="34" charset="0"/>
              </a:rPr>
            </a:br>
            <a:r>
              <a:rPr lang="en-US" sz="1300" dirty="0">
                <a:latin typeface="Corbel" panose="020B0503020204020204" pitchFamily="34" charset="0"/>
              </a:rPr>
              <a:t>Early models didn’t need to be differentiable. </a:t>
            </a:r>
            <a:endParaRPr lang="en-US" sz="1300" b="0" dirty="0">
              <a:latin typeface="Corbel" panose="020B0503020204020204" pitchFamily="34" charset="0"/>
            </a:endParaRPr>
          </a:p>
        </p:txBody>
      </p:sp>
    </p:spTree>
    <p:extLst>
      <p:ext uri="{BB962C8B-B14F-4D97-AF65-F5344CB8AC3E}">
        <p14:creationId xmlns:p14="http://schemas.microsoft.com/office/powerpoint/2010/main" val="1360060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6A73-7047-4DE3-EB1C-3D4664ADB527}"/>
              </a:ext>
            </a:extLst>
          </p:cNvPr>
          <p:cNvSpPr>
            <a:spLocks noGrp="1"/>
          </p:cNvSpPr>
          <p:nvPr>
            <p:ph type="title"/>
          </p:nvPr>
        </p:nvSpPr>
        <p:spPr>
          <a:xfrm>
            <a:off x="425669" y="107119"/>
            <a:ext cx="8655269" cy="857542"/>
          </a:xfrm>
        </p:spPr>
        <p:txBody>
          <a:bodyPr/>
          <a:lstStyle/>
          <a:p>
            <a:r>
              <a:rPr lang="en-US" sz="2800"/>
              <a:t>Perceptron Learning Rule </a:t>
            </a:r>
            <a:r>
              <a:rPr lang="en-US" sz="1600"/>
              <a:t>— </a:t>
            </a:r>
            <a:r>
              <a:rPr lang="en-US" sz="1400"/>
              <a:t>Imitating Nature’s Learning Process </a:t>
            </a:r>
            <a:endParaRPr lang="en-US" sz="2800"/>
          </a:p>
        </p:txBody>
      </p:sp>
      <p:sp>
        <p:nvSpPr>
          <p:cNvPr id="3" name="Text Placeholder 2">
            <a:extLst>
              <a:ext uri="{FF2B5EF4-FFF2-40B4-BE49-F238E27FC236}">
                <a16:creationId xmlns:a16="http://schemas.microsoft.com/office/drawing/2014/main" id="{AC7B788D-E4FB-9C98-81FE-14344AA816F3}"/>
              </a:ext>
            </a:extLst>
          </p:cNvPr>
          <p:cNvSpPr>
            <a:spLocks noGrp="1"/>
          </p:cNvSpPr>
          <p:nvPr>
            <p:ph type="body" sz="quarter" idx="16"/>
          </p:nvPr>
        </p:nvSpPr>
        <p:spPr/>
        <p:txBody>
          <a:bodyPr/>
          <a:lstStyle/>
          <a:p>
            <a:r>
              <a:rPr lang="en-US" sz="1600">
                <a:solidFill>
                  <a:srgbClr val="0000FF"/>
                </a:solidFill>
              </a:rPr>
              <a:t>Rosenblatt (1959)</a:t>
            </a:r>
            <a:r>
              <a:rPr lang="en-US" sz="1600"/>
              <a:t> developed the </a:t>
            </a:r>
            <a:r>
              <a:rPr lang="en-US" sz="1600" b="1"/>
              <a:t>Perceptron </a:t>
            </a:r>
            <a:r>
              <a:rPr lang="en-US" sz="1600"/>
              <a:t>algorithm — </a:t>
            </a:r>
          </a:p>
          <a:p>
            <a:pPr lvl="1"/>
            <a:r>
              <a:rPr lang="en-US"/>
              <a:t>An iterative algorithm for learning the weights of a </a:t>
            </a:r>
            <a:r>
              <a:rPr lang="en-US" b="1"/>
              <a:t>linear threshold unit</a:t>
            </a:r>
            <a:r>
              <a:rPr lang="en-US"/>
              <a:t>.</a:t>
            </a:r>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r>
              <a:rPr lang="en-US" sz="1600"/>
              <a:t>A single neuron with </a:t>
            </a:r>
            <a:r>
              <a:rPr lang="en-US" sz="1600">
                <a:solidFill>
                  <a:srgbClr val="C00000"/>
                </a:solidFill>
              </a:rPr>
              <a:t>a fixed input</a:t>
            </a:r>
            <a:r>
              <a:rPr lang="en-US" sz="1600"/>
              <a:t>, it can </a:t>
            </a:r>
            <a:r>
              <a:rPr lang="en-US" sz="1600">
                <a:solidFill>
                  <a:srgbClr val="C00000"/>
                </a:solidFill>
              </a:rPr>
              <a:t>incrementally change weights</a:t>
            </a:r>
            <a:r>
              <a:rPr lang="en-US" sz="1600"/>
              <a:t> and learn to produce </a:t>
            </a:r>
            <a:r>
              <a:rPr lang="en-US" sz="1600">
                <a:solidFill>
                  <a:srgbClr val="C00000"/>
                </a:solidFill>
              </a:rPr>
              <a:t>a fixed output</a:t>
            </a:r>
            <a:r>
              <a:rPr lang="en-US" sz="1600"/>
              <a:t> using the </a:t>
            </a:r>
            <a:r>
              <a:rPr lang="en-US" sz="1600">
                <a:solidFill>
                  <a:srgbClr val="C00000"/>
                </a:solidFill>
              </a:rPr>
              <a:t>Perceptron learning rule</a:t>
            </a:r>
            <a:r>
              <a:rPr lang="en-US" sz="1600"/>
              <a:t>.</a:t>
            </a:r>
            <a:endParaRPr lang="en-US"/>
          </a:p>
          <a:p>
            <a:r>
              <a:rPr lang="en-US" sz="1600"/>
              <a:t>Update each weights by:</a:t>
            </a:r>
          </a:p>
          <a:p>
            <a:endParaRPr lang="en-US"/>
          </a:p>
          <a:p>
            <a:pPr marL="0" indent="0">
              <a:buNone/>
            </a:pPr>
            <a:endParaRPr lang="en-US"/>
          </a:p>
        </p:txBody>
      </p:sp>
      <p:graphicFrame>
        <p:nvGraphicFramePr>
          <p:cNvPr id="4" name="Object 4">
            <a:extLst>
              <a:ext uri="{FF2B5EF4-FFF2-40B4-BE49-F238E27FC236}">
                <a16:creationId xmlns:a16="http://schemas.microsoft.com/office/drawing/2014/main" id="{94BBB6F8-6083-DE0C-752C-D8099FC3DF8F}"/>
              </a:ext>
            </a:extLst>
          </p:cNvPr>
          <p:cNvGraphicFramePr>
            <a:graphicFrameLocks noChangeAspect="1"/>
          </p:cNvGraphicFramePr>
          <p:nvPr>
            <p:extLst>
              <p:ext uri="{D42A27DB-BD31-4B8C-83A1-F6EECF244321}">
                <p14:modId xmlns:p14="http://schemas.microsoft.com/office/powerpoint/2010/main" val="168654428"/>
              </p:ext>
            </p:extLst>
          </p:nvPr>
        </p:nvGraphicFramePr>
        <p:xfrm>
          <a:off x="3514800" y="4118298"/>
          <a:ext cx="2191912" cy="424241"/>
        </p:xfrm>
        <a:graphic>
          <a:graphicData uri="http://schemas.openxmlformats.org/presentationml/2006/ole">
            <mc:AlternateContent xmlns:mc="http://schemas.openxmlformats.org/markup-compatibility/2006">
              <mc:Choice xmlns:v="urn:schemas-microsoft-com:vml" Requires="v">
                <p:oleObj name="Equation" r:id="rId3" imgW="1180800" imgH="228600" progId="Equation.3">
                  <p:embed/>
                </p:oleObj>
              </mc:Choice>
              <mc:Fallback>
                <p:oleObj name="Equation" r:id="rId3" imgW="1180800" imgH="228600" progId="Equation.3">
                  <p:embed/>
                  <p:pic>
                    <p:nvPicPr>
                      <p:cNvPr id="4" name="Object 4">
                        <a:extLst>
                          <a:ext uri="{FF2B5EF4-FFF2-40B4-BE49-F238E27FC236}">
                            <a16:creationId xmlns:a16="http://schemas.microsoft.com/office/drawing/2014/main" id="{94BBB6F8-6083-DE0C-752C-D8099FC3DF8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800" y="4118298"/>
                        <a:ext cx="2191912" cy="424241"/>
                      </a:xfrm>
                      <a:prstGeom prst="rect">
                        <a:avLst/>
                      </a:prstGeom>
                      <a:noFill/>
                    </p:spPr>
                  </p:pic>
                </p:oleObj>
              </mc:Fallback>
            </mc:AlternateContent>
          </a:graphicData>
        </a:graphic>
      </p:graphicFrame>
      <p:pic>
        <p:nvPicPr>
          <p:cNvPr id="5" name="Picture 2" descr="Professor's perceptron paved the way for AI – 60 years too soon | Cornell  Chronicle">
            <a:extLst>
              <a:ext uri="{FF2B5EF4-FFF2-40B4-BE49-F238E27FC236}">
                <a16:creationId xmlns:a16="http://schemas.microsoft.com/office/drawing/2014/main" id="{E6C0313C-B208-3DEE-370F-D0B2F0B265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937" b="5814"/>
          <a:stretch/>
        </p:blipFill>
        <p:spPr bwMode="auto">
          <a:xfrm>
            <a:off x="8087610" y="1087115"/>
            <a:ext cx="1044941" cy="110546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5B16C89-E6DA-F558-2472-69F1E10ED8F5}"/>
              </a:ext>
            </a:extLst>
          </p:cNvPr>
          <p:cNvGrpSpPr/>
          <p:nvPr/>
        </p:nvGrpSpPr>
        <p:grpSpPr>
          <a:xfrm>
            <a:off x="2341179" y="1934653"/>
            <a:ext cx="3976216" cy="1585717"/>
            <a:chOff x="2393053" y="2158792"/>
            <a:chExt cx="4357894" cy="1779224"/>
          </a:xfrm>
        </p:grpSpPr>
        <p:pic>
          <p:nvPicPr>
            <p:cNvPr id="1026" name="Picture 2" descr="Machine Learning Activation Function in Neural Network | by Hamdi Ghorbel |  Medium">
              <a:extLst>
                <a:ext uri="{FF2B5EF4-FFF2-40B4-BE49-F238E27FC236}">
                  <a16:creationId xmlns:a16="http://schemas.microsoft.com/office/drawing/2014/main" id="{5D553C97-2DBA-B909-809A-5F54869A26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FF2207D-7F38-C44C-4911-60F620DE7095}"/>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p:sp>
              <p:nvSpPr>
                <p:cNvPr id="6" name="TextBox 5">
                  <a:extLst>
                    <a:ext uri="{FF2B5EF4-FFF2-40B4-BE49-F238E27FC236}">
                      <a16:creationId xmlns:a16="http://schemas.microsoft.com/office/drawing/2014/main" id="{FFF2207D-7F38-C44C-4911-60F620DE7095}"/>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7"/>
                  <a:stretch>
                    <a:fillRect b="-15000"/>
                  </a:stretch>
                </a:blipFill>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249E1E43-B051-78F9-1ED0-8A67E63EE157}"/>
              </a:ext>
            </a:extLst>
          </p:cNvPr>
          <p:cNvSpPr txBox="1"/>
          <p:nvPr/>
        </p:nvSpPr>
        <p:spPr>
          <a:xfrm>
            <a:off x="4564117" y="4571113"/>
            <a:ext cx="1406589" cy="221337"/>
          </a:xfrm>
          <a:prstGeom prst="wedgeRoundRectCallout">
            <a:avLst>
              <a:gd name="adj1" fmla="val -25741"/>
              <a:gd name="adj2" fmla="val -10346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300" b="0" i="1">
                <a:latin typeface="Corbel" panose="020B0503020204020204" pitchFamily="34" charset="0"/>
              </a:rPr>
              <a:t>t</a:t>
            </a:r>
            <a:r>
              <a:rPr lang="en-US" sz="1300" b="0">
                <a:latin typeface="Corbel" panose="020B0503020204020204" pitchFamily="34" charset="0"/>
              </a:rPr>
              <a:t>: the target value</a:t>
            </a:r>
          </a:p>
        </p:txBody>
      </p:sp>
      <p:sp>
        <p:nvSpPr>
          <p:cNvPr id="11" name="TextBox 10">
            <a:extLst>
              <a:ext uri="{FF2B5EF4-FFF2-40B4-BE49-F238E27FC236}">
                <a16:creationId xmlns:a16="http://schemas.microsoft.com/office/drawing/2014/main" id="{995CD7F7-231F-AADC-04AA-17A162A11E3D}"/>
              </a:ext>
            </a:extLst>
          </p:cNvPr>
          <p:cNvSpPr txBox="1"/>
          <p:nvPr/>
        </p:nvSpPr>
        <p:spPr>
          <a:xfrm>
            <a:off x="994966" y="4860224"/>
            <a:ext cx="6975324" cy="261610"/>
          </a:xfrm>
          <a:prstGeom prst="rect">
            <a:avLst/>
          </a:prstGeom>
          <a:noFill/>
        </p:spPr>
        <p:txBody>
          <a:bodyPr wrap="square" rtlCol="0">
            <a:spAutoFit/>
          </a:bodyPr>
          <a:lstStyle/>
          <a:p>
            <a:pPr algn="ctr"/>
            <a:r>
              <a:rPr lang="en-US" sz="1100">
                <a:latin typeface="Corbel" panose="020B0503020204020204" pitchFamily="34" charset="0"/>
                <a:ea typeface="Tahoma" panose="020B0604030504040204" pitchFamily="34" charset="0"/>
                <a:cs typeface="Tahoma" panose="020B0604030504040204" pitchFamily="34" charset="0"/>
              </a:rPr>
              <a:t>[</a:t>
            </a:r>
            <a:r>
              <a:rPr lang="en-US" sz="1100">
                <a:latin typeface="Corbel" panose="020B0503020204020204" pitchFamily="34" charset="0"/>
                <a:ea typeface="Tahoma" panose="020B0604030504040204" pitchFamily="34" charset="0"/>
                <a:cs typeface="Tahoma" panose="020B0604030504040204" pitchFamily="34" charset="0"/>
                <a:hlinkClick r:id="rId8"/>
              </a:rPr>
              <a:t>The perceptron: a probabilistic model for information storage and organization in the brain, Rosenblatt 1959</a:t>
            </a:r>
            <a:r>
              <a:rPr lang="en-US" sz="1100">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0787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A038-510D-D36F-54BA-CE72D94D5B45}"/>
              </a:ext>
            </a:extLst>
          </p:cNvPr>
          <p:cNvSpPr>
            <a:spLocks noGrp="1"/>
          </p:cNvSpPr>
          <p:nvPr>
            <p:ph type="title"/>
          </p:nvPr>
        </p:nvSpPr>
        <p:spPr>
          <a:xfrm>
            <a:off x="654269" y="107119"/>
            <a:ext cx="7811814" cy="857542"/>
          </a:xfrm>
        </p:spPr>
        <p:txBody>
          <a:bodyPr/>
          <a:lstStyle/>
          <a:p>
            <a:r>
              <a:rPr lang="en-US"/>
              <a:t>Quiz (1): </a:t>
            </a:r>
            <a:r>
              <a:rPr lang="en-US" sz="2000"/>
              <a:t>Understanding Perceptron Update Rule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4ED7281-2075-1DC2-2916-B58F3E9F0F0E}"/>
                  </a:ext>
                </a:extLst>
              </p:cNvPr>
              <p:cNvSpPr>
                <a:spLocks noGrp="1"/>
              </p:cNvSpPr>
              <p:nvPr>
                <p:ph type="body" sz="quarter" idx="16"/>
              </p:nvPr>
            </p:nvSpPr>
            <p:spPr/>
            <p:txBody>
              <a:bodyPr/>
              <a:lstStyle/>
              <a:p>
                <a:r>
                  <a:rPr lang="en-US"/>
                  <a:t>Suppose the inputs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r>
                  <a:rPr lang="en-US"/>
                  <a:t> and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=1</m:t>
                    </m:r>
                  </m:oMath>
                </a14:m>
                <a:r>
                  <a:rPr lang="en-US"/>
                  <a:t>. If LTU’s output </a:t>
                </a:r>
                <a14:m>
                  <m:oMath xmlns:m="http://schemas.openxmlformats.org/officeDocument/2006/math">
                    <m:r>
                      <a:rPr lang="en-US" sz="1600" b="0" i="1" smtClean="0">
                        <a:latin typeface="Cambria Math" panose="02040503050406030204" pitchFamily="18" charset="0"/>
                      </a:rPr>
                      <m:t>𝑜</m:t>
                    </m:r>
                  </m:oMath>
                </a14:m>
                <a:r>
                  <a:rPr lang="en-US"/>
                  <a:t> exactly matches the target value </a:t>
                </a:r>
                <a14:m>
                  <m:oMath xmlns:m="http://schemas.openxmlformats.org/officeDocument/2006/math">
                    <m:r>
                      <a:rPr lang="en-US" b="0" i="1" smtClean="0">
                        <a:latin typeface="Cambria Math" panose="02040503050406030204" pitchFamily="18" charset="0"/>
                      </a:rPr>
                      <m:t>𝑡</m:t>
                    </m:r>
                  </m:oMath>
                </a14:m>
                <a:r>
                  <a:rPr lang="en-US"/>
                  <a:t>, How would the update rule change the weights? </a:t>
                </a:r>
              </a:p>
              <a:p>
                <a:pPr marL="685800" lvl="1" indent="-342900">
                  <a:buFont typeface="+mj-lt"/>
                  <a:buAutoNum type="arabicPeriod"/>
                </a:pPr>
                <a:r>
                  <a:rPr lang="en-US"/>
                  <a:t>Would increase them </a:t>
                </a:r>
              </a:p>
              <a:p>
                <a:pPr marL="685800" lvl="1" indent="-342900">
                  <a:buFont typeface="+mj-lt"/>
                  <a:buAutoNum type="arabicPeriod"/>
                </a:pPr>
                <a:r>
                  <a:rPr lang="en-US"/>
                  <a:t>Would decrease them </a:t>
                </a:r>
              </a:p>
              <a:p>
                <a:pPr marL="685800" lvl="1" indent="-342900">
                  <a:buFont typeface="+mj-lt"/>
                  <a:buAutoNum type="arabicPeriod"/>
                </a:pPr>
                <a:r>
                  <a:rPr lang="en-US"/>
                  <a:t>Would not change them</a:t>
                </a:r>
              </a:p>
            </p:txBody>
          </p:sp>
        </mc:Choice>
        <mc:Fallback>
          <p:sp>
            <p:nvSpPr>
              <p:cNvPr id="3" name="Text Placeholder 2">
                <a:extLst>
                  <a:ext uri="{FF2B5EF4-FFF2-40B4-BE49-F238E27FC236}">
                    <a16:creationId xmlns:a16="http://schemas.microsoft.com/office/drawing/2014/main" id="{14ED7281-2075-1DC2-2916-B58F3E9F0F0E}"/>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r="-1099"/>
                </a:stretch>
              </a:blipFill>
            </p:spPr>
            <p:txBody>
              <a:bodyPr/>
              <a:lstStyle/>
              <a:p>
                <a:r>
                  <a:rPr lang="en-US">
                    <a:noFill/>
                  </a:rPr>
                  <a:t> </a:t>
                </a:r>
              </a:p>
            </p:txBody>
          </p:sp>
        </mc:Fallback>
      </mc:AlternateContent>
      <p:graphicFrame>
        <p:nvGraphicFramePr>
          <p:cNvPr id="4" name="Object 4">
            <a:extLst>
              <a:ext uri="{FF2B5EF4-FFF2-40B4-BE49-F238E27FC236}">
                <a16:creationId xmlns:a16="http://schemas.microsoft.com/office/drawing/2014/main" id="{C4C9FEA6-C4F3-4873-B23A-DBA5B986655F}"/>
              </a:ext>
            </a:extLst>
          </p:cNvPr>
          <p:cNvGraphicFramePr>
            <a:graphicFrameLocks noChangeAspect="1"/>
          </p:cNvGraphicFramePr>
          <p:nvPr>
            <p:extLst>
              <p:ext uri="{D42A27DB-BD31-4B8C-83A1-F6EECF244321}">
                <p14:modId xmlns:p14="http://schemas.microsoft.com/office/powerpoint/2010/main" val="1743617010"/>
              </p:ext>
            </p:extLst>
          </p:nvPr>
        </p:nvGraphicFramePr>
        <p:xfrm>
          <a:off x="6069469" y="3046243"/>
          <a:ext cx="2191912" cy="424241"/>
        </p:xfrm>
        <a:graphic>
          <a:graphicData uri="http://schemas.openxmlformats.org/presentationml/2006/ole">
            <mc:AlternateContent xmlns:mc="http://schemas.openxmlformats.org/markup-compatibility/2006">
              <mc:Choice xmlns:v="urn:schemas-microsoft-com:vml" Requires="v">
                <p:oleObj name="Equation" r:id="rId4" imgW="1180800" imgH="228600" progId="Equation.3">
                  <p:embed/>
                </p:oleObj>
              </mc:Choice>
              <mc:Fallback>
                <p:oleObj name="Equation" r:id="rId4" imgW="1180800" imgH="228600" progId="Equation.3">
                  <p:embed/>
                  <p:pic>
                    <p:nvPicPr>
                      <p:cNvPr id="4" name="Object 4">
                        <a:extLst>
                          <a:ext uri="{FF2B5EF4-FFF2-40B4-BE49-F238E27FC236}">
                            <a16:creationId xmlns:a16="http://schemas.microsoft.com/office/drawing/2014/main" id="{C4C9FEA6-C4F3-4873-B23A-DBA5B986655F}"/>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469" y="3046243"/>
                        <a:ext cx="2191912" cy="424241"/>
                      </a:xfrm>
                      <a:prstGeom prst="rect">
                        <a:avLst/>
                      </a:prstGeom>
                      <a:noFill/>
                    </p:spPr>
                  </p:pic>
                </p:oleObj>
              </mc:Fallback>
            </mc:AlternateContent>
          </a:graphicData>
        </a:graphic>
      </p:graphicFrame>
      <p:grpSp>
        <p:nvGrpSpPr>
          <p:cNvPr id="5" name="Group 4">
            <a:extLst>
              <a:ext uri="{FF2B5EF4-FFF2-40B4-BE49-F238E27FC236}">
                <a16:creationId xmlns:a16="http://schemas.microsoft.com/office/drawing/2014/main" id="{933F9040-2045-4B17-E6F4-13F27952A3A9}"/>
              </a:ext>
            </a:extLst>
          </p:cNvPr>
          <p:cNvGrpSpPr/>
          <p:nvPr/>
        </p:nvGrpSpPr>
        <p:grpSpPr>
          <a:xfrm>
            <a:off x="5115911" y="3484179"/>
            <a:ext cx="4028090" cy="1643555"/>
            <a:chOff x="2393053" y="2158792"/>
            <a:chExt cx="4357894" cy="1779224"/>
          </a:xfrm>
        </p:grpSpPr>
        <p:pic>
          <p:nvPicPr>
            <p:cNvPr id="6" name="Picture 2" descr="Machine Learning Activation Function in Neural Network | by Hamdi Ghorbel |  Medium">
              <a:extLst>
                <a:ext uri="{FF2B5EF4-FFF2-40B4-BE49-F238E27FC236}">
                  <a16:creationId xmlns:a16="http://schemas.microsoft.com/office/drawing/2014/main" id="{85AC4511-B68D-4C6A-0BF9-472389C46D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F14B939-F08E-246E-A3FF-3563B3E04DF5}"/>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p:sp>
              <p:nvSpPr>
                <p:cNvPr id="7" name="TextBox 6">
                  <a:extLst>
                    <a:ext uri="{FF2B5EF4-FFF2-40B4-BE49-F238E27FC236}">
                      <a16:creationId xmlns:a16="http://schemas.microsoft.com/office/drawing/2014/main" id="{4F14B939-F08E-246E-A3FF-3563B3E04DF5}"/>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7"/>
                  <a:stretch>
                    <a:fillRect b="-9524"/>
                  </a:stretch>
                </a:blipFill>
              </p:spPr>
              <p:txBody>
                <a:bodyPr/>
                <a:lstStyle/>
                <a:p>
                  <a:r>
                    <a:rPr lang="en-US">
                      <a:noFill/>
                    </a:rPr>
                    <a:t> </a:t>
                  </a:r>
                </a:p>
              </p:txBody>
            </p:sp>
          </mc:Fallback>
        </mc:AlternateContent>
      </p:grpSp>
    </p:spTree>
    <p:extLst>
      <p:ext uri="{BB962C8B-B14F-4D97-AF65-F5344CB8AC3E}">
        <p14:creationId xmlns:p14="http://schemas.microsoft.com/office/powerpoint/2010/main" val="253139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9B53-9D05-2BBE-AA2A-3B76E4A48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ADD4-50CC-1F62-9EBA-40E81CBCEF2E}"/>
              </a:ext>
            </a:extLst>
          </p:cNvPr>
          <p:cNvSpPr>
            <a:spLocks noGrp="1"/>
          </p:cNvSpPr>
          <p:nvPr>
            <p:ph type="title"/>
          </p:nvPr>
        </p:nvSpPr>
        <p:spPr>
          <a:xfrm>
            <a:off x="654269" y="107119"/>
            <a:ext cx="7811814" cy="857542"/>
          </a:xfrm>
        </p:spPr>
        <p:txBody>
          <a:bodyPr/>
          <a:lstStyle/>
          <a:p>
            <a:r>
              <a:rPr lang="en-US"/>
              <a:t>Quiz (2): </a:t>
            </a:r>
            <a:r>
              <a:rPr lang="en-US" sz="2000"/>
              <a:t>Understanding Perceptron Update Rule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45F6779-26F1-5E26-6CB9-FCF1D45E39F8}"/>
                  </a:ext>
                </a:extLst>
              </p:cNvPr>
              <p:cNvSpPr>
                <a:spLocks noGrp="1"/>
              </p:cNvSpPr>
              <p:nvPr>
                <p:ph type="body" sz="quarter" idx="16"/>
              </p:nvPr>
            </p:nvSpPr>
            <p:spPr/>
            <p:txBody>
              <a:bodyPr/>
              <a:lstStyle/>
              <a:p>
                <a:r>
                  <a:rPr lang="en-US"/>
                  <a:t>Suppose the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0, 1</m:t>
                        </m:r>
                      </m:e>
                    </m:d>
                  </m:oMath>
                </a14:m>
                <a:r>
                  <a:rPr lang="en-US"/>
                  <a:t> and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m:t>
                    </m:r>
                  </m:oMath>
                </a14:m>
                <a:r>
                  <a:rPr lang="en-US"/>
                  <a:t>. If LTU’s output </a:t>
                </a:r>
                <a14:m>
                  <m:oMath xmlns:m="http://schemas.openxmlformats.org/officeDocument/2006/math">
                    <m:r>
                      <a:rPr lang="en-US" i="1">
                        <a:latin typeface="Cambria Math" panose="02040503050406030204" pitchFamily="18" charset="0"/>
                      </a:rPr>
                      <m:t>𝑜</m:t>
                    </m:r>
                  </m:oMath>
                </a14:m>
                <a:r>
                  <a:rPr lang="en-US"/>
                  <a:t> is </a:t>
                </a:r>
                <a:r>
                  <a:rPr lang="en-US">
                    <a:solidFill>
                      <a:srgbClr val="C00000"/>
                    </a:solidFill>
                  </a:rPr>
                  <a:t>smaller</a:t>
                </a:r>
                <a:r>
                  <a:rPr lang="en-US"/>
                  <a:t> than the target value </a:t>
                </a:r>
                <a14:m>
                  <m:oMath xmlns:m="http://schemas.openxmlformats.org/officeDocument/2006/math">
                    <m:r>
                      <a:rPr lang="en-US" i="1">
                        <a:latin typeface="Cambria Math" panose="02040503050406030204" pitchFamily="18" charset="0"/>
                      </a:rPr>
                      <m:t>𝑡</m:t>
                    </m:r>
                  </m:oMath>
                </a14:m>
                <a:r>
                  <a:rPr lang="en-US"/>
                  <a:t>, how would the update rule change the weights? </a:t>
                </a:r>
              </a:p>
              <a:p>
                <a:pPr marL="685800" lvl="1" indent="-342900">
                  <a:buFont typeface="+mj-lt"/>
                  <a:buAutoNum type="arabicPeriod"/>
                </a:pPr>
                <a:r>
                  <a:rPr lang="en-US"/>
                  <a:t>Would increase them </a:t>
                </a:r>
              </a:p>
              <a:p>
                <a:pPr marL="685800" lvl="1" indent="-342900">
                  <a:buFont typeface="+mj-lt"/>
                  <a:buAutoNum type="arabicPeriod"/>
                </a:pPr>
                <a:r>
                  <a:rPr lang="en-US"/>
                  <a:t>Would increase the weights for active inputs </a:t>
                </a:r>
              </a:p>
              <a:p>
                <a:pPr marL="685800" lvl="1" indent="-342900">
                  <a:buFont typeface="+mj-lt"/>
                  <a:buAutoNum type="arabicPeriod"/>
                </a:pPr>
                <a:r>
                  <a:rPr lang="en-US"/>
                  <a:t>Would decrease them </a:t>
                </a:r>
              </a:p>
              <a:p>
                <a:pPr marL="685800" lvl="1" indent="-342900">
                  <a:buFont typeface="+mj-lt"/>
                  <a:buAutoNum type="arabicPeriod"/>
                </a:pPr>
                <a:r>
                  <a:rPr lang="en-US"/>
                  <a:t>Would not change them</a:t>
                </a:r>
              </a:p>
              <a:p>
                <a:pPr marL="685800" lvl="1" indent="-342900">
                  <a:buFont typeface="+mj-lt"/>
                  <a:buAutoNum type="arabicPeriod"/>
                </a:pPr>
                <a:endParaRPr lang="en-US"/>
              </a:p>
              <a:p>
                <a:pPr marL="344488" indent="-342900"/>
                <a:r>
                  <a:rPr lang="en-US"/>
                  <a:t>After this update, the new output </a:t>
                </a:r>
                <a14:m>
                  <m:oMath xmlns:m="http://schemas.openxmlformats.org/officeDocument/2006/math">
                    <m:r>
                      <a:rPr lang="en-US" i="1" smtClean="0">
                        <a:latin typeface="Cambria Math" panose="02040503050406030204" pitchFamily="18" charset="0"/>
                      </a:rPr>
                      <m:t>𝑜</m:t>
                    </m:r>
                    <m:r>
                      <a:rPr lang="en-US" i="1" smtClean="0">
                        <a:latin typeface="Cambria Math" panose="02040503050406030204" pitchFamily="18" charset="0"/>
                      </a:rPr>
                      <m:t> </m:t>
                    </m:r>
                  </m:oMath>
                </a14:m>
                <a:r>
                  <a:rPr lang="en-US"/>
                  <a:t>would be: </a:t>
                </a:r>
              </a:p>
              <a:p>
                <a:pPr marL="685800" lvl="1" indent="-342900">
                  <a:buFont typeface="+mj-lt"/>
                  <a:buAutoNum type="arabicPeriod"/>
                </a:pPr>
                <a:r>
                  <a:rPr lang="en-US"/>
                  <a:t>Larger </a:t>
                </a:r>
              </a:p>
              <a:p>
                <a:pPr marL="685800" lvl="1" indent="-342900">
                  <a:buFont typeface="+mj-lt"/>
                  <a:buAutoNum type="arabicPeriod"/>
                </a:pPr>
                <a:r>
                  <a:rPr lang="en-US"/>
                  <a:t>Smaller </a:t>
                </a:r>
              </a:p>
              <a:p>
                <a:pPr marL="685800" lvl="1" indent="-342900">
                  <a:buFont typeface="+mj-lt"/>
                  <a:buAutoNum type="arabicPeriod"/>
                </a:pPr>
                <a:r>
                  <a:rPr lang="en-US"/>
                  <a:t>Unchanged </a:t>
                </a:r>
              </a:p>
              <a:p>
                <a:pPr marL="344488" indent="-342900">
                  <a:buFont typeface="+mj-lt"/>
                  <a:buAutoNum type="arabicPeriod"/>
                </a:pPr>
                <a:endParaRPr lang="en-US"/>
              </a:p>
            </p:txBody>
          </p:sp>
        </mc:Choice>
        <mc:Fallback>
          <p:sp>
            <p:nvSpPr>
              <p:cNvPr id="3" name="Text Placeholder 2">
                <a:extLst>
                  <a:ext uri="{FF2B5EF4-FFF2-40B4-BE49-F238E27FC236}">
                    <a16:creationId xmlns:a16="http://schemas.microsoft.com/office/drawing/2014/main" id="{045F6779-26F1-5E26-6CB9-FCF1D45E39F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412"/>
                </a:stretch>
              </a:blipFill>
            </p:spPr>
            <p:txBody>
              <a:bodyPr/>
              <a:lstStyle/>
              <a:p>
                <a:r>
                  <a:rPr lang="en-US">
                    <a:noFill/>
                  </a:rPr>
                  <a:t> </a:t>
                </a:r>
              </a:p>
            </p:txBody>
          </p:sp>
        </mc:Fallback>
      </mc:AlternateContent>
      <p:graphicFrame>
        <p:nvGraphicFramePr>
          <p:cNvPr id="4" name="Object 4">
            <a:extLst>
              <a:ext uri="{FF2B5EF4-FFF2-40B4-BE49-F238E27FC236}">
                <a16:creationId xmlns:a16="http://schemas.microsoft.com/office/drawing/2014/main" id="{B6B6A885-B2DF-673E-146E-B5B2D3610D84}"/>
              </a:ext>
            </a:extLst>
          </p:cNvPr>
          <p:cNvGraphicFramePr>
            <a:graphicFrameLocks noChangeAspect="1"/>
          </p:cNvGraphicFramePr>
          <p:nvPr/>
        </p:nvGraphicFramePr>
        <p:xfrm>
          <a:off x="6069469" y="3046243"/>
          <a:ext cx="2191912" cy="424241"/>
        </p:xfrm>
        <a:graphic>
          <a:graphicData uri="http://schemas.openxmlformats.org/presentationml/2006/ole">
            <mc:AlternateContent xmlns:mc="http://schemas.openxmlformats.org/markup-compatibility/2006">
              <mc:Choice xmlns:v="urn:schemas-microsoft-com:vml" Requires="v">
                <p:oleObj name="Equation" r:id="rId4" imgW="1180800" imgH="228600" progId="Equation.3">
                  <p:embed/>
                </p:oleObj>
              </mc:Choice>
              <mc:Fallback>
                <p:oleObj name="Equation" r:id="rId4" imgW="1180800" imgH="228600" progId="Equation.3">
                  <p:embed/>
                  <p:pic>
                    <p:nvPicPr>
                      <p:cNvPr id="4" name="Object 4">
                        <a:extLst>
                          <a:ext uri="{FF2B5EF4-FFF2-40B4-BE49-F238E27FC236}">
                            <a16:creationId xmlns:a16="http://schemas.microsoft.com/office/drawing/2014/main" id="{B6B6A885-B2DF-673E-146E-B5B2D3610D84}"/>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469" y="3046243"/>
                        <a:ext cx="2191912" cy="424241"/>
                      </a:xfrm>
                      <a:prstGeom prst="rect">
                        <a:avLst/>
                      </a:prstGeom>
                      <a:noFill/>
                    </p:spPr>
                  </p:pic>
                </p:oleObj>
              </mc:Fallback>
            </mc:AlternateContent>
          </a:graphicData>
        </a:graphic>
      </p:graphicFrame>
      <p:grpSp>
        <p:nvGrpSpPr>
          <p:cNvPr id="5" name="Group 4">
            <a:extLst>
              <a:ext uri="{FF2B5EF4-FFF2-40B4-BE49-F238E27FC236}">
                <a16:creationId xmlns:a16="http://schemas.microsoft.com/office/drawing/2014/main" id="{04E3EFBD-55D0-B451-1429-E16B1C88BEBF}"/>
              </a:ext>
            </a:extLst>
          </p:cNvPr>
          <p:cNvGrpSpPr/>
          <p:nvPr/>
        </p:nvGrpSpPr>
        <p:grpSpPr>
          <a:xfrm>
            <a:off x="5115911" y="3484179"/>
            <a:ext cx="4028090" cy="1643555"/>
            <a:chOff x="2393053" y="2158792"/>
            <a:chExt cx="4357894" cy="1779224"/>
          </a:xfrm>
        </p:grpSpPr>
        <p:pic>
          <p:nvPicPr>
            <p:cNvPr id="6" name="Picture 2" descr="Machine Learning Activation Function in Neural Network | by Hamdi Ghorbel |  Medium">
              <a:extLst>
                <a:ext uri="{FF2B5EF4-FFF2-40B4-BE49-F238E27FC236}">
                  <a16:creationId xmlns:a16="http://schemas.microsoft.com/office/drawing/2014/main" id="{19E45C09-D62C-E1C5-2BE6-AC0AC48A2E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13F43D6-3B24-3B06-ECFB-4CEB31E7E3B6}"/>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p:sp>
              <p:nvSpPr>
                <p:cNvPr id="7" name="TextBox 6">
                  <a:extLst>
                    <a:ext uri="{FF2B5EF4-FFF2-40B4-BE49-F238E27FC236}">
                      <a16:creationId xmlns:a16="http://schemas.microsoft.com/office/drawing/2014/main" id="{513F43D6-3B24-3B06-ECFB-4CEB31E7E3B6}"/>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7"/>
                  <a:stretch>
                    <a:fillRect b="-9524"/>
                  </a:stretch>
                </a:blipFill>
              </p:spPr>
              <p:txBody>
                <a:bodyPr/>
                <a:lstStyle/>
                <a:p>
                  <a:r>
                    <a:rPr lang="en-US">
                      <a:noFill/>
                    </a:rPr>
                    <a:t> </a:t>
                  </a:r>
                </a:p>
              </p:txBody>
            </p:sp>
          </mc:Fallback>
        </mc:AlternateContent>
      </p:grpSp>
    </p:spTree>
    <p:extLst>
      <p:ext uri="{BB962C8B-B14F-4D97-AF65-F5344CB8AC3E}">
        <p14:creationId xmlns:p14="http://schemas.microsoft.com/office/powerpoint/2010/main" val="428095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Perceptron: Demise</a:t>
            </a:r>
          </a:p>
        </p:txBody>
      </p:sp>
      <p:sp>
        <p:nvSpPr>
          <p:cNvPr id="3" name="Content Placeholder 2"/>
          <p:cNvSpPr>
            <a:spLocks noGrp="1"/>
          </p:cNvSpPr>
          <p:nvPr>
            <p:ph type="body" sz="quarter" idx="16"/>
          </p:nvPr>
        </p:nvSpPr>
        <p:spPr>
          <a:xfrm>
            <a:off x="533919" y="1390650"/>
            <a:ext cx="8085415" cy="3271838"/>
          </a:xfrm>
        </p:spPr>
        <p:txBody>
          <a:bodyPr>
            <a:normAutofit/>
          </a:bodyPr>
          <a:lstStyle/>
          <a:p>
            <a:r>
              <a:rPr lang="en-US"/>
              <a:t>“</a:t>
            </a:r>
            <a:r>
              <a:rPr lang="en-US" err="1"/>
              <a:t>Perceptrons</a:t>
            </a:r>
            <a:r>
              <a:rPr lang="en-US"/>
              <a:t>” (1969) by Minsky and </a:t>
            </a:r>
            <a:r>
              <a:rPr lang="en-US" err="1"/>
              <a:t>Papert</a:t>
            </a:r>
            <a:r>
              <a:rPr lang="en-US"/>
              <a:t> illuminated </a:t>
            </a:r>
            <a:br>
              <a:rPr lang="en-US"/>
            </a:br>
            <a:r>
              <a:rPr lang="en-US"/>
              <a:t>few </a:t>
            </a:r>
            <a:r>
              <a:rPr lang="en-US">
                <a:solidFill>
                  <a:srgbClr val="C00000"/>
                </a:solidFill>
              </a:rPr>
              <a:t>limitations</a:t>
            </a:r>
            <a:r>
              <a:rPr lang="en-US"/>
              <a:t> of the perceptron.</a:t>
            </a:r>
          </a:p>
          <a:p>
            <a:r>
              <a:rPr lang="en-US"/>
              <a:t>It showed that: </a:t>
            </a:r>
          </a:p>
          <a:p>
            <a:pPr lvl="1"/>
            <a:r>
              <a:rPr lang="en-US"/>
              <a:t>Shallow (2-layer) networks are </a:t>
            </a:r>
            <a:r>
              <a:rPr lang="en-US">
                <a:solidFill>
                  <a:srgbClr val="C00000"/>
                </a:solidFill>
              </a:rPr>
              <a:t>unable to learn or </a:t>
            </a:r>
            <a:br>
              <a:rPr lang="en-US">
                <a:solidFill>
                  <a:srgbClr val="C00000"/>
                </a:solidFill>
              </a:rPr>
            </a:br>
            <a:r>
              <a:rPr lang="en-US">
                <a:solidFill>
                  <a:srgbClr val="C00000"/>
                </a:solidFill>
              </a:rPr>
              <a:t>represent</a:t>
            </a:r>
            <a:r>
              <a:rPr lang="en-US"/>
              <a:t> many classification functions (e.g. XOR)</a:t>
            </a:r>
          </a:p>
          <a:p>
            <a:pPr lvl="1"/>
            <a:r>
              <a:rPr lang="en-US"/>
              <a:t>Only the </a:t>
            </a:r>
            <a:r>
              <a:rPr lang="en-US">
                <a:solidFill>
                  <a:srgbClr val="C00000"/>
                </a:solidFill>
              </a:rPr>
              <a:t>linearly separable</a:t>
            </a:r>
            <a:r>
              <a:rPr lang="en-US"/>
              <a:t> functions are learnable.</a:t>
            </a:r>
          </a:p>
          <a:p>
            <a:r>
              <a:rPr lang="en-US"/>
              <a:t>Also, there was an understanding that deeper networks </a:t>
            </a:r>
            <a:br>
              <a:rPr lang="en-US"/>
            </a:br>
            <a:r>
              <a:rPr lang="en-US"/>
              <a:t>were infeasible to train. </a:t>
            </a:r>
          </a:p>
          <a:p>
            <a:pPr marL="114300" indent="0">
              <a:buNone/>
            </a:pPr>
            <a:endParaRPr lang="en-US"/>
          </a:p>
          <a:p>
            <a:r>
              <a:rPr lang="en-US"/>
              <a:t>Result: research on NNs dissipated during the 70’s and early 80’s! </a:t>
            </a:r>
          </a:p>
        </p:txBody>
      </p:sp>
      <p:pic>
        <p:nvPicPr>
          <p:cNvPr id="25602" name="Picture 2" descr="Marvin Minsky, Seymour A. Papert - Perceptrons - An Introduction To  Computational Geometry (1987, The MIT Press) | PDF | Teaching Mathematics |  Artificial Intelligence">
            <a:extLst>
              <a:ext uri="{FF2B5EF4-FFF2-40B4-BE49-F238E27FC236}">
                <a16:creationId xmlns:a16="http://schemas.microsoft.com/office/drawing/2014/main" id="{38D2CCF8-2F24-0601-0001-E28B9ABF1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75" y="88063"/>
            <a:ext cx="2067203" cy="275627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D3C50F-1937-D2B9-23DC-2270454FDDD3}"/>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pic>
        <p:nvPicPr>
          <p:cNvPr id="4098" name="Picture 2" descr="AI Pioneer Seymour Papert Dies At 88: Remembering A Thinker Who Thought  About Thinking : NPR Ed : NPR">
            <a:extLst>
              <a:ext uri="{FF2B5EF4-FFF2-40B4-BE49-F238E27FC236}">
                <a16:creationId xmlns:a16="http://schemas.microsoft.com/office/drawing/2014/main" id="{A4BB56EF-AB3C-1CE0-3DFC-8980CBBD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229" y="2982935"/>
            <a:ext cx="2067203" cy="94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0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EB5AA-1357-3FEA-9C28-D26D9795B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7FE2F-ADFD-70AA-CB3A-B95A3DE628AF}"/>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894230BC-39B7-4BE0-BAE3-03716F6C1F01}"/>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52240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A4F0-824E-C22B-C613-77A4DDC3B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124AD-1F33-F651-DB56-DBA11135790A}"/>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9C07CB8D-B30B-E697-F645-0A96D78F930C}"/>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b="1">
                <a:solidFill>
                  <a:srgbClr val="C00000"/>
                </a:solidFill>
              </a:rPr>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247260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Neural Networks Resurgence (1986)</a:t>
            </a:r>
          </a:p>
        </p:txBody>
      </p:sp>
      <p:sp>
        <p:nvSpPr>
          <p:cNvPr id="3" name="Content Placeholder 2"/>
          <p:cNvSpPr>
            <a:spLocks noGrp="1"/>
          </p:cNvSpPr>
          <p:nvPr>
            <p:ph type="body" sz="quarter" idx="16"/>
          </p:nvPr>
        </p:nvSpPr>
        <p:spPr/>
        <p:txBody>
          <a:bodyPr/>
          <a:lstStyle/>
          <a:p>
            <a:r>
              <a:rPr lang="en-US"/>
              <a:t>Interest in NNs revived in the mid 1980’s due to the rise of “connectionism.”</a:t>
            </a:r>
          </a:p>
          <a:p>
            <a:r>
              <a:rPr lang="en-US">
                <a:solidFill>
                  <a:srgbClr val="C00000"/>
                </a:solidFill>
              </a:rPr>
              <a:t>Backpropagation algorithm</a:t>
            </a:r>
            <a:r>
              <a:rPr lang="en-US"/>
              <a:t> was [re-]introduced for training three-layer NN’s.</a:t>
            </a:r>
          </a:p>
          <a:p>
            <a:pPr lvl="1"/>
            <a:r>
              <a:rPr lang="en-US"/>
              <a:t>Generalized the iterative “hill climbing” method to approximate networks with multiple layers, but no convergence guarantees.</a:t>
            </a:r>
          </a:p>
        </p:txBody>
      </p:sp>
      <p:pic>
        <p:nvPicPr>
          <p:cNvPr id="6" name="Picture 5" descr="Diagram&#10;&#10;Description automatically generated">
            <a:extLst>
              <a:ext uri="{FF2B5EF4-FFF2-40B4-BE49-F238E27FC236}">
                <a16:creationId xmlns:a16="http://schemas.microsoft.com/office/drawing/2014/main" id="{5BF1DBBE-EF6A-C113-3D9D-F3FD8CA031B6}"/>
              </a:ext>
            </a:extLst>
          </p:cNvPr>
          <p:cNvPicPr>
            <a:picLocks noChangeAspect="1"/>
          </p:cNvPicPr>
          <p:nvPr/>
        </p:nvPicPr>
        <p:blipFill rotWithShape="1">
          <a:blip r:embed="rId3"/>
          <a:srcRect t="-1" b="10003"/>
          <a:stretch/>
        </p:blipFill>
        <p:spPr>
          <a:xfrm>
            <a:off x="1240912" y="2940256"/>
            <a:ext cx="2599537" cy="1758219"/>
          </a:xfrm>
          <a:prstGeom prst="rect">
            <a:avLst/>
          </a:prstGeom>
        </p:spPr>
      </p:pic>
      <p:pic>
        <p:nvPicPr>
          <p:cNvPr id="7" name="Picture 6" descr="Diagram&#10;&#10;Description automatically generated">
            <a:extLst>
              <a:ext uri="{FF2B5EF4-FFF2-40B4-BE49-F238E27FC236}">
                <a16:creationId xmlns:a16="http://schemas.microsoft.com/office/drawing/2014/main" id="{4A3CA316-476F-538E-7CAB-C75E01D50934}"/>
              </a:ext>
            </a:extLst>
          </p:cNvPr>
          <p:cNvPicPr>
            <a:picLocks noChangeAspect="1"/>
          </p:cNvPicPr>
          <p:nvPr/>
        </p:nvPicPr>
        <p:blipFill>
          <a:blip r:embed="rId4"/>
          <a:stretch>
            <a:fillRect/>
          </a:stretch>
        </p:blipFill>
        <p:spPr>
          <a:xfrm>
            <a:off x="4444335" y="2947726"/>
            <a:ext cx="3643808" cy="1819890"/>
          </a:xfrm>
          <a:prstGeom prst="rect">
            <a:avLst/>
          </a:prstGeom>
        </p:spPr>
      </p:pic>
      <p:sp>
        <p:nvSpPr>
          <p:cNvPr id="10" name="Content Placeholder 2">
            <a:extLst>
              <a:ext uri="{FF2B5EF4-FFF2-40B4-BE49-F238E27FC236}">
                <a16:creationId xmlns:a16="http://schemas.microsoft.com/office/drawing/2014/main" id="{15447E8F-3E8A-A5F2-6DA1-1DC1A43FBFE2}"/>
              </a:ext>
            </a:extLst>
          </p:cNvPr>
          <p:cNvSpPr txBox="1">
            <a:spLocks/>
          </p:cNvSpPr>
          <p:nvPr/>
        </p:nvSpPr>
        <p:spPr>
          <a:xfrm>
            <a:off x="5203135" y="2454538"/>
            <a:ext cx="2044930" cy="66746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1400">
                <a:solidFill>
                  <a:srgbClr val="C00000"/>
                </a:solidFill>
              </a:rPr>
              <a:t>what became possible </a:t>
            </a:r>
            <a:br>
              <a:rPr lang="en-US" sz="1400">
                <a:solidFill>
                  <a:srgbClr val="C00000"/>
                </a:solidFill>
              </a:rPr>
            </a:br>
            <a:r>
              <a:rPr lang="en-US" sz="1400">
                <a:solidFill>
                  <a:srgbClr val="C00000"/>
                </a:solidFill>
              </a:rPr>
              <a:t>to train via BP in 1980’s</a:t>
            </a:r>
          </a:p>
        </p:txBody>
      </p:sp>
      <p:sp>
        <p:nvSpPr>
          <p:cNvPr id="8" name="TextBox 7">
            <a:extLst>
              <a:ext uri="{FF2B5EF4-FFF2-40B4-BE49-F238E27FC236}">
                <a16:creationId xmlns:a16="http://schemas.microsoft.com/office/drawing/2014/main" id="{56F438A3-B52F-750C-80FC-1039AF43E09A}"/>
              </a:ext>
            </a:extLst>
          </p:cNvPr>
          <p:cNvSpPr txBox="1"/>
          <p:nvPr/>
        </p:nvSpPr>
        <p:spPr>
          <a:xfrm>
            <a:off x="1381655" y="4714647"/>
            <a:ext cx="6166929" cy="415498"/>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a:t>
            </a:r>
            <a:r>
              <a:rPr lang="en-US" sz="1050">
                <a:latin typeface="Corbel" panose="020B0503020204020204" pitchFamily="34" charset="0"/>
                <a:ea typeface="Tahoma" panose="020B0604030504040204" pitchFamily="34" charset="0"/>
                <a:cs typeface="Tahoma" panose="020B0604030504040204" pitchFamily="34" charset="0"/>
                <a:hlinkClick r:id="rId5"/>
              </a:rPr>
              <a:t>Learning representations by back-propagating errors, </a:t>
            </a:r>
            <a:r>
              <a:rPr lang="en-US" sz="1050" err="1">
                <a:latin typeface="Corbel" panose="020B0503020204020204" pitchFamily="34" charset="0"/>
                <a:ea typeface="Tahoma" panose="020B0604030504040204" pitchFamily="34" charset="0"/>
                <a:cs typeface="Tahoma" panose="020B0604030504040204" pitchFamily="34" charset="0"/>
                <a:hlinkClick r:id="rId5"/>
              </a:rPr>
              <a:t>Rumelhart</a:t>
            </a:r>
            <a:r>
              <a:rPr lang="en-US" sz="1050">
                <a:latin typeface="Corbel" panose="020B0503020204020204" pitchFamily="34" charset="0"/>
                <a:ea typeface="Tahoma" panose="020B0604030504040204" pitchFamily="34" charset="0"/>
                <a:cs typeface="Tahoma" panose="020B0604030504040204" pitchFamily="34" charset="0"/>
                <a:hlinkClick r:id="rId5"/>
              </a:rPr>
              <a:t>, Hinton &amp; Williams 1986</a:t>
            </a:r>
            <a:r>
              <a:rPr lang="en-US" sz="1050">
                <a:latin typeface="Corbel" panose="020B0503020204020204" pitchFamily="34" charset="0"/>
                <a:ea typeface="Tahoma" panose="020B0604030504040204" pitchFamily="34" charset="0"/>
                <a:cs typeface="Tahoma" panose="020B0604030504040204" pitchFamily="34" charset="0"/>
              </a:rPr>
              <a:t>;   </a:t>
            </a:r>
            <a:br>
              <a:rPr lang="en-US" sz="1050">
                <a:latin typeface="Corbel" panose="020B0503020204020204" pitchFamily="34" charset="0"/>
                <a:ea typeface="Tahoma" panose="020B0604030504040204" pitchFamily="34" charset="0"/>
                <a:cs typeface="Tahoma" panose="020B0604030504040204" pitchFamily="34" charset="0"/>
              </a:rPr>
            </a:br>
            <a:r>
              <a:rPr lang="en-US" sz="1050">
                <a:latin typeface="Corbel" panose="020B0503020204020204" pitchFamily="34" charset="0"/>
                <a:ea typeface="Tahoma" panose="020B0604030504040204" pitchFamily="34" charset="0"/>
                <a:cs typeface="Tahoma" panose="020B0604030504040204" pitchFamily="34" charset="0"/>
              </a:rPr>
              <a:t>for a broader context, see: </a:t>
            </a:r>
            <a:r>
              <a:rPr lang="en-US" sz="1050">
                <a:latin typeface="Corbel" panose="020B0503020204020204" pitchFamily="34" charset="0"/>
                <a:ea typeface="Tahoma" panose="020B0604030504040204" pitchFamily="34" charset="0"/>
                <a:cs typeface="Tahoma" panose="020B0604030504040204" pitchFamily="34" charset="0"/>
                <a:hlinkClick r:id="rId6"/>
              </a:rPr>
              <a:t>http://people.idsia.ch/~juergen/who-invented-backpropagation.html</a:t>
            </a:r>
            <a:r>
              <a:rPr lang="en-US" sz="1050">
                <a:latin typeface="Corbel" panose="020B0503020204020204" pitchFamily="34" charset="0"/>
                <a:ea typeface="Tahoma" panose="020B0604030504040204" pitchFamily="34" charset="0"/>
                <a:cs typeface="Tahoma" panose="020B0604030504040204" pitchFamily="34" charset="0"/>
              </a:rPr>
              <a:t>]</a:t>
            </a:r>
          </a:p>
        </p:txBody>
      </p:sp>
      <p:sp>
        <p:nvSpPr>
          <p:cNvPr id="11" name="Rectangle 10">
            <a:extLst>
              <a:ext uri="{FF2B5EF4-FFF2-40B4-BE49-F238E27FC236}">
                <a16:creationId xmlns:a16="http://schemas.microsoft.com/office/drawing/2014/main" id="{31C98D7A-5BDB-679D-CB89-ECFFFB2A9376}"/>
              </a:ext>
            </a:extLst>
          </p:cNvPr>
          <p:cNvSpPr/>
          <p:nvPr/>
        </p:nvSpPr>
        <p:spPr>
          <a:xfrm>
            <a:off x="3298979" y="442970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89676726-E7CA-E229-0B0C-08C08558F0E0}"/>
              </a:ext>
            </a:extLst>
          </p:cNvPr>
          <p:cNvSpPr txBox="1">
            <a:spLocks/>
          </p:cNvSpPr>
          <p:nvPr/>
        </p:nvSpPr>
        <p:spPr>
          <a:xfrm>
            <a:off x="1487977" y="2463419"/>
            <a:ext cx="2044930" cy="66746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1400">
                <a:solidFill>
                  <a:srgbClr val="C00000"/>
                </a:solidFill>
              </a:rPr>
              <a:t>what was possible </a:t>
            </a:r>
          </a:p>
          <a:p>
            <a:pPr marL="0" indent="0" algn="ctr">
              <a:buFont typeface="Corbel"/>
              <a:buNone/>
            </a:pPr>
            <a:r>
              <a:rPr lang="en-US" sz="1400">
                <a:solidFill>
                  <a:srgbClr val="C00000"/>
                </a:solidFill>
              </a:rPr>
              <a:t>to train in 1970’s</a:t>
            </a:r>
          </a:p>
        </p:txBody>
      </p:sp>
    </p:spTree>
    <p:extLst>
      <p:ext uri="{BB962C8B-B14F-4D97-AF65-F5344CB8AC3E}">
        <p14:creationId xmlns:p14="http://schemas.microsoft.com/office/powerpoint/2010/main" val="41016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30487-27F5-7D45-100A-C22BB30C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1D699-579F-EFB7-B485-CAFEEB7F2D0C}"/>
              </a:ext>
            </a:extLst>
          </p:cNvPr>
          <p:cNvSpPr>
            <a:spLocks noGrp="1"/>
          </p:cNvSpPr>
          <p:nvPr>
            <p:ph type="title"/>
          </p:nvPr>
        </p:nvSpPr>
        <p:spPr/>
        <p:txBody>
          <a:bodyPr>
            <a:normAutofit/>
          </a:bodyPr>
          <a:lstStyle/>
          <a:p>
            <a:r>
              <a:rPr lang="en-US"/>
              <a:t>HW2 is released </a:t>
            </a:r>
          </a:p>
        </p:txBody>
      </p:sp>
      <p:sp>
        <p:nvSpPr>
          <p:cNvPr id="3" name="Content Placeholder 2">
            <a:extLst>
              <a:ext uri="{FF2B5EF4-FFF2-40B4-BE49-F238E27FC236}">
                <a16:creationId xmlns:a16="http://schemas.microsoft.com/office/drawing/2014/main" id="{B3D5453D-2F1A-0975-9FD1-8724ECCA31C1}"/>
              </a:ext>
            </a:extLst>
          </p:cNvPr>
          <p:cNvSpPr>
            <a:spLocks noGrp="1"/>
          </p:cNvSpPr>
          <p:nvPr>
            <p:ph type="body" sz="quarter" idx="16"/>
          </p:nvPr>
        </p:nvSpPr>
        <p:spPr/>
        <p:txBody>
          <a:bodyPr/>
          <a:lstStyle/>
          <a:p>
            <a:r>
              <a:rPr lang="en-US" dirty="0"/>
              <a:t>Have you seen it?</a:t>
            </a:r>
          </a:p>
          <a:p>
            <a:r>
              <a:rPr lang="en-US" dirty="0"/>
              <a:t>Due next Tuesday noon. </a:t>
            </a:r>
          </a:p>
          <a:p>
            <a:pPr lvl="1"/>
            <a:r>
              <a:rPr lang="en-US" dirty="0"/>
              <a:t>Feels like a long time away? </a:t>
            </a:r>
          </a:p>
          <a:p>
            <a:pPr lvl="1"/>
            <a:r>
              <a:rPr lang="en-US" dirty="0">
                <a:solidFill>
                  <a:srgbClr val="C00000"/>
                </a:solidFill>
              </a:rPr>
              <a:t>it’s due in 120 hours</a:t>
            </a:r>
            <a:r>
              <a:rPr lang="en-US" dirty="0"/>
              <a:t>!</a:t>
            </a:r>
          </a:p>
          <a:p>
            <a:endParaRPr lang="en-US" dirty="0"/>
          </a:p>
        </p:txBody>
      </p:sp>
    </p:spTree>
    <p:extLst>
      <p:ext uri="{BB962C8B-B14F-4D97-AF65-F5344CB8AC3E}">
        <p14:creationId xmlns:p14="http://schemas.microsoft.com/office/powerpoint/2010/main" val="7034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Second NN Demise (1995-2010) </a:t>
            </a:r>
          </a:p>
        </p:txBody>
      </p:sp>
      <p:sp>
        <p:nvSpPr>
          <p:cNvPr id="3" name="Content Placeholder 2"/>
          <p:cNvSpPr>
            <a:spLocks noGrp="1"/>
          </p:cNvSpPr>
          <p:nvPr>
            <p:ph type="body" sz="quarter" idx="16"/>
          </p:nvPr>
        </p:nvSpPr>
        <p:spPr/>
        <p:txBody>
          <a:bodyPr/>
          <a:lstStyle/>
          <a:p>
            <a:r>
              <a:rPr lang="en-US" dirty="0"/>
              <a:t>Generic backpropagation did </a:t>
            </a:r>
            <a:r>
              <a:rPr lang="en-US" dirty="0">
                <a:solidFill>
                  <a:srgbClr val="C00000"/>
                </a:solidFill>
              </a:rPr>
              <a:t>not </a:t>
            </a:r>
            <a:r>
              <a:rPr lang="en-US" dirty="0"/>
              <a:t>generalize that well to training </a:t>
            </a:r>
            <a:r>
              <a:rPr lang="en-US" dirty="0">
                <a:solidFill>
                  <a:srgbClr val="C00000"/>
                </a:solidFill>
              </a:rPr>
              <a:t>deeper</a:t>
            </a:r>
            <a:r>
              <a:rPr lang="en-US" dirty="0"/>
              <a:t> networks.</a:t>
            </a:r>
          </a:p>
          <a:p>
            <a:pPr lvl="1"/>
            <a:r>
              <a:rPr lang="en-US" dirty="0"/>
              <a:t>Overfitting / underfitting remained an issue. </a:t>
            </a:r>
          </a:p>
          <a:p>
            <a:pPr lvl="1"/>
            <a:r>
              <a:rPr lang="en-US" dirty="0"/>
              <a:t>Computers were still quite slow</a:t>
            </a:r>
          </a:p>
          <a:p>
            <a:r>
              <a:rPr lang="en-US" dirty="0"/>
              <a:t>Little theoretical justification for underlying methods.</a:t>
            </a:r>
          </a:p>
          <a:p>
            <a:r>
              <a:rPr lang="en-US" dirty="0"/>
              <a:t>Machine learning research moved to graphical/probabilistic models and kernel methods.</a:t>
            </a:r>
          </a:p>
        </p:txBody>
      </p:sp>
      <p:sp>
        <p:nvSpPr>
          <p:cNvPr id="5" name="TextBox 4">
            <a:extLst>
              <a:ext uri="{FF2B5EF4-FFF2-40B4-BE49-F238E27FC236}">
                <a16:creationId xmlns:a16="http://schemas.microsoft.com/office/drawing/2014/main" id="{F491CB34-79CE-5528-90CE-477CE48CB1CB}"/>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spTree>
    <p:extLst>
      <p:ext uri="{BB962C8B-B14F-4D97-AF65-F5344CB8AC3E}">
        <p14:creationId xmlns:p14="http://schemas.microsoft.com/office/powerpoint/2010/main" val="63472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7D31-788F-9085-FDC8-C78E66150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3809B-8A85-1968-92CA-BD16A3842B2B}"/>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783F9303-BF28-CDCD-4758-C9235C2FAE0B}"/>
              </a:ext>
            </a:extLst>
          </p:cNvPr>
          <p:cNvSpPr>
            <a:spLocks noGrp="1"/>
          </p:cNvSpPr>
          <p:nvPr>
            <p:ph type="body" sz="quarter" idx="16"/>
          </p:nvPr>
        </p:nvSpPr>
        <p:spPr/>
        <p:txBody>
          <a:bodyPr>
            <a:normAutofit/>
          </a:bodyPr>
          <a:lstStyle/>
          <a:p>
            <a:pPr marL="571500" indent="-457200">
              <a:buFont typeface="+mj-lt"/>
              <a:buAutoNum type="arabicPeriod"/>
            </a:pPr>
            <a:r>
              <a:rPr lang="en-US" sz="2000" dirty="0">
                <a:solidFill>
                  <a:srgbClr val="C00000"/>
                </a:solidFill>
              </a:rPr>
              <a:t>Single-layer neural networks (1943-1969)</a:t>
            </a:r>
          </a:p>
          <a:p>
            <a:pPr marL="571500" indent="-457200">
              <a:buFont typeface="+mj-lt"/>
              <a:buAutoNum type="arabicPeriod"/>
            </a:pPr>
            <a:r>
              <a:rPr lang="en-US" sz="2000" dirty="0">
                <a:solidFill>
                  <a:srgbClr val="C00000"/>
                </a:solidFill>
              </a:rPr>
              <a:t>Symbolic AI &amp; knowledge engineering (1970-1985)</a:t>
            </a:r>
          </a:p>
          <a:p>
            <a:pPr marL="571500" indent="-457200">
              <a:buFont typeface="+mj-lt"/>
              <a:buAutoNum type="arabicPeriod"/>
            </a:pPr>
            <a:r>
              <a:rPr lang="en-US" sz="2000" dirty="0">
                <a:solidFill>
                  <a:srgbClr val="C00000"/>
                </a:solidFill>
              </a:rPr>
              <a:t>Multi-layer NNs and symbolic learning (1985-1995)</a:t>
            </a:r>
          </a:p>
          <a:p>
            <a:pPr marL="571500" indent="-457200">
              <a:buFont typeface="+mj-lt"/>
              <a:buAutoNum type="arabicPeriod"/>
            </a:pPr>
            <a:r>
              <a:rPr lang="en-US" sz="2000" dirty="0"/>
              <a:t>Shallow statistical learning/probabilistic models (1995-2010)</a:t>
            </a:r>
          </a:p>
          <a:p>
            <a:pPr marL="571500" indent="-457200">
              <a:buFont typeface="+mj-lt"/>
              <a:buAutoNum type="arabicPeriod"/>
            </a:pPr>
            <a:r>
              <a:rPr lang="en-US" sz="2000" dirty="0"/>
              <a:t>Deep networks and self-supervised learning (2010-?)</a:t>
            </a:r>
          </a:p>
          <a:p>
            <a:endParaRPr lang="en-US" sz="1400" dirty="0"/>
          </a:p>
        </p:txBody>
      </p:sp>
    </p:spTree>
    <p:extLst>
      <p:ext uri="{BB962C8B-B14F-4D97-AF65-F5344CB8AC3E}">
        <p14:creationId xmlns:p14="http://schemas.microsoft.com/office/powerpoint/2010/main" val="1862801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7BE3B-19E9-94CF-8C30-D85C7C9BB3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DBD4A-8753-E7C2-A4A4-984350847581}"/>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9FF462A4-FBE3-01BC-56E4-45C503DC9A16}"/>
              </a:ext>
            </a:extLst>
          </p:cNvPr>
          <p:cNvSpPr>
            <a:spLocks noGrp="1"/>
          </p:cNvSpPr>
          <p:nvPr>
            <p:ph type="body" sz="quarter" idx="16"/>
          </p:nvPr>
        </p:nvSpPr>
        <p:spPr/>
        <p:txBody>
          <a:bodyPr>
            <a:normAutofit/>
          </a:bodyPr>
          <a:lstStyle/>
          <a:p>
            <a:pPr marL="571500" indent="-457200">
              <a:buFont typeface="+mj-lt"/>
              <a:buAutoNum type="arabicPeriod"/>
            </a:pPr>
            <a:r>
              <a:rPr lang="en-US" sz="2000" dirty="0">
                <a:solidFill>
                  <a:srgbClr val="C00000"/>
                </a:solidFill>
              </a:rPr>
              <a:t>Single-layer neural networks (1943-1969)</a:t>
            </a:r>
          </a:p>
          <a:p>
            <a:pPr marL="571500" indent="-457200">
              <a:buFont typeface="+mj-lt"/>
              <a:buAutoNum type="arabicPeriod"/>
            </a:pPr>
            <a:r>
              <a:rPr lang="en-US" sz="2000" dirty="0">
                <a:solidFill>
                  <a:srgbClr val="C00000"/>
                </a:solidFill>
              </a:rPr>
              <a:t>Symbolic AI &amp; knowledge engineering (1970-1985)</a:t>
            </a:r>
          </a:p>
          <a:p>
            <a:pPr marL="571500" indent="-457200">
              <a:buFont typeface="+mj-lt"/>
              <a:buAutoNum type="arabicPeriod"/>
            </a:pPr>
            <a:r>
              <a:rPr lang="en-US" sz="2000" dirty="0">
                <a:solidFill>
                  <a:srgbClr val="C00000"/>
                </a:solidFill>
              </a:rPr>
              <a:t>Multi-layer NNs and symbolic learning (1985-1995)</a:t>
            </a:r>
          </a:p>
          <a:p>
            <a:pPr marL="571500" indent="-457200">
              <a:buFont typeface="+mj-lt"/>
              <a:buAutoNum type="arabicPeriod"/>
            </a:pPr>
            <a:r>
              <a:rPr lang="en-US" sz="2000" dirty="0">
                <a:solidFill>
                  <a:srgbClr val="C00000"/>
                </a:solidFill>
              </a:rPr>
              <a:t>Shallow statistical learning/probabilistic models (1995-2010)</a:t>
            </a:r>
          </a:p>
          <a:p>
            <a:pPr marL="571500" indent="-457200">
              <a:buFont typeface="+mj-lt"/>
              <a:buAutoNum type="arabicPeriod"/>
            </a:pPr>
            <a:r>
              <a:rPr lang="en-US" sz="2000" dirty="0"/>
              <a:t>Deep networks and self-supervised learning (2010-?)</a:t>
            </a:r>
          </a:p>
          <a:p>
            <a:endParaRPr lang="en-US" sz="1400" dirty="0"/>
          </a:p>
        </p:txBody>
      </p:sp>
    </p:spTree>
    <p:extLst>
      <p:ext uri="{BB962C8B-B14F-4D97-AF65-F5344CB8AC3E}">
        <p14:creationId xmlns:p14="http://schemas.microsoft.com/office/powerpoint/2010/main" val="2610893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49CF8-D42F-70FC-3F17-7EFECD1EB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6412-BF87-3DB5-4F8A-9F50C1749A29}"/>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D819B382-1059-61F2-D850-E9F054BD5417}"/>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solidFill>
                  <a:srgbClr val="C00000"/>
                </a:solidFill>
              </a:rPr>
              <a:t>Shallow statistical learning/probabilistic models (1995-2010)</a:t>
            </a:r>
          </a:p>
          <a:p>
            <a:pPr marL="571500" indent="-457200">
              <a:buFont typeface="+mj-lt"/>
              <a:buAutoNum type="arabicPeriod"/>
            </a:pPr>
            <a:r>
              <a:rPr lang="en-US" sz="2000" b="1">
                <a:solidFill>
                  <a:srgbClr val="C00000"/>
                </a:solidFill>
              </a:rPr>
              <a:t>Deep networks and self-supervised learning (2010-?)</a:t>
            </a:r>
          </a:p>
          <a:p>
            <a:endParaRPr lang="en-US" sz="1400"/>
          </a:p>
        </p:txBody>
      </p:sp>
    </p:spTree>
    <p:extLst>
      <p:ext uri="{BB962C8B-B14F-4D97-AF65-F5344CB8AC3E}">
        <p14:creationId xmlns:p14="http://schemas.microsoft.com/office/powerpoint/2010/main" val="1438287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Deep Learning Revolution (2010…)</a:t>
            </a:r>
          </a:p>
        </p:txBody>
      </p:sp>
      <p:sp>
        <p:nvSpPr>
          <p:cNvPr id="3" name="Content Placeholder 2"/>
          <p:cNvSpPr>
            <a:spLocks noGrp="1"/>
          </p:cNvSpPr>
          <p:nvPr>
            <p:ph type="body" sz="quarter" idx="16"/>
          </p:nvPr>
        </p:nvSpPr>
        <p:spPr/>
        <p:txBody>
          <a:bodyPr/>
          <a:lstStyle/>
          <a:p>
            <a:r>
              <a:rPr lang="en-US"/>
              <a:t>Various successes with training deep neural works.</a:t>
            </a:r>
          </a:p>
          <a:p>
            <a:pPr lvl="1"/>
            <a:r>
              <a:rPr lang="en-US"/>
              <a:t>Convolutional neural nets (CNNs) for vision — 2012 </a:t>
            </a:r>
            <a:r>
              <a:rPr lang="en-US" err="1"/>
              <a:t>AlexNet</a:t>
            </a:r>
            <a:r>
              <a:rPr lang="en-US"/>
              <a:t> showed 16% error </a:t>
            </a:r>
            <a:br>
              <a:rPr lang="en-US"/>
            </a:br>
            <a:r>
              <a:rPr lang="en-US"/>
              <a:t>reduction on ImageNet benchmark.</a:t>
            </a:r>
          </a:p>
          <a:p>
            <a:pPr lvl="1"/>
            <a:r>
              <a:rPr lang="en-US"/>
              <a:t>Rise of deep reinforcement learning for games—AlphaGo beat human players.</a:t>
            </a:r>
          </a:p>
          <a:p>
            <a:pPr lvl="1"/>
            <a:endParaRPr lang="en-US"/>
          </a:p>
        </p:txBody>
      </p:sp>
      <p:pic>
        <p:nvPicPr>
          <p:cNvPr id="6146" name="Picture 2" descr="AlexNet and ImageNet: The Birth of Deep Learning | Pinecone">
            <a:extLst>
              <a:ext uri="{FF2B5EF4-FFF2-40B4-BE49-F238E27FC236}">
                <a16:creationId xmlns:a16="http://schemas.microsoft.com/office/drawing/2014/main" id="{B4A3DEF7-B6A5-DE7A-A03F-AD27A9E21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2441256"/>
            <a:ext cx="3566160" cy="27180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Google's AlphaGo Beat Lee Sedol, a Go World Champion - The Atlantic">
            <a:extLst>
              <a:ext uri="{FF2B5EF4-FFF2-40B4-BE49-F238E27FC236}">
                <a16:creationId xmlns:a16="http://schemas.microsoft.com/office/drawing/2014/main" id="{CB0F591D-0EBF-9B16-EDCC-C5F7229545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45" t="3902" r="18445" b="4165"/>
          <a:stretch/>
        </p:blipFill>
        <p:spPr bwMode="auto">
          <a:xfrm>
            <a:off x="1066800" y="2571750"/>
            <a:ext cx="3119120" cy="240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874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ED340-62FF-9E58-09E6-14282D1EBD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4880A-0DAF-DB8D-3AC2-ADCC36601BF9}"/>
              </a:ext>
            </a:extLst>
          </p:cNvPr>
          <p:cNvSpPr>
            <a:spLocks noGrp="1"/>
          </p:cNvSpPr>
          <p:nvPr>
            <p:ph type="title"/>
          </p:nvPr>
        </p:nvSpPr>
        <p:spPr/>
        <p:txBody>
          <a:bodyPr>
            <a:normAutofit/>
          </a:bodyPr>
          <a:lstStyle/>
          <a:p>
            <a:r>
              <a:rPr lang="en-US"/>
              <a:t>Deep Learning Revolution (2010…)</a:t>
            </a:r>
          </a:p>
        </p:txBody>
      </p:sp>
      <p:sp>
        <p:nvSpPr>
          <p:cNvPr id="3" name="Content Placeholder 2">
            <a:extLst>
              <a:ext uri="{FF2B5EF4-FFF2-40B4-BE49-F238E27FC236}">
                <a16:creationId xmlns:a16="http://schemas.microsoft.com/office/drawing/2014/main" id="{8D55A4F8-1AA5-E2D0-7E4F-E1518337E61D}"/>
              </a:ext>
            </a:extLst>
          </p:cNvPr>
          <p:cNvSpPr>
            <a:spLocks noGrp="1"/>
          </p:cNvSpPr>
          <p:nvPr>
            <p:ph type="body" sz="quarter" idx="16"/>
          </p:nvPr>
        </p:nvSpPr>
        <p:spPr/>
        <p:txBody>
          <a:bodyPr/>
          <a:lstStyle/>
          <a:p>
            <a:r>
              <a:rPr lang="en-US"/>
              <a:t>Various successes with training deep neural works.</a:t>
            </a:r>
          </a:p>
          <a:p>
            <a:pPr lvl="1"/>
            <a:r>
              <a:rPr lang="en-US"/>
              <a:t>Convolutional neural nets (CNNs) for vision — 2012 </a:t>
            </a:r>
            <a:r>
              <a:rPr lang="en-US" err="1"/>
              <a:t>AlexNet</a:t>
            </a:r>
            <a:r>
              <a:rPr lang="en-US"/>
              <a:t> showed 16% error </a:t>
            </a:r>
            <a:br>
              <a:rPr lang="en-US"/>
            </a:br>
            <a:r>
              <a:rPr lang="en-US"/>
              <a:t>reduction on ImageNet benchmark.</a:t>
            </a:r>
          </a:p>
          <a:p>
            <a:pPr lvl="1"/>
            <a:r>
              <a:rPr lang="en-US"/>
              <a:t>Rise of deep reinforcement learning for games—AlphaGo beat human players.</a:t>
            </a:r>
          </a:p>
          <a:p>
            <a:pPr lvl="1"/>
            <a:endParaRPr lang="en-US"/>
          </a:p>
        </p:txBody>
      </p:sp>
      <p:sp>
        <p:nvSpPr>
          <p:cNvPr id="6" name="TextBox 5">
            <a:extLst>
              <a:ext uri="{FF2B5EF4-FFF2-40B4-BE49-F238E27FC236}">
                <a16:creationId xmlns:a16="http://schemas.microsoft.com/office/drawing/2014/main" id="{DA67A716-F8BD-C554-0850-632FBB54FB00}"/>
              </a:ext>
            </a:extLst>
          </p:cNvPr>
          <p:cNvSpPr txBox="1"/>
          <p:nvPr/>
        </p:nvSpPr>
        <p:spPr>
          <a:xfrm>
            <a:off x="3228898" y="3052992"/>
            <a:ext cx="1209040" cy="738664"/>
          </a:xfrm>
          <a:prstGeom prst="rect">
            <a:avLst/>
          </a:prstGeom>
          <a:noFill/>
        </p:spPr>
        <p:txBody>
          <a:bodyPr wrap="square">
            <a:spAutoFit/>
          </a:bodyPr>
          <a:lstStyle/>
          <a:p>
            <a:pPr algn="ctr"/>
            <a:r>
              <a:rPr lang="en-US" err="1">
                <a:latin typeface="Tahoma" panose="020B0604030504040204" pitchFamily="34" charset="0"/>
                <a:ea typeface="Tahoma" panose="020B0604030504040204" pitchFamily="34" charset="0"/>
                <a:cs typeface="Tahoma" panose="020B0604030504040204" pitchFamily="34" charset="0"/>
              </a:rPr>
              <a:t>arXiv</a:t>
            </a:r>
            <a:r>
              <a:rPr lang="en-US">
                <a:latin typeface="Tahoma" panose="020B0604030504040204" pitchFamily="34" charset="0"/>
                <a:ea typeface="Tahoma" panose="020B0604030504040204" pitchFamily="34" charset="0"/>
                <a:cs typeface="Tahoma" panose="020B0604030504040204" pitchFamily="34" charset="0"/>
              </a:rPr>
              <a:t>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papers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per month</a:t>
            </a:r>
          </a:p>
        </p:txBody>
      </p:sp>
      <p:pic>
        <p:nvPicPr>
          <p:cNvPr id="8" name="Picture 7" descr="A graph of a graph of paper&#10;&#10;Description automatically generated with medium confidence">
            <a:extLst>
              <a:ext uri="{FF2B5EF4-FFF2-40B4-BE49-F238E27FC236}">
                <a16:creationId xmlns:a16="http://schemas.microsoft.com/office/drawing/2014/main" id="{C6F22EEB-8C37-0CB5-248D-F0812787A6B0}"/>
              </a:ext>
            </a:extLst>
          </p:cNvPr>
          <p:cNvPicPr>
            <a:picLocks noChangeAspect="1"/>
          </p:cNvPicPr>
          <p:nvPr/>
        </p:nvPicPr>
        <p:blipFill>
          <a:blip r:embed="rId3"/>
          <a:stretch>
            <a:fillRect/>
          </a:stretch>
        </p:blipFill>
        <p:spPr>
          <a:xfrm>
            <a:off x="4275378" y="2496605"/>
            <a:ext cx="4025342" cy="2626575"/>
          </a:xfrm>
          <a:prstGeom prst="rect">
            <a:avLst/>
          </a:prstGeom>
        </p:spPr>
      </p:pic>
      <p:sp>
        <p:nvSpPr>
          <p:cNvPr id="10" name="TextBox 9">
            <a:extLst>
              <a:ext uri="{FF2B5EF4-FFF2-40B4-BE49-F238E27FC236}">
                <a16:creationId xmlns:a16="http://schemas.microsoft.com/office/drawing/2014/main" id="{31043C8E-508B-3BAF-F299-38A82E4F2C2D}"/>
              </a:ext>
            </a:extLst>
          </p:cNvPr>
          <p:cNvSpPr txBox="1"/>
          <p:nvPr/>
        </p:nvSpPr>
        <p:spPr>
          <a:xfrm>
            <a:off x="142240" y="4678768"/>
            <a:ext cx="4295698" cy="430887"/>
          </a:xfrm>
          <a:prstGeom prst="rect">
            <a:avLst/>
          </a:prstGeom>
          <a:solidFill>
            <a:schemeClr val="bg1"/>
          </a:solidFill>
        </p:spPr>
        <p:txBody>
          <a:bodyPr wrap="square">
            <a:spAutoFit/>
          </a:bodyPr>
          <a:lstStyle/>
          <a:p>
            <a:r>
              <a:rPr lang="en-US" sz="1050"/>
              <a:t>Figure credit: </a:t>
            </a:r>
          </a:p>
          <a:p>
            <a:r>
              <a:rPr lang="en-US" sz="1050">
                <a:hlinkClick r:id="rId4"/>
              </a:rPr>
              <a:t>https://twitter.com/MarioKrenn6240/status/1314622995139264517</a:t>
            </a:r>
            <a:r>
              <a:rPr lang="en-US" sz="1050"/>
              <a:t> </a:t>
            </a:r>
          </a:p>
        </p:txBody>
      </p:sp>
    </p:spTree>
    <p:extLst>
      <p:ext uri="{BB962C8B-B14F-4D97-AF65-F5344CB8AC3E}">
        <p14:creationId xmlns:p14="http://schemas.microsoft.com/office/powerpoint/2010/main" val="738633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2F3E-2309-2CEA-09CD-2E2004CB9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C6DBD-184D-AFBC-DA5C-26F93B23DA1E}"/>
              </a:ext>
            </a:extLst>
          </p:cNvPr>
          <p:cNvSpPr>
            <a:spLocks noGrp="1"/>
          </p:cNvSpPr>
          <p:nvPr>
            <p:ph type="title"/>
          </p:nvPr>
        </p:nvSpPr>
        <p:spPr/>
        <p:txBody>
          <a:bodyPr>
            <a:normAutofit/>
          </a:bodyPr>
          <a:lstStyle/>
          <a:p>
            <a:r>
              <a:rPr lang="en-US"/>
              <a:t>Deep Learning Revolution (2010…)</a:t>
            </a:r>
          </a:p>
        </p:txBody>
      </p:sp>
      <p:sp>
        <p:nvSpPr>
          <p:cNvPr id="3" name="Content Placeholder 2">
            <a:extLst>
              <a:ext uri="{FF2B5EF4-FFF2-40B4-BE49-F238E27FC236}">
                <a16:creationId xmlns:a16="http://schemas.microsoft.com/office/drawing/2014/main" id="{5D0B9AAC-4EFB-766B-8465-246456F31209}"/>
              </a:ext>
            </a:extLst>
          </p:cNvPr>
          <p:cNvSpPr>
            <a:spLocks noGrp="1"/>
          </p:cNvSpPr>
          <p:nvPr>
            <p:ph type="body" sz="quarter" idx="16"/>
          </p:nvPr>
        </p:nvSpPr>
        <p:spPr/>
        <p:txBody>
          <a:bodyPr/>
          <a:lstStyle/>
          <a:p>
            <a:r>
              <a:rPr lang="en-US"/>
              <a:t>The success continued enabled by 3 forces: </a:t>
            </a:r>
          </a:p>
          <a:p>
            <a:pPr lvl="1"/>
            <a:r>
              <a:rPr lang="en-US">
                <a:solidFill>
                  <a:srgbClr val="006700"/>
                </a:solidFill>
              </a:rPr>
              <a:t>Availability of massive [unlabeled] data</a:t>
            </a:r>
            <a:r>
              <a:rPr lang="en-US"/>
              <a:t> — the data on Internet. </a:t>
            </a:r>
          </a:p>
          <a:p>
            <a:pPr lvl="1"/>
            <a:r>
              <a:rPr lang="en-US">
                <a:solidFill>
                  <a:srgbClr val="006700"/>
                </a:solidFill>
              </a:rPr>
              <a:t>Faster computing technologies</a:t>
            </a:r>
            <a:r>
              <a:rPr lang="en-US"/>
              <a:t> —  specialized hardware (e.g., GPUs)</a:t>
            </a:r>
          </a:p>
          <a:p>
            <a:pPr lvl="1"/>
            <a:r>
              <a:rPr lang="en-US">
                <a:solidFill>
                  <a:srgbClr val="006700"/>
                </a:solidFill>
              </a:rPr>
              <a:t>Algorithmic innovations </a:t>
            </a:r>
            <a:r>
              <a:rPr lang="en-US"/>
              <a:t>— architectures, optimization, etc. </a:t>
            </a:r>
          </a:p>
          <a:p>
            <a:pPr marL="0" indent="0">
              <a:buNone/>
            </a:pPr>
            <a:endParaRPr lang="en-US"/>
          </a:p>
          <a:p>
            <a:pPr lvl="1"/>
            <a:endParaRPr lang="en-US"/>
          </a:p>
        </p:txBody>
      </p:sp>
      <p:pic>
        <p:nvPicPr>
          <p:cNvPr id="4" name="Picture 10" descr="Nvidia Unveils Ampere A100 80GB GPU With 2TB/s of Memory Bandwidth ...">
            <a:extLst>
              <a:ext uri="{FF2B5EF4-FFF2-40B4-BE49-F238E27FC236}">
                <a16:creationId xmlns:a16="http://schemas.microsoft.com/office/drawing/2014/main" id="{D8E0CF9E-5F0D-AA0F-0C73-39EC8E5C1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7" t="10425" r="22474" b="9408"/>
          <a:stretch/>
        </p:blipFill>
        <p:spPr bwMode="auto">
          <a:xfrm>
            <a:off x="3919041" y="3134011"/>
            <a:ext cx="1946257" cy="1529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75 Zettabytes By 2025">
            <a:extLst>
              <a:ext uri="{FF2B5EF4-FFF2-40B4-BE49-F238E27FC236}">
                <a16:creationId xmlns:a16="http://schemas.microsoft.com/office/drawing/2014/main" id="{FC6B1E3B-DA3A-0B4C-6AC9-DA19D2CF2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45" y="3108016"/>
            <a:ext cx="3226279" cy="15509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66B4828-D954-4E7D-0507-07527228781F}"/>
              </a:ext>
            </a:extLst>
          </p:cNvPr>
          <p:cNvPicPr>
            <a:picLocks noChangeAspect="1"/>
          </p:cNvPicPr>
          <p:nvPr/>
        </p:nvPicPr>
        <p:blipFill>
          <a:blip r:embed="rId5"/>
          <a:stretch>
            <a:fillRect/>
          </a:stretch>
        </p:blipFill>
        <p:spPr>
          <a:xfrm>
            <a:off x="6517620" y="2291895"/>
            <a:ext cx="1946257" cy="2846086"/>
          </a:xfrm>
          <a:prstGeom prst="rect">
            <a:avLst/>
          </a:prstGeom>
        </p:spPr>
      </p:pic>
    </p:spTree>
    <p:extLst>
      <p:ext uri="{BB962C8B-B14F-4D97-AF65-F5344CB8AC3E}">
        <p14:creationId xmlns:p14="http://schemas.microsoft.com/office/powerpoint/2010/main" val="17016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BC2B-028F-C2A2-4516-050AAD048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908522-6F8C-0811-F48D-680EE1EE58E7}"/>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F660DBFA-AE6C-DD23-8CFE-5BEAA26F5778}"/>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solidFill>
                  <a:srgbClr val="C00000"/>
                </a:solidFill>
              </a:rPr>
              <a:t>Shallow statistical learning/probabilistic models (1995-2010)</a:t>
            </a:r>
          </a:p>
          <a:p>
            <a:pPr marL="571500" indent="-457200">
              <a:buFont typeface="+mj-lt"/>
              <a:buAutoNum type="arabicPeriod"/>
            </a:pPr>
            <a:r>
              <a:rPr lang="en-US" sz="2000" b="1">
                <a:solidFill>
                  <a:srgbClr val="C00000"/>
                </a:solidFill>
              </a:rPr>
              <a:t>Deep networks and self-supervised learning (2010-?)</a:t>
            </a:r>
          </a:p>
          <a:p>
            <a:endParaRPr lang="en-US" sz="1400"/>
          </a:p>
        </p:txBody>
      </p:sp>
    </p:spTree>
    <p:extLst>
      <p:ext uri="{BB962C8B-B14F-4D97-AF65-F5344CB8AC3E}">
        <p14:creationId xmlns:p14="http://schemas.microsoft.com/office/powerpoint/2010/main" val="130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C68A-A825-3035-5859-7D0D572D801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EEF082-61F8-F705-15FF-13BB270FC672}"/>
              </a:ext>
            </a:extLst>
          </p:cNvPr>
          <p:cNvSpPr>
            <a:spLocks noGrp="1"/>
          </p:cNvSpPr>
          <p:nvPr>
            <p:ph type="body" sz="quarter" idx="16"/>
          </p:nvPr>
        </p:nvSpPr>
        <p:spPr/>
        <p:txBody>
          <a:bodyPr/>
          <a:lstStyle/>
          <a:p>
            <a:endParaRPr lang="en-US"/>
          </a:p>
        </p:txBody>
      </p:sp>
      <p:pic>
        <p:nvPicPr>
          <p:cNvPr id="1026" name="Picture 2" descr="What If the Big Bang Was Actually a Big Bounce? | WIRED">
            <a:extLst>
              <a:ext uri="{FF2B5EF4-FFF2-40B4-BE49-F238E27FC236}">
                <a16:creationId xmlns:a16="http://schemas.microsoft.com/office/drawing/2014/main" id="{36721C7E-66E7-582E-F1DB-D9603B40A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5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5EC36B-E25A-CF2F-A4E5-5F56C2DC8459}"/>
              </a:ext>
            </a:extLst>
          </p:cNvPr>
          <p:cNvSpPr txBox="1"/>
          <p:nvPr/>
        </p:nvSpPr>
        <p:spPr>
          <a:xfrm>
            <a:off x="5657353" y="4800165"/>
            <a:ext cx="3454842" cy="261610"/>
          </a:xfrm>
          <a:prstGeom prst="rect">
            <a:avLst/>
          </a:prstGeom>
          <a:noFill/>
        </p:spPr>
        <p:txBody>
          <a:bodyPr wrap="square">
            <a:spAutoFit/>
          </a:bodyPr>
          <a:lstStyle/>
          <a:p>
            <a:pPr algn="r"/>
            <a:r>
              <a:rPr lang="en-US" sz="1100">
                <a:solidFill>
                  <a:schemeClr val="bg1"/>
                </a:solidFill>
              </a:rPr>
              <a:t>https://</a:t>
            </a:r>
            <a:r>
              <a:rPr lang="en-US" sz="1100" err="1">
                <a:solidFill>
                  <a:schemeClr val="bg1"/>
                </a:solidFill>
              </a:rPr>
              <a:t>en.wikipedia.org</a:t>
            </a:r>
            <a:r>
              <a:rPr lang="en-US" sz="1100">
                <a:solidFill>
                  <a:schemeClr val="bg1"/>
                </a:solidFill>
              </a:rPr>
              <a:t>/wiki/</a:t>
            </a:r>
            <a:r>
              <a:rPr lang="en-US" sz="1100" err="1">
                <a:solidFill>
                  <a:schemeClr val="bg1"/>
                </a:solidFill>
              </a:rPr>
              <a:t>Big_Bounce</a:t>
            </a:r>
            <a:endParaRPr lang="en-US" sz="1100">
              <a:solidFill>
                <a:schemeClr val="bg1"/>
              </a:solidFill>
            </a:endParaRPr>
          </a:p>
        </p:txBody>
      </p:sp>
    </p:spTree>
    <p:extLst>
      <p:ext uri="{BB962C8B-B14F-4D97-AF65-F5344CB8AC3E}">
        <p14:creationId xmlns:p14="http://schemas.microsoft.com/office/powerpoint/2010/main" val="2950650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How it started                How it’s going </a:t>
            </a:r>
          </a:p>
        </p:txBody>
      </p:sp>
      <p:sp>
        <p:nvSpPr>
          <p:cNvPr id="3" name="Content Placeholder 2"/>
          <p:cNvSpPr>
            <a:spLocks noGrp="1"/>
          </p:cNvSpPr>
          <p:nvPr>
            <p:ph type="body" sz="quarter" idx="16"/>
          </p:nvPr>
        </p:nvSpPr>
        <p:spPr/>
        <p:txBody>
          <a:bodyPr/>
          <a:lstStyle/>
          <a:p>
            <a:pPr marL="596900" lvl="1" indent="0">
              <a:buNone/>
            </a:pPr>
            <a:endParaRPr lang="en-US"/>
          </a:p>
          <a:p>
            <a:pPr lvl="1"/>
            <a:endParaRPr lang="en-US"/>
          </a:p>
        </p:txBody>
      </p:sp>
      <p:sp>
        <p:nvSpPr>
          <p:cNvPr id="5" name="TextBox 4">
            <a:extLst>
              <a:ext uri="{FF2B5EF4-FFF2-40B4-BE49-F238E27FC236}">
                <a16:creationId xmlns:a16="http://schemas.microsoft.com/office/drawing/2014/main" id="{F4828581-FD71-7658-BA62-436337F72973}"/>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pic>
        <p:nvPicPr>
          <p:cNvPr id="6146" name="Picture 2" descr="ChemNet: A Deep Neural Network for Advanced Composites Manufacturing | The  Journal of Physical Chemistry B">
            <a:extLst>
              <a:ext uri="{FF2B5EF4-FFF2-40B4-BE49-F238E27FC236}">
                <a16:creationId xmlns:a16="http://schemas.microsoft.com/office/drawing/2014/main" id="{A37933D7-B9A8-B882-6713-699D4A002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251" y="2192660"/>
            <a:ext cx="4013596" cy="16298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3 The perceptron is based on a linear threshold unit (LTU) that models...  | Download Scientific Diagram">
            <a:extLst>
              <a:ext uri="{FF2B5EF4-FFF2-40B4-BE49-F238E27FC236}">
                <a16:creationId xmlns:a16="http://schemas.microsoft.com/office/drawing/2014/main" id="{76B007F0-91E4-724A-D049-568AA828E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1" y="2354570"/>
            <a:ext cx="3360491" cy="135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5558-3D76-0C4A-B493-A4B68FDBF737}"/>
              </a:ext>
            </a:extLst>
          </p:cNvPr>
          <p:cNvSpPr>
            <a:spLocks noGrp="1"/>
          </p:cNvSpPr>
          <p:nvPr>
            <p:ph type="title"/>
          </p:nvPr>
        </p:nvSpPr>
        <p:spPr/>
        <p:txBody>
          <a:bodyPr>
            <a:normAutofit/>
          </a:bodyPr>
          <a:lstStyle/>
          <a:p>
            <a:r>
              <a:rPr lang="en-US"/>
              <a:t>Recap: Language Modeling </a:t>
            </a:r>
          </a:p>
        </p:txBody>
      </p:sp>
      <p:sp>
        <p:nvSpPr>
          <p:cNvPr id="3" name="Content Placeholder 2">
            <a:extLst>
              <a:ext uri="{FF2B5EF4-FFF2-40B4-BE49-F238E27FC236}">
                <a16:creationId xmlns:a16="http://schemas.microsoft.com/office/drawing/2014/main" id="{FBB6CFC5-8813-AA46-99ED-E2EABFD4D3B1}"/>
              </a:ext>
            </a:extLst>
          </p:cNvPr>
          <p:cNvSpPr>
            <a:spLocks noGrp="1"/>
          </p:cNvSpPr>
          <p:nvPr>
            <p:ph type="body" sz="quarter" idx="16"/>
          </p:nvPr>
        </p:nvSpPr>
        <p:spPr/>
        <p:txBody>
          <a:bodyPr>
            <a:normAutofit/>
          </a:bodyPr>
          <a:lstStyle/>
          <a:p>
            <a:r>
              <a:rPr lang="en-US" b="1" dirty="0"/>
              <a:t>Language Modeling:</a:t>
            </a:r>
            <a:r>
              <a:rPr lang="en-US" dirty="0"/>
              <a:t> estimating distributions over language. </a:t>
            </a:r>
          </a:p>
          <a:p>
            <a:endParaRPr lang="en-US" dirty="0"/>
          </a:p>
          <a:p>
            <a:r>
              <a:rPr lang="en-US" b="1" dirty="0"/>
              <a:t>One approach </a:t>
            </a:r>
            <a:r>
              <a:rPr lang="en-US" dirty="0"/>
              <a:t>we previously saw: counting word co-occurrences. </a:t>
            </a:r>
          </a:p>
          <a:p>
            <a:pPr lvl="1"/>
            <a:r>
              <a:rPr lang="en-US" b="1" dirty="0"/>
              <a:t>Pro:</a:t>
            </a:r>
            <a:r>
              <a:rPr lang="en-US" dirty="0"/>
              <a:t> </a:t>
            </a:r>
            <a:r>
              <a:rPr lang="en-US" dirty="0">
                <a:solidFill>
                  <a:srgbClr val="006700"/>
                </a:solidFill>
              </a:rPr>
              <a:t>easy</a:t>
            </a:r>
            <a:r>
              <a:rPr lang="en-US" dirty="0"/>
              <a:t> — just count! </a:t>
            </a:r>
          </a:p>
          <a:p>
            <a:pPr lvl="1"/>
            <a:r>
              <a:rPr lang="en-US" b="1" dirty="0"/>
              <a:t>Con:</a:t>
            </a:r>
            <a:r>
              <a:rPr lang="en-US" dirty="0"/>
              <a:t> </a:t>
            </a:r>
            <a:r>
              <a:rPr lang="en-US" dirty="0">
                <a:solidFill>
                  <a:srgbClr val="C00000"/>
                </a:solidFill>
              </a:rPr>
              <a:t>difficult</a:t>
            </a:r>
            <a:r>
              <a:rPr lang="en-US" dirty="0"/>
              <a:t> to scale to longer context due to </a:t>
            </a:r>
            <a:r>
              <a:rPr lang="en-US" dirty="0">
                <a:solidFill>
                  <a:srgbClr val="C00000"/>
                </a:solidFill>
              </a:rPr>
              <a:t>the sparsity challenge</a:t>
            </a:r>
            <a:r>
              <a:rPr lang="en-US" dirty="0"/>
              <a:t>.</a:t>
            </a:r>
          </a:p>
          <a:p>
            <a:pPr lvl="1"/>
            <a:endParaRPr lang="en-US" dirty="0"/>
          </a:p>
          <a:p>
            <a:r>
              <a:rPr lang="en-US" dirty="0"/>
              <a:t>Another approach: </a:t>
            </a:r>
          </a:p>
          <a:p>
            <a:pPr lvl="1"/>
            <a:r>
              <a:rPr lang="en-US" dirty="0"/>
              <a:t>Using a </a:t>
            </a:r>
            <a:r>
              <a:rPr lang="en-US" dirty="0">
                <a:solidFill>
                  <a:srgbClr val="006700"/>
                </a:solidFill>
              </a:rPr>
              <a:t>learnable function</a:t>
            </a:r>
            <a:r>
              <a:rPr lang="en-US" dirty="0"/>
              <a:t> that can estimate word transition probabilities. </a:t>
            </a:r>
          </a:p>
          <a:p>
            <a:pPr lvl="2"/>
            <a:r>
              <a:rPr lang="en-US" b="1" dirty="0"/>
              <a:t>Now: </a:t>
            </a:r>
            <a:r>
              <a:rPr lang="en-US" dirty="0"/>
              <a:t>What are these learnable functions and how can we train them. </a:t>
            </a:r>
          </a:p>
        </p:txBody>
      </p:sp>
    </p:spTree>
    <p:extLst>
      <p:ext uri="{BB962C8B-B14F-4D97-AF65-F5344CB8AC3E}">
        <p14:creationId xmlns:p14="http://schemas.microsoft.com/office/powerpoint/2010/main" val="1644701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67A4-4D08-ADA7-68DC-875BE648814A}"/>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EBC962B2-1DE8-C7D6-9BA0-0A309CD2A33F}"/>
              </a:ext>
            </a:extLst>
          </p:cNvPr>
          <p:cNvSpPr>
            <a:spLocks noGrp="1"/>
          </p:cNvSpPr>
          <p:nvPr>
            <p:ph type="body" sz="quarter" idx="16"/>
          </p:nvPr>
        </p:nvSpPr>
        <p:spPr/>
        <p:txBody>
          <a:bodyPr/>
          <a:lstStyle/>
          <a:p>
            <a:r>
              <a:rPr lang="en-US" sz="1800"/>
              <a:t>Neural networks have been long in the making since 1950s. </a:t>
            </a:r>
          </a:p>
          <a:p>
            <a:endParaRPr lang="en-US" sz="1800"/>
          </a:p>
          <a:p>
            <a:r>
              <a:rPr lang="en-US" sz="1800"/>
              <a:t>It’s a remarkable journey of science with many ups and downs. </a:t>
            </a:r>
          </a:p>
          <a:p>
            <a:endParaRPr lang="en-US" sz="1800"/>
          </a:p>
          <a:p>
            <a:r>
              <a:rPr lang="en-US" sz="1800" b="1"/>
              <a:t>Next:</a:t>
            </a:r>
            <a:r>
              <a:rPr lang="en-US" sz="1800"/>
              <a:t> How do you train NNs? We will start with some algebra refreshers. </a:t>
            </a:r>
          </a:p>
        </p:txBody>
      </p:sp>
    </p:spTree>
    <p:extLst>
      <p:ext uri="{BB962C8B-B14F-4D97-AF65-F5344CB8AC3E}">
        <p14:creationId xmlns:p14="http://schemas.microsoft.com/office/powerpoint/2010/main" val="2123332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a:xfrm>
            <a:off x="152400" y="1612107"/>
            <a:ext cx="8991600" cy="2000250"/>
          </a:xfrm>
        </p:spPr>
        <p:txBody>
          <a:bodyPr/>
          <a:lstStyle/>
          <a:p>
            <a:pPr algn="ctr"/>
            <a:r>
              <a:rPr lang="en-US" sz="5400"/>
              <a:t>Background for Training NNs</a:t>
            </a:r>
            <a:br>
              <a:rPr lang="en-US" sz="5400"/>
            </a:br>
            <a:r>
              <a:rPr lang="en-US" sz="5400"/>
              <a:t>The Refreshers🍹 </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26219745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C0CC-30D8-6C6F-59F7-31931BA9A60F}"/>
              </a:ext>
            </a:extLst>
          </p:cNvPr>
          <p:cNvSpPr>
            <a:spLocks noGrp="1"/>
          </p:cNvSpPr>
          <p:nvPr>
            <p:ph type="title"/>
          </p:nvPr>
        </p:nvSpPr>
        <p:spPr/>
        <p:txBody>
          <a:bodyPr/>
          <a:lstStyle/>
          <a:p>
            <a:r>
              <a:rPr lang="en-US"/>
              <a:t>Machine Learning Problems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B8C48D5-B136-90CC-5113-FEA56891C28B}"/>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a:t> with parameters </a:t>
                </a:r>
                <a14:m>
                  <m:oMath xmlns:m="http://schemas.openxmlformats.org/officeDocument/2006/math">
                    <m:r>
                      <a:rPr lang="en-US" i="1">
                        <a:latin typeface="Cambria Math" panose="02040503050406030204" pitchFamily="18" charset="0"/>
                      </a:rPr>
                      <m:t>𝜃</m:t>
                    </m:r>
                  </m:oMath>
                </a14:m>
                <a:r>
                  <a:rPr lang="en-US"/>
                  <a:t> that maps inputs in </a:t>
                </a:r>
                <a14:m>
                  <m:oMath xmlns:m="http://schemas.openxmlformats.org/officeDocument/2006/math">
                    <m:r>
                      <a:rPr lang="en-US" b="0" i="1" smtClean="0">
                        <a:latin typeface="Cambria Math" panose="02040503050406030204" pitchFamily="18" charset="0"/>
                      </a:rPr>
                      <m:t>𝑋</m:t>
                    </m:r>
                  </m:oMath>
                </a14:m>
                <a:r>
                  <a:rPr lang="en-US"/>
                  <a:t> to output to </a:t>
                </a:r>
                <a14:m>
                  <m:oMath xmlns:m="http://schemas.openxmlformats.org/officeDocument/2006/math">
                    <m:r>
                      <a:rPr lang="en-US" b="0" i="1" smtClean="0">
                        <a:latin typeface="Cambria Math" panose="02040503050406030204" pitchFamily="18" charset="0"/>
                      </a:rPr>
                      <m:t>𝑌</m:t>
                    </m:r>
                  </m:oMath>
                </a14:m>
                <a:endParaRPr lang="en-US"/>
              </a:p>
              <a:p>
                <a:r>
                  <a:rPr lang="en-US" b="1"/>
                  <a:t>Empirical risk:</a:t>
                </a:r>
                <a:r>
                  <a:rPr lang="en-US"/>
                  <a:t> measure the quality of the predictions with a loss function: </a:t>
                </a:r>
              </a:p>
              <a:p>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endParaRPr lang="en-US"/>
              </a:p>
              <a:p>
                <a:pPr marL="0" indent="0">
                  <a:buNone/>
                </a:pPr>
                <a:endParaRPr lang="en-US"/>
              </a:p>
            </p:txBody>
          </p:sp>
        </mc:Choice>
        <mc:Fallback>
          <p:sp>
            <p:nvSpPr>
              <p:cNvPr id="3" name="Text Placeholder 2">
                <a:extLst>
                  <a:ext uri="{FF2B5EF4-FFF2-40B4-BE49-F238E27FC236}">
                    <a16:creationId xmlns:a16="http://schemas.microsoft.com/office/drawing/2014/main" id="{2B8C48D5-B136-90CC-5113-FEA56891C28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18930"/>
                </a:stretch>
              </a:blipFill>
            </p:spPr>
            <p:txBody>
              <a:bodyPr/>
              <a:lstStyle/>
              <a:p>
                <a:r>
                  <a:rPr lang="en-US">
                    <a:noFill/>
                  </a:rPr>
                  <a:t> </a:t>
                </a:r>
              </a:p>
            </p:txBody>
          </p:sp>
        </mc:Fallback>
      </mc:AlternateContent>
    </p:spTree>
    <p:extLst>
      <p:ext uri="{BB962C8B-B14F-4D97-AF65-F5344CB8AC3E}">
        <p14:creationId xmlns:p14="http://schemas.microsoft.com/office/powerpoint/2010/main" val="647571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EAC38-8B08-46F9-4DFF-B026E055F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9F016-231B-42E5-0903-462FF2E45E2C}"/>
              </a:ext>
            </a:extLst>
          </p:cNvPr>
          <p:cNvSpPr>
            <a:spLocks noGrp="1"/>
          </p:cNvSpPr>
          <p:nvPr>
            <p:ph type="title"/>
          </p:nvPr>
        </p:nvSpPr>
        <p:spPr/>
        <p:txBody>
          <a:bodyPr/>
          <a:lstStyle/>
          <a:p>
            <a:r>
              <a:rPr lang="en-US"/>
              <a:t>A Special Case: Linear Regression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49EB994-3C00-9C97-9D5D-E231FB67358C}"/>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linear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𝜃</m:t>
                    </m:r>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oMath>
                </a14:m>
                <a:r>
                  <a:rPr lang="en-US"/>
                  <a:t> that is best predictive of observations</a:t>
                </a:r>
              </a:p>
              <a:p>
                <a:r>
                  <a:rPr lang="en-US" b="1"/>
                  <a:t>Empirical risk:</a:t>
                </a:r>
                <a:r>
                  <a:rPr lang="en-US"/>
                  <a:t> measure the quality of the predictions with a loss function: </a:t>
                </a:r>
              </a:p>
              <a:p>
                <a:endParaRPr lang="en-US"/>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smtClean="0">
                              <a:solidFill>
                                <a:srgbClr val="006700"/>
                              </a:solidFill>
                              <a:latin typeface="Cambria Math" panose="02040503050406030204" pitchFamily="18" charset="0"/>
                            </a:rPr>
                            <m:t>ℓ</m:t>
                          </m:r>
                          <m:r>
                            <a:rPr lang="en-US" b="0" i="1" smtClean="0">
                              <a:solidFill>
                                <a:srgbClr val="006700"/>
                              </a:solidFill>
                              <a:latin typeface="Cambria Math" panose="02040503050406030204" pitchFamily="18" charset="0"/>
                            </a:rPr>
                            <m:t>(</m:t>
                          </m:r>
                          <m:r>
                            <a:rPr lang="en-US" i="1">
                              <a:solidFill>
                                <a:srgbClr val="006700"/>
                              </a:solidFill>
                              <a:latin typeface="Cambria Math" panose="02040503050406030204" pitchFamily="18" charset="0"/>
                            </a:rPr>
                            <m:t>𝜃</m:t>
                          </m:r>
                          <m:r>
                            <a:rPr lang="en-US" i="1">
                              <a:solidFill>
                                <a:srgbClr val="006700"/>
                              </a:solidFill>
                              <a:latin typeface="Cambria Math" panose="02040503050406030204" pitchFamily="18" charset="0"/>
                            </a:rPr>
                            <m:t>.</m:t>
                          </m:r>
                          <m:sSub>
                            <m:sSubPr>
                              <m:ctrlPr>
                                <a:rPr lang="en-US" i="1">
                                  <a:solidFill>
                                    <a:srgbClr val="006700"/>
                                  </a:solidFill>
                                  <a:latin typeface="Cambria Math" panose="02040503050406030204" pitchFamily="18" charset="0"/>
                                </a:rPr>
                              </m:ctrlPr>
                            </m:sSubPr>
                            <m:e>
                              <m:r>
                                <a:rPr lang="en-US" i="1">
                                  <a:solidFill>
                                    <a:srgbClr val="006700"/>
                                  </a:solidFill>
                                  <a:latin typeface="Cambria Math" panose="02040503050406030204" pitchFamily="18" charset="0"/>
                                </a:rPr>
                                <m:t>𝑥</m:t>
                              </m:r>
                            </m:e>
                            <m:sub>
                              <m:r>
                                <a:rPr lang="en-US" i="1">
                                  <a:solidFill>
                                    <a:srgbClr val="006700"/>
                                  </a:solidFill>
                                  <a:latin typeface="Cambria Math" panose="02040503050406030204" pitchFamily="18" charset="0"/>
                                </a:rPr>
                                <m:t>𝑖</m:t>
                              </m:r>
                            </m:sub>
                          </m:sSub>
                          <m:r>
                            <a:rPr lang="en-US" b="0" i="1" smtClean="0">
                              <a:solidFill>
                                <a:srgbClr val="006700"/>
                              </a:solidFill>
                              <a:latin typeface="Cambria Math" panose="02040503050406030204" pitchFamily="18" charset="0"/>
                            </a:rPr>
                            <m:t>, </m:t>
                          </m:r>
                          <m:sSub>
                            <m:sSubPr>
                              <m:ctrlPr>
                                <a:rPr lang="en-US" b="0" i="1" smtClean="0">
                                  <a:solidFill>
                                    <a:srgbClr val="006700"/>
                                  </a:solidFill>
                                  <a:latin typeface="Cambria Math" panose="02040503050406030204" pitchFamily="18" charset="0"/>
                                </a:rPr>
                              </m:ctrlPr>
                            </m:sSubPr>
                            <m:e>
                              <m:r>
                                <a:rPr lang="en-US" b="0" i="1" smtClean="0">
                                  <a:solidFill>
                                    <a:srgbClr val="006700"/>
                                  </a:solidFill>
                                  <a:latin typeface="Cambria Math" panose="02040503050406030204" pitchFamily="18" charset="0"/>
                                </a:rPr>
                                <m:t>𝑦</m:t>
                              </m:r>
                            </m:e>
                            <m:sub>
                              <m:r>
                                <a:rPr lang="en-US" b="0" i="1" smtClean="0">
                                  <a:solidFill>
                                    <a:srgbClr val="006700"/>
                                  </a:solidFill>
                                  <a:latin typeface="Cambria Math" panose="02040503050406030204" pitchFamily="18" charset="0"/>
                                </a:rPr>
                                <m:t>𝑖</m:t>
                              </m:r>
                            </m:sub>
                          </m:sSub>
                          <m:r>
                            <a:rPr lang="en-US" b="0" i="1" smtClean="0">
                              <a:solidFill>
                                <a:srgbClr val="006700"/>
                              </a:solidFill>
                              <a:latin typeface="Cambria Math" panose="02040503050406030204" pitchFamily="18" charset="0"/>
                            </a:rPr>
                            <m:t>)</m:t>
                          </m:r>
                        </m:e>
                      </m:nary>
                      <m:r>
                        <a:rPr lang="en-US" b="0" i="1" smtClean="0">
                          <a:latin typeface="Cambria Math" panose="02040503050406030204" pitchFamily="18" charset="0"/>
                        </a:rPr>
                        <m:t>          </m:t>
                      </m:r>
                    </m:oMath>
                  </m:oMathPara>
                </a14:m>
                <a:endParaRPr lang="en-US"/>
              </a:p>
              <a:p>
                <a:endParaRPr lang="en-US"/>
              </a:p>
              <a:p>
                <a:pPr marL="0" indent="0">
                  <a:buNone/>
                </a:pPr>
                <a:endParaRPr lang="en-US"/>
              </a:p>
            </p:txBody>
          </p:sp>
        </mc:Choice>
        <mc:Fallback>
          <p:sp>
            <p:nvSpPr>
              <p:cNvPr id="3" name="Text Placeholder 2">
                <a:extLst>
                  <a:ext uri="{FF2B5EF4-FFF2-40B4-BE49-F238E27FC236}">
                    <a16:creationId xmlns:a16="http://schemas.microsoft.com/office/drawing/2014/main" id="{D49EB994-3C00-9C97-9D5D-E231FB67358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18930"/>
                </a:stretch>
              </a:blipFill>
            </p:spPr>
            <p:txBody>
              <a:bodyPr/>
              <a:lstStyle/>
              <a:p>
                <a:r>
                  <a:rPr lang="en-US">
                    <a:noFill/>
                  </a:rPr>
                  <a:t> </a:t>
                </a:r>
              </a:p>
            </p:txBody>
          </p:sp>
        </mc:Fallback>
      </mc:AlternateContent>
      <p:pic>
        <p:nvPicPr>
          <p:cNvPr id="8194" name="Picture 2" descr="Python Linear Regression, best fit line with residuals - Stack Overflow">
            <a:extLst>
              <a:ext uri="{FF2B5EF4-FFF2-40B4-BE49-F238E27FC236}">
                <a16:creationId xmlns:a16="http://schemas.microsoft.com/office/drawing/2014/main" id="{C533CE23-CCE1-553B-F649-CC6B79A0A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6560" y="2929436"/>
            <a:ext cx="3037840" cy="210672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B250FBAB-A95F-6661-78B1-E48C740169D7}"/>
              </a:ext>
            </a:extLst>
          </p:cNvPr>
          <p:cNvSpPr/>
          <p:nvPr/>
        </p:nvSpPr>
        <p:spPr>
          <a:xfrm>
            <a:off x="2479040" y="3657600"/>
            <a:ext cx="2540000" cy="568960"/>
          </a:xfrm>
          <a:custGeom>
            <a:avLst/>
            <a:gdLst>
              <a:gd name="connsiteX0" fmla="*/ 0 w 2123440"/>
              <a:gd name="connsiteY0" fmla="*/ 0 h 548640"/>
              <a:gd name="connsiteX1" fmla="*/ 10160 w 2123440"/>
              <a:gd name="connsiteY1" fmla="*/ 121920 h 548640"/>
              <a:gd name="connsiteX2" fmla="*/ 40640 w 2123440"/>
              <a:gd name="connsiteY2" fmla="*/ 162560 h 548640"/>
              <a:gd name="connsiteX3" fmla="*/ 101600 w 2123440"/>
              <a:gd name="connsiteY3" fmla="*/ 223520 h 548640"/>
              <a:gd name="connsiteX4" fmla="*/ 142240 w 2123440"/>
              <a:gd name="connsiteY4" fmla="*/ 264160 h 548640"/>
              <a:gd name="connsiteX5" fmla="*/ 172720 w 2123440"/>
              <a:gd name="connsiteY5" fmla="*/ 284480 h 548640"/>
              <a:gd name="connsiteX6" fmla="*/ 243840 w 2123440"/>
              <a:gd name="connsiteY6" fmla="*/ 335280 h 548640"/>
              <a:gd name="connsiteX7" fmla="*/ 325120 w 2123440"/>
              <a:gd name="connsiteY7" fmla="*/ 386080 h 548640"/>
              <a:gd name="connsiteX8" fmla="*/ 355600 w 2123440"/>
              <a:gd name="connsiteY8" fmla="*/ 406400 h 548640"/>
              <a:gd name="connsiteX9" fmla="*/ 386080 w 2123440"/>
              <a:gd name="connsiteY9" fmla="*/ 416560 h 548640"/>
              <a:gd name="connsiteX10" fmla="*/ 436880 w 2123440"/>
              <a:gd name="connsiteY10" fmla="*/ 436880 h 548640"/>
              <a:gd name="connsiteX11" fmla="*/ 497840 w 2123440"/>
              <a:gd name="connsiteY11" fmla="*/ 447040 h 548640"/>
              <a:gd name="connsiteX12" fmla="*/ 538480 w 2123440"/>
              <a:gd name="connsiteY12" fmla="*/ 467360 h 548640"/>
              <a:gd name="connsiteX13" fmla="*/ 619760 w 2123440"/>
              <a:gd name="connsiteY13" fmla="*/ 487680 h 548640"/>
              <a:gd name="connsiteX14" fmla="*/ 690880 w 2123440"/>
              <a:gd name="connsiteY14" fmla="*/ 518160 h 548640"/>
              <a:gd name="connsiteX15" fmla="*/ 863600 w 2123440"/>
              <a:gd name="connsiteY15" fmla="*/ 538480 h 548640"/>
              <a:gd name="connsiteX16" fmla="*/ 995680 w 2123440"/>
              <a:gd name="connsiteY16" fmla="*/ 548640 h 548640"/>
              <a:gd name="connsiteX17" fmla="*/ 1371600 w 2123440"/>
              <a:gd name="connsiteY17" fmla="*/ 538480 h 548640"/>
              <a:gd name="connsiteX18" fmla="*/ 1483360 w 2123440"/>
              <a:gd name="connsiteY18" fmla="*/ 508000 h 548640"/>
              <a:gd name="connsiteX19" fmla="*/ 1554480 w 2123440"/>
              <a:gd name="connsiteY19" fmla="*/ 487680 h 548640"/>
              <a:gd name="connsiteX20" fmla="*/ 1615440 w 2123440"/>
              <a:gd name="connsiteY20" fmla="*/ 467360 h 548640"/>
              <a:gd name="connsiteX21" fmla="*/ 1645920 w 2123440"/>
              <a:gd name="connsiteY21" fmla="*/ 447040 h 548640"/>
              <a:gd name="connsiteX22" fmla="*/ 1747520 w 2123440"/>
              <a:gd name="connsiteY22" fmla="*/ 416560 h 548640"/>
              <a:gd name="connsiteX23" fmla="*/ 2123440 w 2123440"/>
              <a:gd name="connsiteY23" fmla="*/ 40640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3440" h="548640">
                <a:moveTo>
                  <a:pt x="0" y="0"/>
                </a:moveTo>
                <a:cubicBezTo>
                  <a:pt x="3387" y="40640"/>
                  <a:pt x="269" y="82357"/>
                  <a:pt x="10160" y="121920"/>
                </a:cubicBezTo>
                <a:cubicBezTo>
                  <a:pt x="14267" y="138348"/>
                  <a:pt x="29312" y="149974"/>
                  <a:pt x="40640" y="162560"/>
                </a:cubicBezTo>
                <a:cubicBezTo>
                  <a:pt x="59864" y="183920"/>
                  <a:pt x="81280" y="203200"/>
                  <a:pt x="101600" y="223520"/>
                </a:cubicBezTo>
                <a:cubicBezTo>
                  <a:pt x="115147" y="237067"/>
                  <a:pt x="126300" y="253533"/>
                  <a:pt x="142240" y="264160"/>
                </a:cubicBezTo>
                <a:cubicBezTo>
                  <a:pt x="152400" y="270933"/>
                  <a:pt x="163449" y="276533"/>
                  <a:pt x="172720" y="284480"/>
                </a:cubicBezTo>
                <a:cubicBezTo>
                  <a:pt x="234082" y="337076"/>
                  <a:pt x="187835" y="316612"/>
                  <a:pt x="243840" y="335280"/>
                </a:cubicBezTo>
                <a:cubicBezTo>
                  <a:pt x="321545" y="393558"/>
                  <a:pt x="247020" y="341451"/>
                  <a:pt x="325120" y="386080"/>
                </a:cubicBezTo>
                <a:cubicBezTo>
                  <a:pt x="335722" y="392138"/>
                  <a:pt x="344678" y="400939"/>
                  <a:pt x="355600" y="406400"/>
                </a:cubicBezTo>
                <a:cubicBezTo>
                  <a:pt x="365179" y="411189"/>
                  <a:pt x="376052" y="412800"/>
                  <a:pt x="386080" y="416560"/>
                </a:cubicBezTo>
                <a:cubicBezTo>
                  <a:pt x="403157" y="422964"/>
                  <a:pt x="419285" y="432081"/>
                  <a:pt x="436880" y="436880"/>
                </a:cubicBezTo>
                <a:cubicBezTo>
                  <a:pt x="456754" y="442300"/>
                  <a:pt x="477520" y="443653"/>
                  <a:pt x="497840" y="447040"/>
                </a:cubicBezTo>
                <a:cubicBezTo>
                  <a:pt x="511387" y="453813"/>
                  <a:pt x="524112" y="462571"/>
                  <a:pt x="538480" y="467360"/>
                </a:cubicBezTo>
                <a:cubicBezTo>
                  <a:pt x="564974" y="476191"/>
                  <a:pt x="594781" y="475191"/>
                  <a:pt x="619760" y="487680"/>
                </a:cubicBezTo>
                <a:cubicBezTo>
                  <a:pt x="644609" y="500104"/>
                  <a:pt x="663971" y="512180"/>
                  <a:pt x="690880" y="518160"/>
                </a:cubicBezTo>
                <a:cubicBezTo>
                  <a:pt x="745621" y="530325"/>
                  <a:pt x="809617" y="533981"/>
                  <a:pt x="863600" y="538480"/>
                </a:cubicBezTo>
                <a:lnTo>
                  <a:pt x="995680" y="548640"/>
                </a:lnTo>
                <a:cubicBezTo>
                  <a:pt x="1120987" y="545253"/>
                  <a:pt x="1246389" y="544442"/>
                  <a:pt x="1371600" y="538480"/>
                </a:cubicBezTo>
                <a:cubicBezTo>
                  <a:pt x="1405108" y="536884"/>
                  <a:pt x="1453517" y="517948"/>
                  <a:pt x="1483360" y="508000"/>
                </a:cubicBezTo>
                <a:cubicBezTo>
                  <a:pt x="1585794" y="473855"/>
                  <a:pt x="1426905" y="525952"/>
                  <a:pt x="1554480" y="487680"/>
                </a:cubicBezTo>
                <a:cubicBezTo>
                  <a:pt x="1574996" y="481525"/>
                  <a:pt x="1597618" y="479241"/>
                  <a:pt x="1615440" y="467360"/>
                </a:cubicBezTo>
                <a:cubicBezTo>
                  <a:pt x="1625600" y="460587"/>
                  <a:pt x="1634762" y="451999"/>
                  <a:pt x="1645920" y="447040"/>
                </a:cubicBezTo>
                <a:cubicBezTo>
                  <a:pt x="1671247" y="435784"/>
                  <a:pt x="1717966" y="423127"/>
                  <a:pt x="1747520" y="416560"/>
                </a:cubicBezTo>
                <a:cubicBezTo>
                  <a:pt x="1888882" y="385146"/>
                  <a:pt x="1879623" y="406400"/>
                  <a:pt x="2123440" y="406400"/>
                </a:cubicBezTo>
              </a:path>
            </a:pathLst>
          </a:custGeom>
          <a:noFill/>
          <a:ln w="22225">
            <a:solidFill>
              <a:srgbClr val="0067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51A49BF9-403C-4214-AB24-2C8208DC771B}"/>
              </a:ext>
            </a:extLst>
          </p:cNvPr>
          <p:cNvSpPr/>
          <p:nvPr/>
        </p:nvSpPr>
        <p:spPr>
          <a:xfrm>
            <a:off x="374196" y="4054498"/>
            <a:ext cx="2264568" cy="585787"/>
          </a:xfrm>
          <a:prstGeom prst="wedgeRoundRectCallout">
            <a:avLst>
              <a:gd name="adj1" fmla="val 35108"/>
              <a:gd name="adj2" fmla="val -85657"/>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What are good choices for loss function? </a:t>
            </a:r>
          </a:p>
        </p:txBody>
      </p:sp>
    </p:spTree>
    <p:extLst>
      <p:ext uri="{BB962C8B-B14F-4D97-AF65-F5344CB8AC3E}">
        <p14:creationId xmlns:p14="http://schemas.microsoft.com/office/powerpoint/2010/main" val="781544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4A98-A494-97C4-B9F3-C99C6A8617EB}"/>
              </a:ext>
            </a:extLst>
          </p:cNvPr>
          <p:cNvSpPr>
            <a:spLocks noGrp="1"/>
          </p:cNvSpPr>
          <p:nvPr>
            <p:ph type="title"/>
          </p:nvPr>
        </p:nvSpPr>
        <p:spPr/>
        <p:txBody>
          <a:bodyPr/>
          <a:lstStyle/>
          <a:p>
            <a:r>
              <a:rPr lang="en-US"/>
              <a:t>Quiz: Loss functions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CD391A8-9CBA-B8EC-AC43-EA8F39F6732E}"/>
                  </a:ext>
                </a:extLst>
              </p:cNvPr>
              <p:cNvSpPr>
                <a:spLocks noGrp="1"/>
              </p:cNvSpPr>
              <p:nvPr>
                <p:ph type="body" sz="quarter" idx="16"/>
              </p:nvPr>
            </p:nvSpPr>
            <p:spPr/>
            <p:txBody>
              <a:bodyPr/>
              <a:lstStyle/>
              <a:p>
                <a:r>
                  <a:rPr lang="en-US" dirty="0"/>
                  <a:t>Remember the objective function of our learning problem: </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dirty="0"/>
              </a:p>
              <a:p>
                <a:pPr marL="0" indent="0">
                  <a:buNone/>
                </a:pPr>
                <a:endParaRPr lang="en-US" dirty="0"/>
              </a:p>
              <a:p>
                <a:r>
                  <a:rPr lang="en-US" dirty="0"/>
                  <a:t>Which of the followings is a more reasonable loss function </a:t>
                </a:r>
                <a14:m>
                  <m:oMath xmlns:m="http://schemas.openxmlformats.org/officeDocument/2006/math">
                    <m:r>
                      <a:rPr lang="en-US"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𝑤</m:t>
                        </m:r>
                      </m:e>
                    </m:d>
                  </m:oMath>
                </a14:m>
                <a:r>
                  <a:rPr lang="en-US" dirty="0"/>
                  <a:t>?</a:t>
                </a:r>
              </a:p>
              <a:p>
                <a:pPr marL="685800" lvl="1"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𝑧</m:t>
                    </m:r>
                    <m:r>
                      <a:rPr lang="en-US" b="0" i="0"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are </a:t>
                </a:r>
                <a:r>
                  <a:rPr lang="en-US" dirty="0">
                    <a:solidFill>
                      <a:srgbClr val="C00000"/>
                    </a:solidFill>
                  </a:rPr>
                  <a:t>far apart</a:t>
                </a:r>
                <a:r>
                  <a:rPr lang="en-US" dirty="0"/>
                  <a:t>, the loss value should be </a:t>
                </a:r>
                <a:r>
                  <a:rPr lang="en-US" dirty="0">
                    <a:solidFill>
                      <a:srgbClr val="C00000"/>
                    </a:solidFill>
                  </a:rPr>
                  <a:t>higher </a:t>
                </a:r>
              </a:p>
              <a:p>
                <a:pPr marL="685800" lvl="1"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𝑧</m:t>
                    </m:r>
                    <m:r>
                      <a:rPr lang="en-US" b="0" i="0"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are </a:t>
                </a:r>
                <a:r>
                  <a:rPr lang="en-US" dirty="0">
                    <a:solidFill>
                      <a:srgbClr val="C00000"/>
                    </a:solidFill>
                  </a:rPr>
                  <a:t>far apart</a:t>
                </a:r>
                <a:r>
                  <a:rPr lang="en-US" dirty="0"/>
                  <a:t>, the loss value should be </a:t>
                </a:r>
                <a:r>
                  <a:rPr lang="en-US" dirty="0">
                    <a:solidFill>
                      <a:srgbClr val="C00000"/>
                    </a:solidFill>
                  </a:rPr>
                  <a:t>lower</a:t>
                </a:r>
                <a:r>
                  <a:rPr lang="en-US" dirty="0"/>
                  <a:t> </a:t>
                </a:r>
              </a:p>
              <a:p>
                <a:pPr marL="685800" lvl="1" indent="-342900">
                  <a:buFont typeface="+mj-lt"/>
                  <a:buAutoNum type="arabicPeriod"/>
                </a:pPr>
                <a:r>
                  <a:rPr lang="en-US" dirty="0"/>
                  <a:t>Neither </a:t>
                </a:r>
              </a:p>
              <a:p>
                <a:pPr marL="685800" lvl="1" indent="-342900">
                  <a:buFont typeface="+mj-lt"/>
                  <a:buAutoNum type="arabicPeriod"/>
                </a:pPr>
                <a:endParaRPr lang="en-US" dirty="0"/>
              </a:p>
              <a:p>
                <a:pPr lvl="1"/>
                <a:endParaRPr lang="en-US" dirty="0"/>
              </a:p>
              <a:p>
                <a:endParaRPr lang="en-US" dirty="0"/>
              </a:p>
            </p:txBody>
          </p:sp>
        </mc:Choice>
        <mc:Fallback>
          <p:sp>
            <p:nvSpPr>
              <p:cNvPr id="3" name="Text Placeholder 2">
                <a:extLst>
                  <a:ext uri="{FF2B5EF4-FFF2-40B4-BE49-F238E27FC236}">
                    <a16:creationId xmlns:a16="http://schemas.microsoft.com/office/drawing/2014/main" id="{CCD391A8-9CBA-B8EC-AC43-EA8F39F6732E}"/>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9465"/>
                </a:stretch>
              </a:blipFill>
            </p:spPr>
            <p:txBody>
              <a:bodyPr/>
              <a:lstStyle/>
              <a:p>
                <a:r>
                  <a:rPr lang="en-US">
                    <a:noFill/>
                  </a:rPr>
                  <a:t> </a:t>
                </a:r>
              </a:p>
            </p:txBody>
          </p:sp>
        </mc:Fallback>
      </mc:AlternateContent>
    </p:spTree>
    <p:extLst>
      <p:ext uri="{BB962C8B-B14F-4D97-AF65-F5344CB8AC3E}">
        <p14:creationId xmlns:p14="http://schemas.microsoft.com/office/powerpoint/2010/main" val="1797000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F04B-ED89-204B-3056-951609D33F5A}"/>
              </a:ext>
            </a:extLst>
          </p:cNvPr>
          <p:cNvSpPr>
            <a:spLocks noGrp="1"/>
          </p:cNvSpPr>
          <p:nvPr>
            <p:ph type="title"/>
          </p:nvPr>
        </p:nvSpPr>
        <p:spPr/>
        <p:txBody>
          <a:bodyPr/>
          <a:lstStyle/>
          <a:p>
            <a:r>
              <a:rPr lang="en-US"/>
              <a:t>Loss Functions</a:t>
            </a:r>
          </a:p>
        </p:txBody>
      </p:sp>
      <p:sp>
        <p:nvSpPr>
          <p:cNvPr id="3" name="Text Placeholder 2">
            <a:extLst>
              <a:ext uri="{FF2B5EF4-FFF2-40B4-BE49-F238E27FC236}">
                <a16:creationId xmlns:a16="http://schemas.microsoft.com/office/drawing/2014/main" id="{71518527-FEA8-DD87-D4AB-B659779440AC}"/>
              </a:ext>
            </a:extLst>
          </p:cNvPr>
          <p:cNvSpPr>
            <a:spLocks noGrp="1"/>
          </p:cNvSpPr>
          <p:nvPr>
            <p:ph type="body" sz="quarter" idx="16"/>
          </p:nvPr>
        </p:nvSpPr>
        <p:spPr/>
        <p:txBody>
          <a:bodyPr/>
          <a:lstStyle/>
          <a:p>
            <a:r>
              <a:rPr lang="en-US"/>
              <a:t>The choice of loss function depends </a:t>
            </a:r>
            <a:br>
              <a:rPr lang="en-US"/>
            </a:br>
            <a:r>
              <a:rPr lang="en-US"/>
              <a:t>on the problem </a:t>
            </a:r>
          </a:p>
        </p:txBody>
      </p:sp>
      <p:pic>
        <p:nvPicPr>
          <p:cNvPr id="9218" name="Picture 2">
            <a:extLst>
              <a:ext uri="{FF2B5EF4-FFF2-40B4-BE49-F238E27FC236}">
                <a16:creationId xmlns:a16="http://schemas.microsoft.com/office/drawing/2014/main" id="{7F0620C1-2F9E-C748-18D3-D01ED39F1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80" y="355346"/>
            <a:ext cx="5048250" cy="47881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AFC39F5-F630-2DA3-022E-43A061B43926}"/>
              </a:ext>
            </a:extLst>
          </p:cNvPr>
          <p:cNvCxnSpPr>
            <a:cxnSpLocks/>
          </p:cNvCxnSpPr>
          <p:nvPr/>
        </p:nvCxnSpPr>
        <p:spPr>
          <a:xfrm flipH="1">
            <a:off x="3505200" y="1766670"/>
            <a:ext cx="1066800" cy="580290"/>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5CEF95E-CBBA-5699-8427-8203364C5049}"/>
                  </a:ext>
                </a:extLst>
              </p:cNvPr>
              <p:cNvSpPr txBox="1"/>
              <p:nvPr/>
            </p:nvSpPr>
            <p:spPr>
              <a:xfrm>
                <a:off x="1248611" y="2120188"/>
                <a:ext cx="208037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m:oMathPara>
                </a14:m>
                <a:endParaRPr lang="en-US" sz="2000"/>
              </a:p>
            </p:txBody>
          </p:sp>
        </mc:Choice>
        <mc:Fallback>
          <p:sp>
            <p:nvSpPr>
              <p:cNvPr id="7" name="TextBox 6">
                <a:extLst>
                  <a:ext uri="{FF2B5EF4-FFF2-40B4-BE49-F238E27FC236}">
                    <a16:creationId xmlns:a16="http://schemas.microsoft.com/office/drawing/2014/main" id="{05CEF95E-CBBA-5699-8427-8203364C5049}"/>
                  </a:ext>
                </a:extLst>
              </p:cNvPr>
              <p:cNvSpPr txBox="1">
                <a:spLocks noRot="1" noChangeAspect="1" noMove="1" noResize="1" noEditPoints="1" noAdjustHandles="1" noChangeArrowheads="1" noChangeShapeType="1" noTextEdit="1"/>
              </p:cNvSpPr>
              <p:nvPr/>
            </p:nvSpPr>
            <p:spPr>
              <a:xfrm>
                <a:off x="1248611" y="2120188"/>
                <a:ext cx="2080378" cy="307777"/>
              </a:xfrm>
              <a:prstGeom prst="rect">
                <a:avLst/>
              </a:prstGeom>
              <a:blipFill>
                <a:blip r:embed="rId4"/>
                <a:stretch>
                  <a:fillRect l="-2424" t="-2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AD4405E-DA7D-E087-0A04-EA6F0C5977FC}"/>
                  </a:ext>
                </a:extLst>
              </p:cNvPr>
              <p:cNvSpPr txBox="1"/>
              <p:nvPr/>
            </p:nvSpPr>
            <p:spPr>
              <a:xfrm>
                <a:off x="1258771" y="2929436"/>
                <a:ext cx="19113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m:oMathPara>
                </a14:m>
                <a:endParaRPr lang="en-US" sz="2000"/>
              </a:p>
            </p:txBody>
          </p:sp>
        </mc:Choice>
        <mc:Fallback>
          <p:sp>
            <p:nvSpPr>
              <p:cNvPr id="10" name="TextBox 9">
                <a:extLst>
                  <a:ext uri="{FF2B5EF4-FFF2-40B4-BE49-F238E27FC236}">
                    <a16:creationId xmlns:a16="http://schemas.microsoft.com/office/drawing/2014/main" id="{7AD4405E-DA7D-E087-0A04-EA6F0C5977FC}"/>
                  </a:ext>
                </a:extLst>
              </p:cNvPr>
              <p:cNvSpPr txBox="1">
                <a:spLocks noRot="1" noChangeAspect="1" noMove="1" noResize="1" noEditPoints="1" noAdjustHandles="1" noChangeArrowheads="1" noChangeShapeType="1" noTextEdit="1"/>
              </p:cNvSpPr>
              <p:nvPr/>
            </p:nvSpPr>
            <p:spPr>
              <a:xfrm>
                <a:off x="1258771" y="2929436"/>
                <a:ext cx="1911357" cy="307777"/>
              </a:xfrm>
              <a:prstGeom prst="rect">
                <a:avLst/>
              </a:prstGeom>
              <a:blipFill>
                <a:blip r:embed="rId5"/>
                <a:stretch>
                  <a:fillRect l="-1974" t="-20000" r="-3947" b="-3600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3356978-F87D-71B8-09BA-2DD3FFF29D15}"/>
              </a:ext>
            </a:extLst>
          </p:cNvPr>
          <p:cNvCxnSpPr>
            <a:cxnSpLocks/>
          </p:cNvCxnSpPr>
          <p:nvPr/>
        </p:nvCxnSpPr>
        <p:spPr>
          <a:xfrm flipH="1">
            <a:off x="3413761" y="2465353"/>
            <a:ext cx="1148080" cy="617971"/>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1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72FB0-DE86-8A7A-1B27-FF94DC174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5DCF4-F3A3-ED58-0679-EBE3DA74A304}"/>
              </a:ext>
            </a:extLst>
          </p:cNvPr>
          <p:cNvSpPr>
            <a:spLocks noGrp="1"/>
          </p:cNvSpPr>
          <p:nvPr>
            <p:ph type="title"/>
          </p:nvPr>
        </p:nvSpPr>
        <p:spPr/>
        <p:txBody>
          <a:bodyPr/>
          <a:lstStyle/>
          <a:p>
            <a:r>
              <a:rPr lang="en-US"/>
              <a:t>Quiz: MSE vs. MAE loss </a:t>
            </a:r>
          </a:p>
        </p:txBody>
      </p:sp>
      <p:sp>
        <p:nvSpPr>
          <p:cNvPr id="3" name="Text Placeholder 2">
            <a:extLst>
              <a:ext uri="{FF2B5EF4-FFF2-40B4-BE49-F238E27FC236}">
                <a16:creationId xmlns:a16="http://schemas.microsoft.com/office/drawing/2014/main" id="{D4038614-B4A3-45EA-84D2-CB6453C7490E}"/>
              </a:ext>
            </a:extLst>
          </p:cNvPr>
          <p:cNvSpPr>
            <a:spLocks noGrp="1"/>
          </p:cNvSpPr>
          <p:nvPr>
            <p:ph type="body" sz="quarter" idx="16"/>
          </p:nvPr>
        </p:nvSpPr>
        <p:spPr/>
        <p:txBody>
          <a:bodyPr/>
          <a:lstStyle/>
          <a:p>
            <a:r>
              <a:rPr lang="en-US"/>
              <a:t>Remember MSE and MAE loss: </a:t>
            </a:r>
          </a:p>
          <a:p>
            <a:endParaRPr lang="en-US"/>
          </a:p>
          <a:p>
            <a:pPr marL="685800" lvl="1" indent="-342900">
              <a:buFont typeface="+mj-lt"/>
              <a:buAutoNum type="arabicPeriod"/>
            </a:pPr>
            <a:r>
              <a:rPr lang="en-US"/>
              <a:t>Which visualization corresponds to which loss? </a:t>
            </a:r>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r>
              <a:rPr lang="en-US"/>
              <a:t>Which loss is more sensitive to outlier data (noisy outputs)? </a:t>
            </a:r>
          </a:p>
          <a:p>
            <a:pPr marL="685800" lvl="1" indent="-342900">
              <a:buFont typeface="+mj-lt"/>
              <a:buAutoNum type="arabicPeriod"/>
            </a:pPr>
            <a:r>
              <a:rPr lang="en-US"/>
              <a:t>Which loss is more difficult to compute gradients for? </a:t>
            </a:r>
          </a:p>
          <a:p>
            <a:pPr marL="685800" lvl="1" indent="-342900">
              <a:buFont typeface="+mj-lt"/>
              <a:buAutoNum type="arabicPeriod"/>
            </a:pPr>
            <a:endParaRPr lang="en-US"/>
          </a:p>
          <a:p>
            <a:endParaRPr lang="en-US"/>
          </a:p>
        </p:txBody>
      </p:sp>
      <p:pic>
        <p:nvPicPr>
          <p:cNvPr id="6" name="Picture 5" descr="A graph of a function&#10;&#10;Description automatically generated with medium confidence">
            <a:extLst>
              <a:ext uri="{FF2B5EF4-FFF2-40B4-BE49-F238E27FC236}">
                <a16:creationId xmlns:a16="http://schemas.microsoft.com/office/drawing/2014/main" id="{07074AAF-E220-300F-184A-19F7EC858E51}"/>
              </a:ext>
            </a:extLst>
          </p:cNvPr>
          <p:cNvPicPr>
            <a:picLocks noChangeAspect="1"/>
          </p:cNvPicPr>
          <p:nvPr/>
        </p:nvPicPr>
        <p:blipFill>
          <a:blip r:embed="rId2"/>
          <a:stretch>
            <a:fillRect/>
          </a:stretch>
        </p:blipFill>
        <p:spPr>
          <a:xfrm>
            <a:off x="2204720" y="2275624"/>
            <a:ext cx="4998720" cy="150092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B82617-BAFA-6D98-49E1-484FF8244180}"/>
                  </a:ext>
                </a:extLst>
              </p:cNvPr>
              <p:cNvSpPr txBox="1"/>
              <p:nvPr/>
            </p:nvSpPr>
            <p:spPr>
              <a:xfrm>
                <a:off x="5912183" y="1199892"/>
                <a:ext cx="2707151" cy="307777"/>
              </a:xfrm>
              <a:prstGeom prst="rect">
                <a:avLst/>
              </a:prstGeom>
              <a:noFill/>
            </p:spPr>
            <p:txBody>
              <a:bodyPr wrap="none" lIns="0" tIns="0" rIns="0" bIns="0" rtlCol="0">
                <a:spAutoFit/>
              </a:bodyPr>
              <a:lstStyle/>
              <a:p>
                <a:r>
                  <a:rPr lang="en-US" sz="2000" b="0"/>
                  <a:t>MSE: </a:t>
                </a:r>
                <a14:m>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a14:m>
                <a:endParaRPr lang="en-US" sz="2000"/>
              </a:p>
            </p:txBody>
          </p:sp>
        </mc:Choice>
        <mc:Fallback>
          <p:sp>
            <p:nvSpPr>
              <p:cNvPr id="7" name="TextBox 6">
                <a:extLst>
                  <a:ext uri="{FF2B5EF4-FFF2-40B4-BE49-F238E27FC236}">
                    <a16:creationId xmlns:a16="http://schemas.microsoft.com/office/drawing/2014/main" id="{2EB82617-BAFA-6D98-49E1-484FF8244180}"/>
                  </a:ext>
                </a:extLst>
              </p:cNvPr>
              <p:cNvSpPr txBox="1">
                <a:spLocks noRot="1" noChangeAspect="1" noMove="1" noResize="1" noEditPoints="1" noAdjustHandles="1" noChangeArrowheads="1" noChangeShapeType="1" noTextEdit="1"/>
              </p:cNvSpPr>
              <p:nvPr/>
            </p:nvSpPr>
            <p:spPr>
              <a:xfrm>
                <a:off x="5912183" y="1199892"/>
                <a:ext cx="2707151" cy="307777"/>
              </a:xfrm>
              <a:prstGeom prst="rect">
                <a:avLst/>
              </a:prstGeom>
              <a:blipFill>
                <a:blip r:embed="rId3"/>
                <a:stretch>
                  <a:fillRect l="-5607" t="-24000" r="-935" b="-4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20273F3-A925-A20D-C44F-6C4EC701F38B}"/>
                  </a:ext>
                </a:extLst>
              </p:cNvPr>
              <p:cNvSpPr txBox="1"/>
              <p:nvPr/>
            </p:nvSpPr>
            <p:spPr>
              <a:xfrm>
                <a:off x="5922343" y="1541780"/>
                <a:ext cx="2538131" cy="307777"/>
              </a:xfrm>
              <a:prstGeom prst="rect">
                <a:avLst/>
              </a:prstGeom>
              <a:noFill/>
            </p:spPr>
            <p:txBody>
              <a:bodyPr wrap="none" lIns="0" tIns="0" rIns="0" bIns="0" rtlCol="0">
                <a:spAutoFit/>
              </a:bodyPr>
              <a:lstStyle/>
              <a:p>
                <a:r>
                  <a:rPr lang="en-US" sz="2000" b="0"/>
                  <a:t>MAE: </a:t>
                </a:r>
                <a14:m>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a14:m>
                <a:endParaRPr lang="en-US" sz="2000"/>
              </a:p>
            </p:txBody>
          </p:sp>
        </mc:Choice>
        <mc:Fallback>
          <p:sp>
            <p:nvSpPr>
              <p:cNvPr id="8" name="TextBox 7">
                <a:extLst>
                  <a:ext uri="{FF2B5EF4-FFF2-40B4-BE49-F238E27FC236}">
                    <a16:creationId xmlns:a16="http://schemas.microsoft.com/office/drawing/2014/main" id="{F20273F3-A925-A20D-C44F-6C4EC701F38B}"/>
                  </a:ext>
                </a:extLst>
              </p:cNvPr>
              <p:cNvSpPr txBox="1">
                <a:spLocks noRot="1" noChangeAspect="1" noMove="1" noResize="1" noEditPoints="1" noAdjustHandles="1" noChangeArrowheads="1" noChangeShapeType="1" noTextEdit="1"/>
              </p:cNvSpPr>
              <p:nvPr/>
            </p:nvSpPr>
            <p:spPr>
              <a:xfrm>
                <a:off x="5922343" y="1541780"/>
                <a:ext cx="2538131" cy="307777"/>
              </a:xfrm>
              <a:prstGeom prst="rect">
                <a:avLst/>
              </a:prstGeom>
              <a:blipFill>
                <a:blip r:embed="rId4"/>
                <a:stretch>
                  <a:fillRect l="-5970" t="-24000" r="-3483" b="-48000"/>
                </a:stretch>
              </a:blipFill>
            </p:spPr>
            <p:txBody>
              <a:bodyPr/>
              <a:lstStyle/>
              <a:p>
                <a:r>
                  <a:rPr lang="en-US">
                    <a:noFill/>
                  </a:rPr>
                  <a:t> </a:t>
                </a:r>
              </a:p>
            </p:txBody>
          </p:sp>
        </mc:Fallback>
      </mc:AlternateContent>
    </p:spTree>
    <p:extLst>
      <p:ext uri="{BB962C8B-B14F-4D97-AF65-F5344CB8AC3E}">
        <p14:creationId xmlns:p14="http://schemas.microsoft.com/office/powerpoint/2010/main" val="321496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37DB4-063B-B29B-9034-EBEB424FB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6C86B-B6FC-E0E7-85D2-07BC37179FD9}"/>
              </a:ext>
            </a:extLst>
          </p:cNvPr>
          <p:cNvSpPr>
            <a:spLocks noGrp="1"/>
          </p:cNvSpPr>
          <p:nvPr>
            <p:ph type="title"/>
          </p:nvPr>
        </p:nvSpPr>
        <p:spPr/>
        <p:txBody>
          <a:bodyPr/>
          <a:lstStyle/>
          <a:p>
            <a:r>
              <a:rPr lang="en-US"/>
              <a:t>Loss Functions</a:t>
            </a:r>
          </a:p>
        </p:txBody>
      </p:sp>
      <p:sp>
        <p:nvSpPr>
          <p:cNvPr id="3" name="Text Placeholder 2">
            <a:extLst>
              <a:ext uri="{FF2B5EF4-FFF2-40B4-BE49-F238E27FC236}">
                <a16:creationId xmlns:a16="http://schemas.microsoft.com/office/drawing/2014/main" id="{B572C189-01A6-B48F-3AB3-17D25838DFC9}"/>
              </a:ext>
            </a:extLst>
          </p:cNvPr>
          <p:cNvSpPr>
            <a:spLocks noGrp="1"/>
          </p:cNvSpPr>
          <p:nvPr>
            <p:ph type="body" sz="quarter" idx="16"/>
          </p:nvPr>
        </p:nvSpPr>
        <p:spPr/>
        <p:txBody>
          <a:bodyPr/>
          <a:lstStyle/>
          <a:p>
            <a:r>
              <a:rPr lang="en-US"/>
              <a:t>The choice of loss function depends </a:t>
            </a:r>
            <a:br>
              <a:rPr lang="en-US"/>
            </a:br>
            <a:r>
              <a:rPr lang="en-US"/>
              <a:t>on the problem </a:t>
            </a:r>
          </a:p>
        </p:txBody>
      </p:sp>
      <p:pic>
        <p:nvPicPr>
          <p:cNvPr id="9218" name="Picture 2">
            <a:extLst>
              <a:ext uri="{FF2B5EF4-FFF2-40B4-BE49-F238E27FC236}">
                <a16:creationId xmlns:a16="http://schemas.microsoft.com/office/drawing/2014/main" id="{7E10E42A-A00E-89F1-C905-B2D4DCE78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880" y="355346"/>
            <a:ext cx="5048250" cy="47881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1BFAA6E-A06E-F610-AD54-71CB669DFA42}"/>
              </a:ext>
            </a:extLst>
          </p:cNvPr>
          <p:cNvCxnSpPr>
            <a:cxnSpLocks/>
          </p:cNvCxnSpPr>
          <p:nvPr/>
        </p:nvCxnSpPr>
        <p:spPr>
          <a:xfrm flipH="1">
            <a:off x="3505200" y="1766670"/>
            <a:ext cx="1066800" cy="580290"/>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3C6C79B-3EAF-D4D8-A55F-0140126A398C}"/>
                  </a:ext>
                </a:extLst>
              </p:cNvPr>
              <p:cNvSpPr txBox="1"/>
              <p:nvPr/>
            </p:nvSpPr>
            <p:spPr>
              <a:xfrm>
                <a:off x="1248611" y="2120188"/>
                <a:ext cx="208037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m:oMathPara>
                </a14:m>
                <a:endParaRPr lang="en-US" sz="2000"/>
              </a:p>
            </p:txBody>
          </p:sp>
        </mc:Choice>
        <mc:Fallback>
          <p:sp>
            <p:nvSpPr>
              <p:cNvPr id="7" name="TextBox 6">
                <a:extLst>
                  <a:ext uri="{FF2B5EF4-FFF2-40B4-BE49-F238E27FC236}">
                    <a16:creationId xmlns:a16="http://schemas.microsoft.com/office/drawing/2014/main" id="{93C6C79B-3EAF-D4D8-A55F-0140126A398C}"/>
                  </a:ext>
                </a:extLst>
              </p:cNvPr>
              <p:cNvSpPr txBox="1">
                <a:spLocks noRot="1" noChangeAspect="1" noMove="1" noResize="1" noEditPoints="1" noAdjustHandles="1" noChangeArrowheads="1" noChangeShapeType="1" noTextEdit="1"/>
              </p:cNvSpPr>
              <p:nvPr/>
            </p:nvSpPr>
            <p:spPr>
              <a:xfrm>
                <a:off x="1248611" y="2120188"/>
                <a:ext cx="2080378" cy="307777"/>
              </a:xfrm>
              <a:prstGeom prst="rect">
                <a:avLst/>
              </a:prstGeom>
              <a:blipFill>
                <a:blip r:embed="rId4"/>
                <a:stretch>
                  <a:fillRect l="-2424" t="-2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4EF0E38-9525-F199-A39E-4D38EAC92CEA}"/>
                  </a:ext>
                </a:extLst>
              </p:cNvPr>
              <p:cNvSpPr txBox="1"/>
              <p:nvPr/>
            </p:nvSpPr>
            <p:spPr>
              <a:xfrm>
                <a:off x="1258771" y="2929436"/>
                <a:ext cx="19113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m:oMathPara>
                </a14:m>
                <a:endParaRPr lang="en-US" sz="2000"/>
              </a:p>
            </p:txBody>
          </p:sp>
        </mc:Choice>
        <mc:Fallback>
          <p:sp>
            <p:nvSpPr>
              <p:cNvPr id="10" name="TextBox 9">
                <a:extLst>
                  <a:ext uri="{FF2B5EF4-FFF2-40B4-BE49-F238E27FC236}">
                    <a16:creationId xmlns:a16="http://schemas.microsoft.com/office/drawing/2014/main" id="{34EF0E38-9525-F199-A39E-4D38EAC92CEA}"/>
                  </a:ext>
                </a:extLst>
              </p:cNvPr>
              <p:cNvSpPr txBox="1">
                <a:spLocks noRot="1" noChangeAspect="1" noMove="1" noResize="1" noEditPoints="1" noAdjustHandles="1" noChangeArrowheads="1" noChangeShapeType="1" noTextEdit="1"/>
              </p:cNvSpPr>
              <p:nvPr/>
            </p:nvSpPr>
            <p:spPr>
              <a:xfrm>
                <a:off x="1258771" y="2929436"/>
                <a:ext cx="1911357" cy="307777"/>
              </a:xfrm>
              <a:prstGeom prst="rect">
                <a:avLst/>
              </a:prstGeom>
              <a:blipFill>
                <a:blip r:embed="rId5"/>
                <a:stretch>
                  <a:fillRect l="-1974" t="-20000" r="-3947" b="-3600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48D03FC-F87F-76B3-529D-51BD507D2AAA}"/>
              </a:ext>
            </a:extLst>
          </p:cNvPr>
          <p:cNvCxnSpPr>
            <a:cxnSpLocks/>
          </p:cNvCxnSpPr>
          <p:nvPr/>
        </p:nvCxnSpPr>
        <p:spPr>
          <a:xfrm flipH="1">
            <a:off x="3413761" y="2465353"/>
            <a:ext cx="1148080" cy="617971"/>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8975984E-1DD5-654B-26C9-B630D6726806}"/>
              </a:ext>
            </a:extLst>
          </p:cNvPr>
          <p:cNvSpPr/>
          <p:nvPr/>
        </p:nvSpPr>
        <p:spPr>
          <a:xfrm>
            <a:off x="7748433" y="1023732"/>
            <a:ext cx="1355808" cy="1123122"/>
          </a:xfrm>
          <a:custGeom>
            <a:avLst/>
            <a:gdLst>
              <a:gd name="connsiteX0" fmla="*/ 1355808 w 1355808"/>
              <a:gd name="connsiteY0" fmla="*/ 983974 h 1123122"/>
              <a:gd name="connsiteX1" fmla="*/ 421530 w 1355808"/>
              <a:gd name="connsiteY1" fmla="*/ 983974 h 1123122"/>
              <a:gd name="connsiteX2" fmla="*/ 342017 w 1355808"/>
              <a:gd name="connsiteY2" fmla="*/ 964095 h 1123122"/>
              <a:gd name="connsiteX3" fmla="*/ 282382 w 1355808"/>
              <a:gd name="connsiteY3" fmla="*/ 944217 h 1123122"/>
              <a:gd name="connsiteX4" fmla="*/ 252565 w 1355808"/>
              <a:gd name="connsiteY4" fmla="*/ 924339 h 1123122"/>
              <a:gd name="connsiteX5" fmla="*/ 212808 w 1355808"/>
              <a:gd name="connsiteY5" fmla="*/ 904461 h 1123122"/>
              <a:gd name="connsiteX6" fmla="*/ 143235 w 1355808"/>
              <a:gd name="connsiteY6" fmla="*/ 864704 h 1123122"/>
              <a:gd name="connsiteX7" fmla="*/ 113417 w 1355808"/>
              <a:gd name="connsiteY7" fmla="*/ 834887 h 1123122"/>
              <a:gd name="connsiteX8" fmla="*/ 83600 w 1355808"/>
              <a:gd name="connsiteY8" fmla="*/ 815009 h 1123122"/>
              <a:gd name="connsiteX9" fmla="*/ 23965 w 1355808"/>
              <a:gd name="connsiteY9" fmla="*/ 715617 h 1123122"/>
              <a:gd name="connsiteX10" fmla="*/ 14026 w 1355808"/>
              <a:gd name="connsiteY10" fmla="*/ 377687 h 1123122"/>
              <a:gd name="connsiteX11" fmla="*/ 23965 w 1355808"/>
              <a:gd name="connsiteY11" fmla="*/ 347869 h 1123122"/>
              <a:gd name="connsiteX12" fmla="*/ 73661 w 1355808"/>
              <a:gd name="connsiteY12" fmla="*/ 288235 h 1123122"/>
              <a:gd name="connsiteX13" fmla="*/ 143235 w 1355808"/>
              <a:gd name="connsiteY13" fmla="*/ 208722 h 1123122"/>
              <a:gd name="connsiteX14" fmla="*/ 173052 w 1355808"/>
              <a:gd name="connsiteY14" fmla="*/ 198782 h 1123122"/>
              <a:gd name="connsiteX15" fmla="*/ 202869 w 1355808"/>
              <a:gd name="connsiteY15" fmla="*/ 178904 h 1123122"/>
              <a:gd name="connsiteX16" fmla="*/ 252565 w 1355808"/>
              <a:gd name="connsiteY16" fmla="*/ 139148 h 1123122"/>
              <a:gd name="connsiteX17" fmla="*/ 371835 w 1355808"/>
              <a:gd name="connsiteY17" fmla="*/ 89452 h 1123122"/>
              <a:gd name="connsiteX18" fmla="*/ 411591 w 1355808"/>
              <a:gd name="connsiteY18" fmla="*/ 69574 h 1123122"/>
              <a:gd name="connsiteX19" fmla="*/ 510982 w 1355808"/>
              <a:gd name="connsiteY19" fmla="*/ 39756 h 1123122"/>
              <a:gd name="connsiteX20" fmla="*/ 580556 w 1355808"/>
              <a:gd name="connsiteY20" fmla="*/ 29817 h 1123122"/>
              <a:gd name="connsiteX21" fmla="*/ 809156 w 1355808"/>
              <a:gd name="connsiteY21" fmla="*/ 0 h 1123122"/>
              <a:gd name="connsiteX22" fmla="*/ 1047695 w 1355808"/>
              <a:gd name="connsiteY22" fmla="*/ 9939 h 1123122"/>
              <a:gd name="connsiteX23" fmla="*/ 1147087 w 1355808"/>
              <a:gd name="connsiteY23" fmla="*/ 59635 h 1123122"/>
              <a:gd name="connsiteX24" fmla="*/ 1176904 w 1355808"/>
              <a:gd name="connsiteY24" fmla="*/ 89452 h 1123122"/>
              <a:gd name="connsiteX25" fmla="*/ 1196782 w 1355808"/>
              <a:gd name="connsiteY25" fmla="*/ 119269 h 1123122"/>
              <a:gd name="connsiteX26" fmla="*/ 1226600 w 1355808"/>
              <a:gd name="connsiteY26" fmla="*/ 139148 h 1123122"/>
              <a:gd name="connsiteX27" fmla="*/ 1236539 w 1355808"/>
              <a:gd name="connsiteY27" fmla="*/ 168965 h 1123122"/>
              <a:gd name="connsiteX28" fmla="*/ 1256417 w 1355808"/>
              <a:gd name="connsiteY28" fmla="*/ 208722 h 1123122"/>
              <a:gd name="connsiteX29" fmla="*/ 1266356 w 1355808"/>
              <a:gd name="connsiteY29" fmla="*/ 248478 h 1123122"/>
              <a:gd name="connsiteX30" fmla="*/ 1256417 w 1355808"/>
              <a:gd name="connsiteY30" fmla="*/ 457200 h 1123122"/>
              <a:gd name="connsiteX31" fmla="*/ 1216661 w 1355808"/>
              <a:gd name="connsiteY31" fmla="*/ 526774 h 1123122"/>
              <a:gd name="connsiteX32" fmla="*/ 1206721 w 1355808"/>
              <a:gd name="connsiteY32" fmla="*/ 556591 h 1123122"/>
              <a:gd name="connsiteX33" fmla="*/ 1127208 w 1355808"/>
              <a:gd name="connsiteY33" fmla="*/ 655982 h 1123122"/>
              <a:gd name="connsiteX34" fmla="*/ 1097391 w 1355808"/>
              <a:gd name="connsiteY34" fmla="*/ 695739 h 1123122"/>
              <a:gd name="connsiteX35" fmla="*/ 998000 w 1355808"/>
              <a:gd name="connsiteY35" fmla="*/ 785191 h 1123122"/>
              <a:gd name="connsiteX36" fmla="*/ 978121 w 1355808"/>
              <a:gd name="connsiteY36" fmla="*/ 815009 h 1123122"/>
              <a:gd name="connsiteX37" fmla="*/ 948304 w 1355808"/>
              <a:gd name="connsiteY37" fmla="*/ 824948 h 1123122"/>
              <a:gd name="connsiteX38" fmla="*/ 918487 w 1355808"/>
              <a:gd name="connsiteY38" fmla="*/ 844826 h 1123122"/>
              <a:gd name="connsiteX39" fmla="*/ 868791 w 1355808"/>
              <a:gd name="connsiteY39" fmla="*/ 884582 h 1123122"/>
              <a:gd name="connsiteX40" fmla="*/ 838974 w 1355808"/>
              <a:gd name="connsiteY40" fmla="*/ 904461 h 1123122"/>
              <a:gd name="connsiteX41" fmla="*/ 769400 w 1355808"/>
              <a:gd name="connsiteY41" fmla="*/ 954156 h 1123122"/>
              <a:gd name="connsiteX42" fmla="*/ 739582 w 1355808"/>
              <a:gd name="connsiteY42" fmla="*/ 964095 h 1123122"/>
              <a:gd name="connsiteX43" fmla="*/ 689887 w 1355808"/>
              <a:gd name="connsiteY43" fmla="*/ 993913 h 1123122"/>
              <a:gd name="connsiteX44" fmla="*/ 640191 w 1355808"/>
              <a:gd name="connsiteY44" fmla="*/ 1023730 h 1123122"/>
              <a:gd name="connsiteX45" fmla="*/ 560678 w 1355808"/>
              <a:gd name="connsiteY45" fmla="*/ 1073426 h 1123122"/>
              <a:gd name="connsiteX46" fmla="*/ 520921 w 1355808"/>
              <a:gd name="connsiteY46" fmla="*/ 1093304 h 1123122"/>
              <a:gd name="connsiteX47" fmla="*/ 471226 w 1355808"/>
              <a:gd name="connsiteY47" fmla="*/ 1123122 h 11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55808" h="1123122">
                <a:moveTo>
                  <a:pt x="1355808" y="983974"/>
                </a:moveTo>
                <a:cubicBezTo>
                  <a:pt x="1004238" y="1027920"/>
                  <a:pt x="1189036" y="1008469"/>
                  <a:pt x="421530" y="983974"/>
                </a:cubicBezTo>
                <a:cubicBezTo>
                  <a:pt x="394224" y="983103"/>
                  <a:pt x="367935" y="972734"/>
                  <a:pt x="342017" y="964095"/>
                </a:cubicBezTo>
                <a:lnTo>
                  <a:pt x="282382" y="944217"/>
                </a:lnTo>
                <a:cubicBezTo>
                  <a:pt x="272443" y="937591"/>
                  <a:pt x="262936" y="930265"/>
                  <a:pt x="252565" y="924339"/>
                </a:cubicBezTo>
                <a:cubicBezTo>
                  <a:pt x="239701" y="916988"/>
                  <a:pt x="225372" y="912314"/>
                  <a:pt x="212808" y="904461"/>
                </a:cubicBezTo>
                <a:cubicBezTo>
                  <a:pt x="144038" y="861479"/>
                  <a:pt x="201817" y="884231"/>
                  <a:pt x="143235" y="864704"/>
                </a:cubicBezTo>
                <a:cubicBezTo>
                  <a:pt x="133296" y="854765"/>
                  <a:pt x="124215" y="843885"/>
                  <a:pt x="113417" y="834887"/>
                </a:cubicBezTo>
                <a:cubicBezTo>
                  <a:pt x="104240" y="827240"/>
                  <a:pt x="91466" y="823999"/>
                  <a:pt x="83600" y="815009"/>
                </a:cubicBezTo>
                <a:cubicBezTo>
                  <a:pt x="55612" y="783023"/>
                  <a:pt x="42131" y="751950"/>
                  <a:pt x="23965" y="715617"/>
                </a:cubicBezTo>
                <a:cubicBezTo>
                  <a:pt x="-8786" y="551859"/>
                  <a:pt x="-3759" y="617786"/>
                  <a:pt x="14026" y="377687"/>
                </a:cubicBezTo>
                <a:cubicBezTo>
                  <a:pt x="14800" y="367239"/>
                  <a:pt x="18767" y="356966"/>
                  <a:pt x="23965" y="347869"/>
                </a:cubicBezTo>
                <a:cubicBezTo>
                  <a:pt x="52868" y="297288"/>
                  <a:pt x="45766" y="321709"/>
                  <a:pt x="73661" y="288235"/>
                </a:cubicBezTo>
                <a:cubicBezTo>
                  <a:pt x="99239" y="257542"/>
                  <a:pt x="109282" y="232974"/>
                  <a:pt x="143235" y="208722"/>
                </a:cubicBezTo>
                <a:cubicBezTo>
                  <a:pt x="151760" y="202633"/>
                  <a:pt x="163681" y="203467"/>
                  <a:pt x="173052" y="198782"/>
                </a:cubicBezTo>
                <a:cubicBezTo>
                  <a:pt x="183736" y="193440"/>
                  <a:pt x="193313" y="186071"/>
                  <a:pt x="202869" y="178904"/>
                </a:cubicBezTo>
                <a:cubicBezTo>
                  <a:pt x="219840" y="166176"/>
                  <a:pt x="234498" y="150266"/>
                  <a:pt x="252565" y="139148"/>
                </a:cubicBezTo>
                <a:cubicBezTo>
                  <a:pt x="315331" y="100523"/>
                  <a:pt x="316682" y="103240"/>
                  <a:pt x="371835" y="89452"/>
                </a:cubicBezTo>
                <a:cubicBezTo>
                  <a:pt x="385087" y="82826"/>
                  <a:pt x="397835" y="75077"/>
                  <a:pt x="411591" y="69574"/>
                </a:cubicBezTo>
                <a:cubicBezTo>
                  <a:pt x="433204" y="60929"/>
                  <a:pt x="484133" y="44638"/>
                  <a:pt x="510982" y="39756"/>
                </a:cubicBezTo>
                <a:cubicBezTo>
                  <a:pt x="534031" y="35565"/>
                  <a:pt x="557486" y="33888"/>
                  <a:pt x="580556" y="29817"/>
                </a:cubicBezTo>
                <a:cubicBezTo>
                  <a:pt x="755810" y="-1110"/>
                  <a:pt x="603426" y="15825"/>
                  <a:pt x="809156" y="0"/>
                </a:cubicBezTo>
                <a:cubicBezTo>
                  <a:pt x="888669" y="3313"/>
                  <a:pt x="968315" y="4269"/>
                  <a:pt x="1047695" y="9939"/>
                </a:cubicBezTo>
                <a:cubicBezTo>
                  <a:pt x="1083954" y="12529"/>
                  <a:pt x="1122740" y="35288"/>
                  <a:pt x="1147087" y="59635"/>
                </a:cubicBezTo>
                <a:cubicBezTo>
                  <a:pt x="1157026" y="69574"/>
                  <a:pt x="1167906" y="78654"/>
                  <a:pt x="1176904" y="89452"/>
                </a:cubicBezTo>
                <a:cubicBezTo>
                  <a:pt x="1184551" y="98629"/>
                  <a:pt x="1188335" y="110822"/>
                  <a:pt x="1196782" y="119269"/>
                </a:cubicBezTo>
                <a:cubicBezTo>
                  <a:pt x="1205229" y="127716"/>
                  <a:pt x="1216661" y="132522"/>
                  <a:pt x="1226600" y="139148"/>
                </a:cubicBezTo>
                <a:cubicBezTo>
                  <a:pt x="1229913" y="149087"/>
                  <a:pt x="1232412" y="159335"/>
                  <a:pt x="1236539" y="168965"/>
                </a:cubicBezTo>
                <a:cubicBezTo>
                  <a:pt x="1242375" y="182584"/>
                  <a:pt x="1251215" y="194849"/>
                  <a:pt x="1256417" y="208722"/>
                </a:cubicBezTo>
                <a:cubicBezTo>
                  <a:pt x="1261213" y="221512"/>
                  <a:pt x="1263043" y="235226"/>
                  <a:pt x="1266356" y="248478"/>
                </a:cubicBezTo>
                <a:cubicBezTo>
                  <a:pt x="1263043" y="318052"/>
                  <a:pt x="1264716" y="388043"/>
                  <a:pt x="1256417" y="457200"/>
                </a:cubicBezTo>
                <a:cubicBezTo>
                  <a:pt x="1253666" y="480124"/>
                  <a:pt x="1226642" y="506813"/>
                  <a:pt x="1216661" y="526774"/>
                </a:cubicBezTo>
                <a:cubicBezTo>
                  <a:pt x="1211976" y="536145"/>
                  <a:pt x="1212346" y="547752"/>
                  <a:pt x="1206721" y="556591"/>
                </a:cubicBezTo>
                <a:cubicBezTo>
                  <a:pt x="1100829" y="722992"/>
                  <a:pt x="1182008" y="590222"/>
                  <a:pt x="1127208" y="655982"/>
                </a:cubicBezTo>
                <a:cubicBezTo>
                  <a:pt x="1116603" y="668708"/>
                  <a:pt x="1108534" y="683482"/>
                  <a:pt x="1097391" y="695739"/>
                </a:cubicBezTo>
                <a:cubicBezTo>
                  <a:pt x="1037376" y="761756"/>
                  <a:pt x="1048548" y="751492"/>
                  <a:pt x="998000" y="785191"/>
                </a:cubicBezTo>
                <a:cubicBezTo>
                  <a:pt x="991374" y="795130"/>
                  <a:pt x="987449" y="807547"/>
                  <a:pt x="978121" y="815009"/>
                </a:cubicBezTo>
                <a:cubicBezTo>
                  <a:pt x="969940" y="821554"/>
                  <a:pt x="957675" y="820263"/>
                  <a:pt x="948304" y="824948"/>
                </a:cubicBezTo>
                <a:cubicBezTo>
                  <a:pt x="937620" y="830290"/>
                  <a:pt x="928043" y="837659"/>
                  <a:pt x="918487" y="844826"/>
                </a:cubicBezTo>
                <a:cubicBezTo>
                  <a:pt x="901516" y="857554"/>
                  <a:pt x="885762" y="871854"/>
                  <a:pt x="868791" y="884582"/>
                </a:cubicBezTo>
                <a:cubicBezTo>
                  <a:pt x="859235" y="891749"/>
                  <a:pt x="848694" y="897518"/>
                  <a:pt x="838974" y="904461"/>
                </a:cubicBezTo>
                <a:cubicBezTo>
                  <a:pt x="828474" y="911961"/>
                  <a:pt x="785012" y="946350"/>
                  <a:pt x="769400" y="954156"/>
                </a:cubicBezTo>
                <a:cubicBezTo>
                  <a:pt x="760029" y="958841"/>
                  <a:pt x="749521" y="960782"/>
                  <a:pt x="739582" y="964095"/>
                </a:cubicBezTo>
                <a:cubicBezTo>
                  <a:pt x="689220" y="1014460"/>
                  <a:pt x="754393" y="955210"/>
                  <a:pt x="689887" y="993913"/>
                </a:cubicBezTo>
                <a:cubicBezTo>
                  <a:pt x="621671" y="1034842"/>
                  <a:pt x="724657" y="995575"/>
                  <a:pt x="640191" y="1023730"/>
                </a:cubicBezTo>
                <a:cubicBezTo>
                  <a:pt x="609120" y="1044445"/>
                  <a:pt x="596651" y="1053441"/>
                  <a:pt x="560678" y="1073426"/>
                </a:cubicBezTo>
                <a:cubicBezTo>
                  <a:pt x="547726" y="1080621"/>
                  <a:pt x="533785" y="1085953"/>
                  <a:pt x="520921" y="1093304"/>
                </a:cubicBezTo>
                <a:cubicBezTo>
                  <a:pt x="436922" y="1141303"/>
                  <a:pt x="531568" y="1092948"/>
                  <a:pt x="471226" y="1123122"/>
                </a:cubicBezTo>
              </a:path>
            </a:pathLst>
          </a:custGeom>
          <a:noFill/>
          <a:ln w="38100">
            <a:solidFill>
              <a:srgbClr val="D27D6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FA998F08-CF9F-0218-700A-FBCF2E3D9A34}"/>
              </a:ext>
            </a:extLst>
          </p:cNvPr>
          <p:cNvSpPr/>
          <p:nvPr/>
        </p:nvSpPr>
        <p:spPr>
          <a:xfrm>
            <a:off x="6208831" y="1806314"/>
            <a:ext cx="1355808" cy="1123122"/>
          </a:xfrm>
          <a:custGeom>
            <a:avLst/>
            <a:gdLst>
              <a:gd name="connsiteX0" fmla="*/ 1355808 w 1355808"/>
              <a:gd name="connsiteY0" fmla="*/ 983974 h 1123122"/>
              <a:gd name="connsiteX1" fmla="*/ 421530 w 1355808"/>
              <a:gd name="connsiteY1" fmla="*/ 983974 h 1123122"/>
              <a:gd name="connsiteX2" fmla="*/ 342017 w 1355808"/>
              <a:gd name="connsiteY2" fmla="*/ 964095 h 1123122"/>
              <a:gd name="connsiteX3" fmla="*/ 282382 w 1355808"/>
              <a:gd name="connsiteY3" fmla="*/ 944217 h 1123122"/>
              <a:gd name="connsiteX4" fmla="*/ 252565 w 1355808"/>
              <a:gd name="connsiteY4" fmla="*/ 924339 h 1123122"/>
              <a:gd name="connsiteX5" fmla="*/ 212808 w 1355808"/>
              <a:gd name="connsiteY5" fmla="*/ 904461 h 1123122"/>
              <a:gd name="connsiteX6" fmla="*/ 143235 w 1355808"/>
              <a:gd name="connsiteY6" fmla="*/ 864704 h 1123122"/>
              <a:gd name="connsiteX7" fmla="*/ 113417 w 1355808"/>
              <a:gd name="connsiteY7" fmla="*/ 834887 h 1123122"/>
              <a:gd name="connsiteX8" fmla="*/ 83600 w 1355808"/>
              <a:gd name="connsiteY8" fmla="*/ 815009 h 1123122"/>
              <a:gd name="connsiteX9" fmla="*/ 23965 w 1355808"/>
              <a:gd name="connsiteY9" fmla="*/ 715617 h 1123122"/>
              <a:gd name="connsiteX10" fmla="*/ 14026 w 1355808"/>
              <a:gd name="connsiteY10" fmla="*/ 377687 h 1123122"/>
              <a:gd name="connsiteX11" fmla="*/ 23965 w 1355808"/>
              <a:gd name="connsiteY11" fmla="*/ 347869 h 1123122"/>
              <a:gd name="connsiteX12" fmla="*/ 73661 w 1355808"/>
              <a:gd name="connsiteY12" fmla="*/ 288235 h 1123122"/>
              <a:gd name="connsiteX13" fmla="*/ 143235 w 1355808"/>
              <a:gd name="connsiteY13" fmla="*/ 208722 h 1123122"/>
              <a:gd name="connsiteX14" fmla="*/ 173052 w 1355808"/>
              <a:gd name="connsiteY14" fmla="*/ 198782 h 1123122"/>
              <a:gd name="connsiteX15" fmla="*/ 202869 w 1355808"/>
              <a:gd name="connsiteY15" fmla="*/ 178904 h 1123122"/>
              <a:gd name="connsiteX16" fmla="*/ 252565 w 1355808"/>
              <a:gd name="connsiteY16" fmla="*/ 139148 h 1123122"/>
              <a:gd name="connsiteX17" fmla="*/ 371835 w 1355808"/>
              <a:gd name="connsiteY17" fmla="*/ 89452 h 1123122"/>
              <a:gd name="connsiteX18" fmla="*/ 411591 w 1355808"/>
              <a:gd name="connsiteY18" fmla="*/ 69574 h 1123122"/>
              <a:gd name="connsiteX19" fmla="*/ 510982 w 1355808"/>
              <a:gd name="connsiteY19" fmla="*/ 39756 h 1123122"/>
              <a:gd name="connsiteX20" fmla="*/ 580556 w 1355808"/>
              <a:gd name="connsiteY20" fmla="*/ 29817 h 1123122"/>
              <a:gd name="connsiteX21" fmla="*/ 809156 w 1355808"/>
              <a:gd name="connsiteY21" fmla="*/ 0 h 1123122"/>
              <a:gd name="connsiteX22" fmla="*/ 1047695 w 1355808"/>
              <a:gd name="connsiteY22" fmla="*/ 9939 h 1123122"/>
              <a:gd name="connsiteX23" fmla="*/ 1147087 w 1355808"/>
              <a:gd name="connsiteY23" fmla="*/ 59635 h 1123122"/>
              <a:gd name="connsiteX24" fmla="*/ 1176904 w 1355808"/>
              <a:gd name="connsiteY24" fmla="*/ 89452 h 1123122"/>
              <a:gd name="connsiteX25" fmla="*/ 1196782 w 1355808"/>
              <a:gd name="connsiteY25" fmla="*/ 119269 h 1123122"/>
              <a:gd name="connsiteX26" fmla="*/ 1226600 w 1355808"/>
              <a:gd name="connsiteY26" fmla="*/ 139148 h 1123122"/>
              <a:gd name="connsiteX27" fmla="*/ 1236539 w 1355808"/>
              <a:gd name="connsiteY27" fmla="*/ 168965 h 1123122"/>
              <a:gd name="connsiteX28" fmla="*/ 1256417 w 1355808"/>
              <a:gd name="connsiteY28" fmla="*/ 208722 h 1123122"/>
              <a:gd name="connsiteX29" fmla="*/ 1266356 w 1355808"/>
              <a:gd name="connsiteY29" fmla="*/ 248478 h 1123122"/>
              <a:gd name="connsiteX30" fmla="*/ 1256417 w 1355808"/>
              <a:gd name="connsiteY30" fmla="*/ 457200 h 1123122"/>
              <a:gd name="connsiteX31" fmla="*/ 1216661 w 1355808"/>
              <a:gd name="connsiteY31" fmla="*/ 526774 h 1123122"/>
              <a:gd name="connsiteX32" fmla="*/ 1206721 w 1355808"/>
              <a:gd name="connsiteY32" fmla="*/ 556591 h 1123122"/>
              <a:gd name="connsiteX33" fmla="*/ 1127208 w 1355808"/>
              <a:gd name="connsiteY33" fmla="*/ 655982 h 1123122"/>
              <a:gd name="connsiteX34" fmla="*/ 1097391 w 1355808"/>
              <a:gd name="connsiteY34" fmla="*/ 695739 h 1123122"/>
              <a:gd name="connsiteX35" fmla="*/ 998000 w 1355808"/>
              <a:gd name="connsiteY35" fmla="*/ 785191 h 1123122"/>
              <a:gd name="connsiteX36" fmla="*/ 978121 w 1355808"/>
              <a:gd name="connsiteY36" fmla="*/ 815009 h 1123122"/>
              <a:gd name="connsiteX37" fmla="*/ 948304 w 1355808"/>
              <a:gd name="connsiteY37" fmla="*/ 824948 h 1123122"/>
              <a:gd name="connsiteX38" fmla="*/ 918487 w 1355808"/>
              <a:gd name="connsiteY38" fmla="*/ 844826 h 1123122"/>
              <a:gd name="connsiteX39" fmla="*/ 868791 w 1355808"/>
              <a:gd name="connsiteY39" fmla="*/ 884582 h 1123122"/>
              <a:gd name="connsiteX40" fmla="*/ 838974 w 1355808"/>
              <a:gd name="connsiteY40" fmla="*/ 904461 h 1123122"/>
              <a:gd name="connsiteX41" fmla="*/ 769400 w 1355808"/>
              <a:gd name="connsiteY41" fmla="*/ 954156 h 1123122"/>
              <a:gd name="connsiteX42" fmla="*/ 739582 w 1355808"/>
              <a:gd name="connsiteY42" fmla="*/ 964095 h 1123122"/>
              <a:gd name="connsiteX43" fmla="*/ 689887 w 1355808"/>
              <a:gd name="connsiteY43" fmla="*/ 993913 h 1123122"/>
              <a:gd name="connsiteX44" fmla="*/ 640191 w 1355808"/>
              <a:gd name="connsiteY44" fmla="*/ 1023730 h 1123122"/>
              <a:gd name="connsiteX45" fmla="*/ 560678 w 1355808"/>
              <a:gd name="connsiteY45" fmla="*/ 1073426 h 1123122"/>
              <a:gd name="connsiteX46" fmla="*/ 520921 w 1355808"/>
              <a:gd name="connsiteY46" fmla="*/ 1093304 h 1123122"/>
              <a:gd name="connsiteX47" fmla="*/ 471226 w 1355808"/>
              <a:gd name="connsiteY47" fmla="*/ 1123122 h 11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355808" h="1123122">
                <a:moveTo>
                  <a:pt x="1355808" y="983974"/>
                </a:moveTo>
                <a:cubicBezTo>
                  <a:pt x="1004238" y="1027920"/>
                  <a:pt x="1189036" y="1008469"/>
                  <a:pt x="421530" y="983974"/>
                </a:cubicBezTo>
                <a:cubicBezTo>
                  <a:pt x="394224" y="983103"/>
                  <a:pt x="367935" y="972734"/>
                  <a:pt x="342017" y="964095"/>
                </a:cubicBezTo>
                <a:lnTo>
                  <a:pt x="282382" y="944217"/>
                </a:lnTo>
                <a:cubicBezTo>
                  <a:pt x="272443" y="937591"/>
                  <a:pt x="262936" y="930265"/>
                  <a:pt x="252565" y="924339"/>
                </a:cubicBezTo>
                <a:cubicBezTo>
                  <a:pt x="239701" y="916988"/>
                  <a:pt x="225372" y="912314"/>
                  <a:pt x="212808" y="904461"/>
                </a:cubicBezTo>
                <a:cubicBezTo>
                  <a:pt x="144038" y="861479"/>
                  <a:pt x="201817" y="884231"/>
                  <a:pt x="143235" y="864704"/>
                </a:cubicBezTo>
                <a:cubicBezTo>
                  <a:pt x="133296" y="854765"/>
                  <a:pt x="124215" y="843885"/>
                  <a:pt x="113417" y="834887"/>
                </a:cubicBezTo>
                <a:cubicBezTo>
                  <a:pt x="104240" y="827240"/>
                  <a:pt x="91466" y="823999"/>
                  <a:pt x="83600" y="815009"/>
                </a:cubicBezTo>
                <a:cubicBezTo>
                  <a:pt x="55612" y="783023"/>
                  <a:pt x="42131" y="751950"/>
                  <a:pt x="23965" y="715617"/>
                </a:cubicBezTo>
                <a:cubicBezTo>
                  <a:pt x="-8786" y="551859"/>
                  <a:pt x="-3759" y="617786"/>
                  <a:pt x="14026" y="377687"/>
                </a:cubicBezTo>
                <a:cubicBezTo>
                  <a:pt x="14800" y="367239"/>
                  <a:pt x="18767" y="356966"/>
                  <a:pt x="23965" y="347869"/>
                </a:cubicBezTo>
                <a:cubicBezTo>
                  <a:pt x="52868" y="297288"/>
                  <a:pt x="45766" y="321709"/>
                  <a:pt x="73661" y="288235"/>
                </a:cubicBezTo>
                <a:cubicBezTo>
                  <a:pt x="99239" y="257542"/>
                  <a:pt x="109282" y="232974"/>
                  <a:pt x="143235" y="208722"/>
                </a:cubicBezTo>
                <a:cubicBezTo>
                  <a:pt x="151760" y="202633"/>
                  <a:pt x="163681" y="203467"/>
                  <a:pt x="173052" y="198782"/>
                </a:cubicBezTo>
                <a:cubicBezTo>
                  <a:pt x="183736" y="193440"/>
                  <a:pt x="193313" y="186071"/>
                  <a:pt x="202869" y="178904"/>
                </a:cubicBezTo>
                <a:cubicBezTo>
                  <a:pt x="219840" y="166176"/>
                  <a:pt x="234498" y="150266"/>
                  <a:pt x="252565" y="139148"/>
                </a:cubicBezTo>
                <a:cubicBezTo>
                  <a:pt x="315331" y="100523"/>
                  <a:pt x="316682" y="103240"/>
                  <a:pt x="371835" y="89452"/>
                </a:cubicBezTo>
                <a:cubicBezTo>
                  <a:pt x="385087" y="82826"/>
                  <a:pt x="397835" y="75077"/>
                  <a:pt x="411591" y="69574"/>
                </a:cubicBezTo>
                <a:cubicBezTo>
                  <a:pt x="433204" y="60929"/>
                  <a:pt x="484133" y="44638"/>
                  <a:pt x="510982" y="39756"/>
                </a:cubicBezTo>
                <a:cubicBezTo>
                  <a:pt x="534031" y="35565"/>
                  <a:pt x="557486" y="33888"/>
                  <a:pt x="580556" y="29817"/>
                </a:cubicBezTo>
                <a:cubicBezTo>
                  <a:pt x="755810" y="-1110"/>
                  <a:pt x="603426" y="15825"/>
                  <a:pt x="809156" y="0"/>
                </a:cubicBezTo>
                <a:cubicBezTo>
                  <a:pt x="888669" y="3313"/>
                  <a:pt x="968315" y="4269"/>
                  <a:pt x="1047695" y="9939"/>
                </a:cubicBezTo>
                <a:cubicBezTo>
                  <a:pt x="1083954" y="12529"/>
                  <a:pt x="1122740" y="35288"/>
                  <a:pt x="1147087" y="59635"/>
                </a:cubicBezTo>
                <a:cubicBezTo>
                  <a:pt x="1157026" y="69574"/>
                  <a:pt x="1167906" y="78654"/>
                  <a:pt x="1176904" y="89452"/>
                </a:cubicBezTo>
                <a:cubicBezTo>
                  <a:pt x="1184551" y="98629"/>
                  <a:pt x="1188335" y="110822"/>
                  <a:pt x="1196782" y="119269"/>
                </a:cubicBezTo>
                <a:cubicBezTo>
                  <a:pt x="1205229" y="127716"/>
                  <a:pt x="1216661" y="132522"/>
                  <a:pt x="1226600" y="139148"/>
                </a:cubicBezTo>
                <a:cubicBezTo>
                  <a:pt x="1229913" y="149087"/>
                  <a:pt x="1232412" y="159335"/>
                  <a:pt x="1236539" y="168965"/>
                </a:cubicBezTo>
                <a:cubicBezTo>
                  <a:pt x="1242375" y="182584"/>
                  <a:pt x="1251215" y="194849"/>
                  <a:pt x="1256417" y="208722"/>
                </a:cubicBezTo>
                <a:cubicBezTo>
                  <a:pt x="1261213" y="221512"/>
                  <a:pt x="1263043" y="235226"/>
                  <a:pt x="1266356" y="248478"/>
                </a:cubicBezTo>
                <a:cubicBezTo>
                  <a:pt x="1263043" y="318052"/>
                  <a:pt x="1264716" y="388043"/>
                  <a:pt x="1256417" y="457200"/>
                </a:cubicBezTo>
                <a:cubicBezTo>
                  <a:pt x="1253666" y="480124"/>
                  <a:pt x="1226642" y="506813"/>
                  <a:pt x="1216661" y="526774"/>
                </a:cubicBezTo>
                <a:cubicBezTo>
                  <a:pt x="1211976" y="536145"/>
                  <a:pt x="1212346" y="547752"/>
                  <a:pt x="1206721" y="556591"/>
                </a:cubicBezTo>
                <a:cubicBezTo>
                  <a:pt x="1100829" y="722992"/>
                  <a:pt x="1182008" y="590222"/>
                  <a:pt x="1127208" y="655982"/>
                </a:cubicBezTo>
                <a:cubicBezTo>
                  <a:pt x="1116603" y="668708"/>
                  <a:pt x="1108534" y="683482"/>
                  <a:pt x="1097391" y="695739"/>
                </a:cubicBezTo>
                <a:cubicBezTo>
                  <a:pt x="1037376" y="761756"/>
                  <a:pt x="1048548" y="751492"/>
                  <a:pt x="998000" y="785191"/>
                </a:cubicBezTo>
                <a:cubicBezTo>
                  <a:pt x="991374" y="795130"/>
                  <a:pt x="987449" y="807547"/>
                  <a:pt x="978121" y="815009"/>
                </a:cubicBezTo>
                <a:cubicBezTo>
                  <a:pt x="969940" y="821554"/>
                  <a:pt x="957675" y="820263"/>
                  <a:pt x="948304" y="824948"/>
                </a:cubicBezTo>
                <a:cubicBezTo>
                  <a:pt x="937620" y="830290"/>
                  <a:pt x="928043" y="837659"/>
                  <a:pt x="918487" y="844826"/>
                </a:cubicBezTo>
                <a:cubicBezTo>
                  <a:pt x="901516" y="857554"/>
                  <a:pt x="885762" y="871854"/>
                  <a:pt x="868791" y="884582"/>
                </a:cubicBezTo>
                <a:cubicBezTo>
                  <a:pt x="859235" y="891749"/>
                  <a:pt x="848694" y="897518"/>
                  <a:pt x="838974" y="904461"/>
                </a:cubicBezTo>
                <a:cubicBezTo>
                  <a:pt x="828474" y="911961"/>
                  <a:pt x="785012" y="946350"/>
                  <a:pt x="769400" y="954156"/>
                </a:cubicBezTo>
                <a:cubicBezTo>
                  <a:pt x="760029" y="958841"/>
                  <a:pt x="749521" y="960782"/>
                  <a:pt x="739582" y="964095"/>
                </a:cubicBezTo>
                <a:cubicBezTo>
                  <a:pt x="689220" y="1014460"/>
                  <a:pt x="754393" y="955210"/>
                  <a:pt x="689887" y="993913"/>
                </a:cubicBezTo>
                <a:cubicBezTo>
                  <a:pt x="621671" y="1034842"/>
                  <a:pt x="724657" y="995575"/>
                  <a:pt x="640191" y="1023730"/>
                </a:cubicBezTo>
                <a:cubicBezTo>
                  <a:pt x="609120" y="1044445"/>
                  <a:pt x="596651" y="1053441"/>
                  <a:pt x="560678" y="1073426"/>
                </a:cubicBezTo>
                <a:cubicBezTo>
                  <a:pt x="547726" y="1080621"/>
                  <a:pt x="533785" y="1085953"/>
                  <a:pt x="520921" y="1093304"/>
                </a:cubicBezTo>
                <a:cubicBezTo>
                  <a:pt x="436922" y="1141303"/>
                  <a:pt x="531568" y="1092948"/>
                  <a:pt x="471226" y="1123122"/>
                </a:cubicBezTo>
              </a:path>
            </a:pathLst>
          </a:custGeom>
          <a:noFill/>
          <a:ln w="38100">
            <a:solidFill>
              <a:srgbClr val="D27D68"/>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838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4058-B5BA-24F5-7ACC-4C7AA05CAB6A}"/>
              </a:ext>
            </a:extLst>
          </p:cNvPr>
          <p:cNvSpPr>
            <a:spLocks noGrp="1"/>
          </p:cNvSpPr>
          <p:nvPr>
            <p:ph type="title"/>
          </p:nvPr>
        </p:nvSpPr>
        <p:spPr/>
        <p:txBody>
          <a:bodyPr/>
          <a:lstStyle/>
          <a:p>
            <a:r>
              <a:rPr lang="en-US"/>
              <a:t>Loss Functions: Cross-Entropy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34572BC-1387-353B-B4BF-2D02FB266DBB}"/>
                  </a:ext>
                </a:extLst>
              </p:cNvPr>
              <p:cNvSpPr>
                <a:spLocks noGrp="1"/>
              </p:cNvSpPr>
              <p:nvPr>
                <p:ph type="body" sz="quarter" idx="16"/>
              </p:nvPr>
            </p:nvSpPr>
            <p:spPr/>
            <p:txBody>
              <a:bodyPr/>
              <a:lstStyle/>
              <a:p>
                <a:r>
                  <a:rPr lang="en-US" dirty="0"/>
                  <a:t>A binary classification example: Without loss of generality: </a:t>
                </a:r>
              </a:p>
              <a:p>
                <a:pPr lvl="1"/>
                <a:r>
                  <a:rPr lang="en-US" dirty="0"/>
                  <a:t>Gold labels: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[1, 0]</m:t>
                    </m:r>
                  </m:oMath>
                </a14:m>
                <a:r>
                  <a:rPr lang="en-US" dirty="0"/>
                  <a:t> (i.e., first class is correct) </a:t>
                </a:r>
              </a:p>
              <a:p>
                <a:pPr lvl="1"/>
                <a:r>
                  <a:rPr lang="en-US" dirty="0"/>
                  <a:t>Predictions: </a:t>
                </a:r>
                <a14:m>
                  <m:oMath xmlns:m="http://schemas.openxmlformats.org/officeDocument/2006/math">
                    <m:acc>
                      <m:accPr>
                        <m:chr m:val="̂"/>
                        <m:ctrlPr>
                          <a:rPr lang="en-US" sz="1600" b="0" i="1" smtClean="0">
                            <a:latin typeface="Cambria Math" panose="02040503050406030204" pitchFamily="18" charset="0"/>
                          </a:rPr>
                        </m:ctrlPr>
                      </m:accPr>
                      <m:e>
                        <m:r>
                          <a:rPr lang="en-US" i="1">
                            <a:latin typeface="Cambria Math" panose="02040503050406030204" pitchFamily="18" charset="0"/>
                          </a:rPr>
                          <m:t>𝑦</m:t>
                        </m:r>
                      </m:e>
                    </m:acc>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r>
                          <a:rPr lang="en-US" sz="1600" b="0" i="1" smtClean="0">
                            <a:latin typeface="Cambria Math" panose="02040503050406030204" pitchFamily="18" charset="0"/>
                          </a:rPr>
                          <m:t>, 1−</m:t>
                        </m:r>
                        <m:r>
                          <a:rPr lang="en-US" sz="1600" b="0" i="1" smtClean="0">
                            <a:latin typeface="Cambria Math" panose="02040503050406030204" pitchFamily="18" charset="0"/>
                          </a:rPr>
                          <m:t>𝑝</m:t>
                        </m:r>
                      </m:e>
                    </m:d>
                  </m:oMath>
                </a14:m>
                <a:endParaRPr lang="en-US" dirty="0"/>
              </a:p>
              <a:p>
                <a:pPr lvl="1"/>
                <a:endParaRPr lang="en-US" dirty="0"/>
              </a:p>
              <a:p>
                <a:r>
                  <a:rPr lang="en-US" dirty="0"/>
                  <a:t>CE loss: </a:t>
                </a:r>
                <a14:m>
                  <m:oMath xmlns:m="http://schemas.openxmlformats.org/officeDocument/2006/math">
                    <m:r>
                      <a:rPr lang="en-US" sz="1600" b="0" i="1" smtClean="0">
                        <a:latin typeface="Cambria Math" panose="02040503050406030204" pitchFamily="18" charset="0"/>
                      </a:rPr>
                      <m:t>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r>
                          <a:rPr lang="en-US" sz="1600" b="0" i="1" smtClean="0">
                            <a:latin typeface="Cambria Math" panose="02040503050406030204" pitchFamily="18" charset="0"/>
                          </a:rPr>
                          <m:t>, </m:t>
                        </m:r>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𝑦</m:t>
                            </m:r>
                          </m:e>
                        </m:acc>
                      </m:e>
                    </m:d>
                    <m:r>
                      <a:rPr lang="en-US" sz="1600" b="0" i="1" smtClean="0">
                        <a:latin typeface="Cambria Math" panose="02040503050406030204" pitchFamily="18" charset="0"/>
                      </a:rPr>
                      <m:t>=−1×</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m:t>
                    </m:r>
                    <m:r>
                      <a:rPr lang="en-US" sz="1600" b="0" i="0" smtClean="0">
                        <a:latin typeface="Cambria Math" panose="02040503050406030204" pitchFamily="18" charset="0"/>
                      </a:rPr>
                      <m:t>0</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func>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 </m:t>
                    </m:r>
                  </m:oMath>
                </a14:m>
                <a:endParaRPr lang="en-US" dirty="0"/>
              </a:p>
              <a:p>
                <a:endParaRPr lang="en-US" dirty="0"/>
              </a:p>
              <a:p>
                <a:pPr marL="0" indent="0">
                  <a:buNone/>
                </a:pPr>
                <a:endParaRPr lang="en-US" dirty="0"/>
              </a:p>
            </p:txBody>
          </p:sp>
        </mc:Choice>
        <mc:Fallback>
          <p:sp>
            <p:nvSpPr>
              <p:cNvPr id="3" name="Text Placeholder 2">
                <a:extLst>
                  <a:ext uri="{FF2B5EF4-FFF2-40B4-BE49-F238E27FC236}">
                    <a16:creationId xmlns:a16="http://schemas.microsoft.com/office/drawing/2014/main" id="{134572BC-1387-353B-B4BF-2D02FB266DB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6F47640-DEA9-EC3D-459F-A3172FAFB78B}"/>
                  </a:ext>
                </a:extLst>
              </p:cNvPr>
              <p:cNvSpPr txBox="1"/>
              <p:nvPr/>
            </p:nvSpPr>
            <p:spPr>
              <a:xfrm>
                <a:off x="6239357" y="115770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r>
                            <a:rPr lang="en-US" sz="2000" b="1" i="1" smtClean="0">
                              <a:latin typeface="Cambria Math" panose="02040503050406030204" pitchFamily="18" charset="0"/>
                            </a:rPr>
                            <m:t>,</m:t>
                          </m:r>
                          <m:r>
                            <a:rPr lang="en-US" sz="2000" b="0" i="1"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a:latin typeface="Cambria Math" panose="02040503050406030204" pitchFamily="18" charset="0"/>
                                </a:rPr>
                                <m:t>𝒚</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dirty="0"/>
              </a:p>
            </p:txBody>
          </p:sp>
        </mc:Choice>
        <mc:Fallback>
          <p:sp>
            <p:nvSpPr>
              <p:cNvPr id="6" name="TextBox 5">
                <a:extLst>
                  <a:ext uri="{FF2B5EF4-FFF2-40B4-BE49-F238E27FC236}">
                    <a16:creationId xmlns:a16="http://schemas.microsoft.com/office/drawing/2014/main" id="{16F47640-DEA9-EC3D-459F-A3172FAFB78B}"/>
                  </a:ext>
                </a:extLst>
              </p:cNvPr>
              <p:cNvSpPr txBox="1">
                <a:spLocks noRot="1" noChangeAspect="1" noMove="1" noResize="1" noEditPoints="1" noAdjustHandles="1" noChangeArrowheads="1" noChangeShapeType="1" noTextEdit="1"/>
              </p:cNvSpPr>
              <p:nvPr/>
            </p:nvSpPr>
            <p:spPr>
              <a:xfrm>
                <a:off x="6239357" y="1157701"/>
                <a:ext cx="2858924" cy="875111"/>
              </a:xfrm>
              <a:prstGeom prst="rect">
                <a:avLst/>
              </a:prstGeom>
              <a:blipFill>
                <a:blip r:embed="rId4"/>
                <a:stretch>
                  <a:fillRect t="-115942" r="-885" b="-1710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87CD46B9-A645-3DA7-57D7-B3E93C30515F}"/>
                  </a:ext>
                </a:extLst>
              </p:cNvPr>
              <p:cNvSpPr/>
              <p:nvPr/>
            </p:nvSpPr>
            <p:spPr>
              <a:xfrm>
                <a:off x="6015832" y="2234747"/>
                <a:ext cx="2264568" cy="585787"/>
              </a:xfrm>
              <a:prstGeom prst="wedgeRoundRectCallout">
                <a:avLst>
                  <a:gd name="adj1" fmla="val 28378"/>
                  <a:gd name="adj2" fmla="val -73516"/>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Summation over the dimensions of </a:t>
                </a:r>
                <a14:m>
                  <m:oMath xmlns:m="http://schemas.openxmlformats.org/officeDocument/2006/math">
                    <m:r>
                      <a:rPr lang="en-US" sz="1400" b="1" i="1" smtClean="0">
                        <a:solidFill>
                          <a:schemeClr val="tx1"/>
                        </a:solidFill>
                        <a:latin typeface="Cambria Math" panose="02040503050406030204" pitchFamily="18" charset="0"/>
                      </a:rPr>
                      <m:t>𝒚</m:t>
                    </m:r>
                  </m:oMath>
                </a14:m>
                <a:endParaRPr lang="en-US" b="1" dirty="0">
                  <a:solidFill>
                    <a:schemeClr val="tx1"/>
                  </a:solidFill>
                </a:endParaRPr>
              </a:p>
            </p:txBody>
          </p:sp>
        </mc:Choice>
        <mc:Fallback>
          <p:sp>
            <p:nvSpPr>
              <p:cNvPr id="7" name="Rounded Rectangular Callout 6">
                <a:extLst>
                  <a:ext uri="{FF2B5EF4-FFF2-40B4-BE49-F238E27FC236}">
                    <a16:creationId xmlns:a16="http://schemas.microsoft.com/office/drawing/2014/main" id="{87CD46B9-A645-3DA7-57D7-B3E93C30515F}"/>
                  </a:ext>
                </a:extLst>
              </p:cNvPr>
              <p:cNvSpPr>
                <a:spLocks noRot="1" noChangeAspect="1" noMove="1" noResize="1" noEditPoints="1" noAdjustHandles="1" noChangeArrowheads="1" noChangeShapeType="1" noTextEdit="1"/>
              </p:cNvSpPr>
              <p:nvPr/>
            </p:nvSpPr>
            <p:spPr>
              <a:xfrm>
                <a:off x="6015832" y="2234747"/>
                <a:ext cx="2264568" cy="585787"/>
              </a:xfrm>
              <a:prstGeom prst="wedgeRoundRectCallout">
                <a:avLst>
                  <a:gd name="adj1" fmla="val 28378"/>
                  <a:gd name="adj2" fmla="val -73516"/>
                  <a:gd name="adj3" fmla="val 16667"/>
                </a:avLst>
              </a:prstGeom>
              <a:blipFill>
                <a:blip r:embed="rId5"/>
                <a:stretch>
                  <a:fillRect b="-5085"/>
                </a:stretch>
              </a:blipFill>
            </p:spPr>
            <p:txBody>
              <a:bodyPr/>
              <a:lstStyle/>
              <a:p>
                <a:r>
                  <a:rPr lang="en-US">
                    <a:noFill/>
                  </a:rPr>
                  <a:t> </a:t>
                </a:r>
              </a:p>
            </p:txBody>
          </p:sp>
        </mc:Fallback>
      </mc:AlternateContent>
    </p:spTree>
    <p:extLst>
      <p:ext uri="{BB962C8B-B14F-4D97-AF65-F5344CB8AC3E}">
        <p14:creationId xmlns:p14="http://schemas.microsoft.com/office/powerpoint/2010/main" val="292607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57DAF-D733-9282-8F32-42D8DD9F9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C483D-5578-13F5-E240-FA19ADF9A8D8}"/>
              </a:ext>
            </a:extLst>
          </p:cNvPr>
          <p:cNvSpPr>
            <a:spLocks noGrp="1"/>
          </p:cNvSpPr>
          <p:nvPr>
            <p:ph type="title"/>
          </p:nvPr>
        </p:nvSpPr>
        <p:spPr/>
        <p:txBody>
          <a:bodyPr/>
          <a:lstStyle/>
          <a:p>
            <a:r>
              <a:rPr lang="en-US" dirty="0"/>
              <a:t>Quiz: CE for Binary Classification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0239F2F-E638-CB88-4439-707A2430A31C}"/>
                  </a:ext>
                </a:extLst>
              </p:cNvPr>
              <p:cNvSpPr>
                <a:spLocks noGrp="1"/>
              </p:cNvSpPr>
              <p:nvPr>
                <p:ph type="body" sz="quarter" idx="16"/>
              </p:nvPr>
            </p:nvSpPr>
            <p:spPr>
              <a:xfrm>
                <a:off x="533919" y="1390650"/>
                <a:ext cx="8341724" cy="3077573"/>
              </a:xfrm>
            </p:spPr>
            <p:txBody>
              <a:bodyPr/>
              <a:lstStyle/>
              <a:p>
                <a:r>
                  <a:rPr lang="en-US" dirty="0"/>
                  <a:t>A binary classification example: Without loss of generality: </a:t>
                </a:r>
              </a:p>
              <a:p>
                <a:pPr lvl="1"/>
                <a:r>
                  <a:rPr lang="en-US" dirty="0"/>
                  <a:t>Gold labels: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[1, 0]</m:t>
                    </m:r>
                  </m:oMath>
                </a14:m>
                <a:r>
                  <a:rPr lang="en-US" dirty="0"/>
                  <a:t> (i.e., first class is correct) </a:t>
                </a:r>
              </a:p>
              <a:p>
                <a:pPr lvl="1"/>
                <a:r>
                  <a:rPr lang="en-US" dirty="0"/>
                  <a:t>Predictions: </a:t>
                </a:r>
                <a14:m>
                  <m:oMath xmlns:m="http://schemas.openxmlformats.org/officeDocument/2006/math">
                    <m:acc>
                      <m:accPr>
                        <m:chr m:val="̂"/>
                        <m:ctrlPr>
                          <a:rPr lang="en-US" sz="1600" b="0" i="1" smtClean="0">
                            <a:latin typeface="Cambria Math" panose="02040503050406030204" pitchFamily="18" charset="0"/>
                          </a:rPr>
                        </m:ctrlPr>
                      </m:accPr>
                      <m:e>
                        <m:r>
                          <a:rPr lang="en-US" i="1">
                            <a:latin typeface="Cambria Math" panose="02040503050406030204" pitchFamily="18" charset="0"/>
                          </a:rPr>
                          <m:t>𝑦</m:t>
                        </m:r>
                      </m:e>
                    </m:acc>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r>
                          <a:rPr lang="en-US" sz="1600" b="0" i="1" smtClean="0">
                            <a:latin typeface="Cambria Math" panose="02040503050406030204" pitchFamily="18" charset="0"/>
                          </a:rPr>
                          <m:t>, 1−</m:t>
                        </m:r>
                        <m:r>
                          <a:rPr lang="en-US" sz="1600" b="0" i="1" smtClean="0">
                            <a:latin typeface="Cambria Math" panose="02040503050406030204" pitchFamily="18" charset="0"/>
                          </a:rPr>
                          <m:t>𝑝</m:t>
                        </m:r>
                      </m:e>
                    </m:d>
                  </m:oMath>
                </a14:m>
                <a:endParaRPr lang="en-US" dirty="0"/>
              </a:p>
              <a:p>
                <a:pPr lvl="1"/>
                <a:endParaRPr lang="en-US" dirty="0"/>
              </a:p>
              <a:p>
                <a:r>
                  <a:rPr lang="en-US" dirty="0"/>
                  <a:t>CE loss: </a:t>
                </a:r>
                <a14:m>
                  <m:oMath xmlns:m="http://schemas.openxmlformats.org/officeDocument/2006/math">
                    <m:r>
                      <a:rPr lang="en-US" sz="1600" b="0" i="1" smtClean="0">
                        <a:latin typeface="Cambria Math" panose="02040503050406030204" pitchFamily="18" charset="0"/>
                      </a:rPr>
                      <m:t>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r>
                          <a:rPr lang="en-US" sz="1600" b="0" i="1" smtClean="0">
                            <a:latin typeface="Cambria Math" panose="02040503050406030204" pitchFamily="18" charset="0"/>
                          </a:rPr>
                          <m:t>, </m:t>
                        </m:r>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𝑦</m:t>
                            </m:r>
                          </m:e>
                        </m:acc>
                      </m:e>
                    </m:d>
                    <m:r>
                      <a:rPr lang="en-US" sz="1600" b="0" i="1" smtClean="0">
                        <a:latin typeface="Cambria Math" panose="02040503050406030204" pitchFamily="18" charset="0"/>
                      </a:rPr>
                      <m:t>=−1×</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m:t>
                    </m:r>
                    <m:r>
                      <a:rPr lang="en-US" sz="1600" b="0" i="0" smtClean="0">
                        <a:latin typeface="Cambria Math" panose="02040503050406030204" pitchFamily="18" charset="0"/>
                      </a:rPr>
                      <m:t>0</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func>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 </m:t>
                    </m:r>
                  </m:oMath>
                </a14:m>
                <a:endParaRPr lang="en-US" dirty="0"/>
              </a:p>
              <a:p>
                <a:endParaRPr lang="en-US" dirty="0"/>
              </a:p>
              <a:p>
                <a:r>
                  <a:rPr lang="en-US" b="1" dirty="0"/>
                  <a:t>Question 1:</a:t>
                </a:r>
                <a:r>
                  <a:rPr lang="en-US" dirty="0"/>
                  <a:t> Why the negative sign? </a:t>
                </a:r>
              </a:p>
              <a:p>
                <a:r>
                  <a:rPr lang="en-US" b="1" dirty="0"/>
                  <a:t>Question 2:</a:t>
                </a:r>
                <a:r>
                  <a:rPr lang="en-US" dirty="0"/>
                  <a:t> If the model prediction is miraculously accurate (</a:t>
                </a: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=1</m:t>
                    </m:r>
                  </m:oMath>
                </a14:m>
                <a:r>
                  <a:rPr lang="en-US" dirty="0"/>
                  <a:t>), what is CE loss?</a:t>
                </a:r>
              </a:p>
              <a:p>
                <a:r>
                  <a:rPr lang="en-US" b="1" dirty="0"/>
                  <a:t>Question 3:</a:t>
                </a:r>
                <a:r>
                  <a:rPr lang="en-US" dirty="0"/>
                  <a:t> If the model prediction is embarrassingly off (</a:t>
                </a:r>
                <a14:m>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=0</m:t>
                    </m:r>
                  </m:oMath>
                </a14:m>
                <a:r>
                  <a:rPr lang="en-US" dirty="0"/>
                  <a:t>), what is the CE loss? </a:t>
                </a:r>
              </a:p>
              <a:p>
                <a:endParaRPr lang="en-US" dirty="0"/>
              </a:p>
            </p:txBody>
          </p:sp>
        </mc:Choice>
        <mc:Fallback>
          <p:sp>
            <p:nvSpPr>
              <p:cNvPr id="3" name="Text Placeholder 2">
                <a:extLst>
                  <a:ext uri="{FF2B5EF4-FFF2-40B4-BE49-F238E27FC236}">
                    <a16:creationId xmlns:a16="http://schemas.microsoft.com/office/drawing/2014/main" id="{00239F2F-E638-CB88-4439-707A2430A31C}"/>
                  </a:ext>
                </a:extLst>
              </p:cNvPr>
              <p:cNvSpPr>
                <a:spLocks noGrp="1" noRot="1" noChangeAspect="1" noMove="1" noResize="1" noEditPoints="1" noAdjustHandles="1" noChangeArrowheads="1" noChangeShapeType="1" noTextEdit="1"/>
              </p:cNvSpPr>
              <p:nvPr>
                <p:ph type="body" sz="quarter" idx="16"/>
              </p:nvPr>
            </p:nvSpPr>
            <p:spPr>
              <a:xfrm>
                <a:off x="533919" y="1390650"/>
                <a:ext cx="8341724" cy="3077573"/>
              </a:xfrm>
              <a:blipFill>
                <a:blip r:embed="rId3"/>
                <a:stretch>
                  <a:fillRect l="-457"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506B58E-F856-414B-8568-674B47A11B9B}"/>
                  </a:ext>
                </a:extLst>
              </p:cNvPr>
              <p:cNvSpPr txBox="1"/>
              <p:nvPr/>
            </p:nvSpPr>
            <p:spPr>
              <a:xfrm>
                <a:off x="6239357" y="115770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r>
                            <a:rPr lang="en-US" sz="2000" b="1" i="1" smtClean="0">
                              <a:latin typeface="Cambria Math" panose="02040503050406030204" pitchFamily="18" charset="0"/>
                            </a:rPr>
                            <m:t>,</m:t>
                          </m:r>
                          <m:r>
                            <a:rPr lang="en-US" sz="2000" b="0" i="1"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a:latin typeface="Cambria Math" panose="02040503050406030204" pitchFamily="18" charset="0"/>
                                </a:rPr>
                                <m:t>𝒚</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dirty="0"/>
              </a:p>
            </p:txBody>
          </p:sp>
        </mc:Choice>
        <mc:Fallback>
          <p:sp>
            <p:nvSpPr>
              <p:cNvPr id="6" name="TextBox 5">
                <a:extLst>
                  <a:ext uri="{FF2B5EF4-FFF2-40B4-BE49-F238E27FC236}">
                    <a16:creationId xmlns:a16="http://schemas.microsoft.com/office/drawing/2014/main" id="{4506B58E-F856-414B-8568-674B47A11B9B}"/>
                  </a:ext>
                </a:extLst>
              </p:cNvPr>
              <p:cNvSpPr txBox="1">
                <a:spLocks noRot="1" noChangeAspect="1" noMove="1" noResize="1" noEditPoints="1" noAdjustHandles="1" noChangeArrowheads="1" noChangeShapeType="1" noTextEdit="1"/>
              </p:cNvSpPr>
              <p:nvPr/>
            </p:nvSpPr>
            <p:spPr>
              <a:xfrm>
                <a:off x="6239357" y="1157701"/>
                <a:ext cx="2858924" cy="875111"/>
              </a:xfrm>
              <a:prstGeom prst="rect">
                <a:avLst/>
              </a:prstGeom>
              <a:blipFill>
                <a:blip r:embed="rId4"/>
                <a:stretch>
                  <a:fillRect t="-115942" r="-885" b="-1710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B022FBF4-8BA3-3C98-49BE-12A171529CD7}"/>
                  </a:ext>
                </a:extLst>
              </p:cNvPr>
              <p:cNvSpPr/>
              <p:nvPr/>
            </p:nvSpPr>
            <p:spPr>
              <a:xfrm>
                <a:off x="6015832" y="2234747"/>
                <a:ext cx="2264568" cy="585787"/>
              </a:xfrm>
              <a:prstGeom prst="wedgeRoundRectCallout">
                <a:avLst>
                  <a:gd name="adj1" fmla="val 28378"/>
                  <a:gd name="adj2" fmla="val -73516"/>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Summation over the dimensions of </a:t>
                </a:r>
                <a14:m>
                  <m:oMath xmlns:m="http://schemas.openxmlformats.org/officeDocument/2006/math">
                    <m:r>
                      <a:rPr lang="en-US" sz="1400" b="1" i="1" smtClean="0">
                        <a:solidFill>
                          <a:schemeClr val="tx1"/>
                        </a:solidFill>
                        <a:latin typeface="Cambria Math" panose="02040503050406030204" pitchFamily="18" charset="0"/>
                      </a:rPr>
                      <m:t>𝒚</m:t>
                    </m:r>
                  </m:oMath>
                </a14:m>
                <a:endParaRPr lang="en-US" b="1" dirty="0">
                  <a:solidFill>
                    <a:schemeClr val="tx1"/>
                  </a:solidFill>
                </a:endParaRPr>
              </a:p>
            </p:txBody>
          </p:sp>
        </mc:Choice>
        <mc:Fallback>
          <p:sp>
            <p:nvSpPr>
              <p:cNvPr id="7" name="Rounded Rectangular Callout 6">
                <a:extLst>
                  <a:ext uri="{FF2B5EF4-FFF2-40B4-BE49-F238E27FC236}">
                    <a16:creationId xmlns:a16="http://schemas.microsoft.com/office/drawing/2014/main" id="{B022FBF4-8BA3-3C98-49BE-12A171529CD7}"/>
                  </a:ext>
                </a:extLst>
              </p:cNvPr>
              <p:cNvSpPr>
                <a:spLocks noRot="1" noChangeAspect="1" noMove="1" noResize="1" noEditPoints="1" noAdjustHandles="1" noChangeArrowheads="1" noChangeShapeType="1" noTextEdit="1"/>
              </p:cNvSpPr>
              <p:nvPr/>
            </p:nvSpPr>
            <p:spPr>
              <a:xfrm>
                <a:off x="6015832" y="2234747"/>
                <a:ext cx="2264568" cy="585787"/>
              </a:xfrm>
              <a:prstGeom prst="wedgeRoundRectCallout">
                <a:avLst>
                  <a:gd name="adj1" fmla="val 28378"/>
                  <a:gd name="adj2" fmla="val -73516"/>
                  <a:gd name="adj3" fmla="val 16667"/>
                </a:avLst>
              </a:prstGeom>
              <a:blipFill>
                <a:blip r:embed="rId5"/>
                <a:stretch>
                  <a:fillRect b="-5085"/>
                </a:stretch>
              </a:blipFill>
            </p:spPr>
            <p:txBody>
              <a:bodyPr/>
              <a:lstStyle/>
              <a:p>
                <a:r>
                  <a:rPr lang="en-US">
                    <a:noFill/>
                  </a:rPr>
                  <a:t> </a:t>
                </a:r>
              </a:p>
            </p:txBody>
          </p:sp>
        </mc:Fallback>
      </mc:AlternateContent>
    </p:spTree>
    <p:extLst>
      <p:ext uri="{BB962C8B-B14F-4D97-AF65-F5344CB8AC3E}">
        <p14:creationId xmlns:p14="http://schemas.microsoft.com/office/powerpoint/2010/main" val="139123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a:t>Neural Networks: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Defining neural networks (feedforward nets)</a:t>
            </a:r>
          </a:p>
          <a:p>
            <a:pPr>
              <a:buFont typeface="+mj-lt"/>
              <a:buAutoNum type="arabicPeriod"/>
            </a:pPr>
            <a:r>
              <a:rPr lang="en-US" dirty="0"/>
              <a:t>Neural nets: brief history </a:t>
            </a:r>
          </a:p>
          <a:p>
            <a:pPr>
              <a:buFont typeface="+mj-lt"/>
              <a:buAutoNum type="arabicPeriod"/>
            </a:pPr>
            <a:r>
              <a:rPr lang="en-US" dirty="0"/>
              <a:t>Algebra background for training neural nets </a:t>
            </a:r>
          </a:p>
          <a:p>
            <a:pPr>
              <a:buFont typeface="+mj-lt"/>
              <a:buAutoNum type="arabicPeriod"/>
            </a:pPr>
            <a:r>
              <a:rPr lang="en-US" dirty="0"/>
              <a:t>Training neural networks: analytical backpropagation</a:t>
            </a:r>
          </a:p>
          <a:p>
            <a:pPr>
              <a:buFont typeface="+mj-lt"/>
              <a:buAutoNum type="arabicPeriod"/>
            </a:pPr>
            <a:r>
              <a:rPr lang="en-US" dirty="0"/>
              <a:t>Backprop in practice </a:t>
            </a:r>
          </a:p>
          <a:p>
            <a:pPr marL="0" indent="0">
              <a:buNone/>
            </a:pPr>
            <a:endParaRPr lang="en-US" dirty="0"/>
          </a:p>
          <a:p>
            <a:pPr>
              <a:buFont typeface="+mj-lt"/>
              <a:buAutoNum type="arabicPeriod"/>
            </a:pPr>
            <a:endParaRPr lang="en-US" dirty="0"/>
          </a:p>
          <a:p>
            <a:pPr marL="114300" indent="0">
              <a:buNone/>
            </a:pPr>
            <a:r>
              <a:rPr lang="en-US" b="1" dirty="0"/>
              <a:t>Chapter goal: </a:t>
            </a:r>
            <a:r>
              <a:rPr lang="en-US" dirty="0"/>
              <a:t>Get comfortable with thinking, designing and building neural networks — very powerful modeling tools. </a:t>
            </a:r>
          </a:p>
        </p:txBody>
      </p:sp>
    </p:spTree>
    <p:extLst>
      <p:ext uri="{BB962C8B-B14F-4D97-AF65-F5344CB8AC3E}">
        <p14:creationId xmlns:p14="http://schemas.microsoft.com/office/powerpoint/2010/main" val="3260301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C6E893EA-8E78-2662-3B35-CE533033083B}"/>
              </a:ext>
            </a:extLst>
          </p:cNvPr>
          <p:cNvSpPr/>
          <p:nvPr/>
        </p:nvSpPr>
        <p:spPr>
          <a:xfrm>
            <a:off x="2932044" y="1052555"/>
            <a:ext cx="1111456" cy="1890931"/>
          </a:xfrm>
          <a:prstGeom prst="roundRect">
            <a:avLst>
              <a:gd name="adj" fmla="val 11779"/>
            </a:avLst>
          </a:prstGeom>
          <a:solidFill>
            <a:schemeClr val="bg1"/>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9DC9F03-FF02-1AA9-470F-2D937D85AB22}"/>
              </a:ext>
            </a:extLst>
          </p:cNvPr>
          <p:cNvSpPr/>
          <p:nvPr/>
        </p:nvSpPr>
        <p:spPr>
          <a:xfrm>
            <a:off x="4253845" y="1052555"/>
            <a:ext cx="882599" cy="1890931"/>
          </a:xfrm>
          <a:prstGeom prst="roundRect">
            <a:avLst>
              <a:gd name="adj" fmla="val 11779"/>
            </a:avLst>
          </a:prstGeom>
          <a:solidFill>
            <a:schemeClr val="bg1"/>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B152D-2ED5-5221-A498-5EBBF2A6896E}"/>
              </a:ext>
            </a:extLst>
          </p:cNvPr>
          <p:cNvSpPr>
            <a:spLocks noGrp="1"/>
          </p:cNvSpPr>
          <p:nvPr>
            <p:ph type="title"/>
          </p:nvPr>
        </p:nvSpPr>
        <p:spPr/>
        <p:txBody>
          <a:bodyPr/>
          <a:lstStyle/>
          <a:p>
            <a:r>
              <a:rPr lang="en-US" sz="2800" dirty="0"/>
              <a:t>Cross-Entropy Over Next-Word Distribution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EBFD03E-C355-09E9-1B5D-621C034C6562}"/>
                  </a:ext>
                </a:extLst>
              </p:cNvPr>
              <p:cNvSpPr>
                <a:spLocks noGrp="1"/>
              </p:cNvSpPr>
              <p:nvPr>
                <p:ph type="body" sz="quarter" idx="16"/>
              </p:nvPr>
            </p:nvSpPr>
            <p:spPr/>
            <p:txBody>
              <a:bodyPr/>
              <a:lstStyle/>
              <a:p>
                <a:endParaRPr lang="en-US" dirty="0"/>
              </a:p>
              <a:p>
                <a:endParaRPr lang="en-US" dirty="0"/>
              </a:p>
              <a:p>
                <a:endParaRPr lang="en-US" dirty="0"/>
              </a:p>
              <a:p>
                <a:endParaRPr lang="en-US" dirty="0"/>
              </a:p>
              <a:p>
                <a:endParaRPr lang="en-US" dirty="0"/>
              </a:p>
              <a:p>
                <a:r>
                  <a:rPr lang="en-US" dirty="0"/>
                  <a:t>Suppose for a fixed </a:t>
                </a:r>
                <a14:m>
                  <m:oMath xmlns:m="http://schemas.openxmlformats.org/officeDocument/2006/math">
                    <m:r>
                      <a:rPr lang="en-US" sz="1600" b="0" i="1" smtClean="0">
                        <a:latin typeface="Cambria Math" panose="02040503050406030204" pitchFamily="18" charset="0"/>
                      </a:rPr>
                      <m:t>𝑗</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b="0" i="1" smtClean="0">
                        <a:latin typeface="Cambria Math" panose="02040503050406030204" pitchFamily="18" charset="0"/>
                      </a:rPr>
                      <m:t>=1</m:t>
                    </m:r>
                  </m:oMath>
                </a14:m>
                <a:r>
                  <a:rPr lang="en-US" dirty="0"/>
                  <a:t>. </a:t>
                </a:r>
              </a:p>
              <a:p>
                <a:r>
                  <a:rPr lang="en-US" b="1" dirty="0"/>
                  <a:t>Question: </a:t>
                </a:r>
                <a:r>
                  <a:rPr lang="en-US" dirty="0"/>
                  <a:t>Then CE is the probability is? ….</a:t>
                </a:r>
              </a:p>
              <a:p>
                <a:pPr lvl="1"/>
                <a:r>
                  <a:rPr lang="en-US" dirty="0"/>
                  <a:t>It is the probability that our language model assigns to the </a:t>
                </a:r>
                <a14:m>
                  <m:oMath xmlns:m="http://schemas.openxmlformats.org/officeDocument/2006/math">
                    <m:r>
                      <a:rPr lang="en-US" sz="1600" b="0" i="1" smtClean="0">
                        <a:latin typeface="Cambria Math" panose="02040503050406030204" pitchFamily="18" charset="0"/>
                      </a:rPr>
                      <m:t>𝑗</m:t>
                    </m:r>
                  </m:oMath>
                </a14:m>
                <a:r>
                  <a:rPr lang="en-US" dirty="0" err="1"/>
                  <a:t>th</a:t>
                </a:r>
                <a:r>
                  <a:rPr lang="en-US" dirty="0"/>
                  <a:t> term. </a:t>
                </a:r>
              </a:p>
              <a:p>
                <a:endParaRPr lang="en-US" dirty="0"/>
              </a:p>
            </p:txBody>
          </p:sp>
        </mc:Choice>
        <mc:Fallback>
          <p:sp>
            <p:nvSpPr>
              <p:cNvPr id="3" name="Text Placeholder 2">
                <a:extLst>
                  <a:ext uri="{FF2B5EF4-FFF2-40B4-BE49-F238E27FC236}">
                    <a16:creationId xmlns:a16="http://schemas.microsoft.com/office/drawing/2014/main" id="{1EBFD03E-C355-09E9-1B5D-621C034C656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a:stretch>
              </a:blipFill>
            </p:spPr>
            <p:txBody>
              <a:bodyPr/>
              <a:lstStyle/>
              <a:p>
                <a:r>
                  <a:rPr lang="en-US">
                    <a:noFill/>
                  </a:rPr>
                  <a:t> </a:t>
                </a:r>
              </a:p>
            </p:txBody>
          </p:sp>
        </mc:Fallback>
      </mc:AlternateContent>
      <p:sp>
        <p:nvSpPr>
          <p:cNvPr id="4" name="Right Arrow 3">
            <a:extLst>
              <a:ext uri="{FF2B5EF4-FFF2-40B4-BE49-F238E27FC236}">
                <a16:creationId xmlns:a16="http://schemas.microsoft.com/office/drawing/2014/main" id="{FB7B6370-0C2B-FB88-79D2-D8B397C23CB0}"/>
              </a:ext>
            </a:extLst>
          </p:cNvPr>
          <p:cNvSpPr/>
          <p:nvPr/>
        </p:nvSpPr>
        <p:spPr>
          <a:xfrm>
            <a:off x="2088248" y="1747007"/>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grpSp>
        <p:nvGrpSpPr>
          <p:cNvPr id="5" name="Group 4">
            <a:extLst>
              <a:ext uri="{FF2B5EF4-FFF2-40B4-BE49-F238E27FC236}">
                <a16:creationId xmlns:a16="http://schemas.microsoft.com/office/drawing/2014/main" id="{464084F7-AB91-2C45-0D19-520DA1384FF5}"/>
              </a:ext>
            </a:extLst>
          </p:cNvPr>
          <p:cNvGrpSpPr/>
          <p:nvPr/>
        </p:nvGrpSpPr>
        <p:grpSpPr>
          <a:xfrm>
            <a:off x="2807269" y="1450175"/>
            <a:ext cx="1384431" cy="1016534"/>
            <a:chOff x="6053458" y="1801327"/>
            <a:chExt cx="1384431" cy="1016534"/>
          </a:xfrm>
        </p:grpSpPr>
        <p:pic>
          <p:nvPicPr>
            <p:cNvPr id="6" name="Picture 2" descr="Word frequency in titles of all articles with Frequency &gt;= 10 Figure 2... |  Download Scientific Diagram">
              <a:extLst>
                <a:ext uri="{FF2B5EF4-FFF2-40B4-BE49-F238E27FC236}">
                  <a16:creationId xmlns:a16="http://schemas.microsoft.com/office/drawing/2014/main" id="{8F8B7E2E-8355-4EA0-6B7C-577FE0E40CF4}"/>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70562A-A964-F6DA-E74E-5300A30D4F5C}"/>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8" name="TextBox 7">
              <a:extLst>
                <a:ext uri="{FF2B5EF4-FFF2-40B4-BE49-F238E27FC236}">
                  <a16:creationId xmlns:a16="http://schemas.microsoft.com/office/drawing/2014/main" id="{D3651381-7357-F808-F9CA-04A9A8868A18}"/>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9" name="Rounded Rectangle 8">
            <a:extLst>
              <a:ext uri="{FF2B5EF4-FFF2-40B4-BE49-F238E27FC236}">
                <a16:creationId xmlns:a16="http://schemas.microsoft.com/office/drawing/2014/main" id="{A5116C77-C0AF-D7B4-21DC-0242655B1E57}"/>
              </a:ext>
            </a:extLst>
          </p:cNvPr>
          <p:cNvSpPr/>
          <p:nvPr/>
        </p:nvSpPr>
        <p:spPr>
          <a:xfrm>
            <a:off x="735644" y="1703594"/>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Language Model</a:t>
            </a:r>
          </a:p>
        </p:txBody>
      </p:sp>
      <p:sp>
        <p:nvSpPr>
          <p:cNvPr id="10" name="Rectangle 9">
            <a:extLst>
              <a:ext uri="{FF2B5EF4-FFF2-40B4-BE49-F238E27FC236}">
                <a16:creationId xmlns:a16="http://schemas.microsoft.com/office/drawing/2014/main" id="{F1917ED6-EF94-7607-7318-0C501D2BE50F}"/>
              </a:ext>
            </a:extLst>
          </p:cNvPr>
          <p:cNvSpPr/>
          <p:nvPr/>
        </p:nvSpPr>
        <p:spPr>
          <a:xfrm rot="5400000">
            <a:off x="3297207" y="2356304"/>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1F23AEE-16EB-5EC2-9D84-4CE01519CDFF}"/>
                  </a:ext>
                </a:extLst>
              </p:cNvPr>
              <p:cNvSpPr txBox="1"/>
              <p:nvPr/>
            </p:nvSpPr>
            <p:spPr>
              <a:xfrm>
                <a:off x="6239357" y="115770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𝒚</m:t>
                          </m:r>
                          <m:r>
                            <a:rPr lang="en-US" sz="2000" b="1" i="1" smtClean="0">
                              <a:latin typeface="Cambria Math" panose="02040503050406030204" pitchFamily="18" charset="0"/>
                            </a:rPr>
                            <m:t>,</m:t>
                          </m:r>
                          <m:r>
                            <a:rPr lang="en-US" sz="2000" b="0" i="1"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a:latin typeface="Cambria Math" panose="02040503050406030204" pitchFamily="18" charset="0"/>
                                </a:rPr>
                                <m:t>𝒚</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dirty="0"/>
              </a:p>
            </p:txBody>
          </p:sp>
        </mc:Choice>
        <mc:Fallback>
          <p:sp>
            <p:nvSpPr>
              <p:cNvPr id="11" name="TextBox 10">
                <a:extLst>
                  <a:ext uri="{FF2B5EF4-FFF2-40B4-BE49-F238E27FC236}">
                    <a16:creationId xmlns:a16="http://schemas.microsoft.com/office/drawing/2014/main" id="{41F23AEE-16EB-5EC2-9D84-4CE01519CDFF}"/>
                  </a:ext>
                </a:extLst>
              </p:cNvPr>
              <p:cNvSpPr txBox="1">
                <a:spLocks noRot="1" noChangeAspect="1" noMove="1" noResize="1" noEditPoints="1" noAdjustHandles="1" noChangeArrowheads="1" noChangeShapeType="1" noTextEdit="1"/>
              </p:cNvSpPr>
              <p:nvPr/>
            </p:nvSpPr>
            <p:spPr>
              <a:xfrm>
                <a:off x="6239357" y="1157701"/>
                <a:ext cx="2858924" cy="875111"/>
              </a:xfrm>
              <a:prstGeom prst="rect">
                <a:avLst/>
              </a:prstGeom>
              <a:blipFill>
                <a:blip r:embed="rId6"/>
                <a:stretch>
                  <a:fillRect t="-115942" r="-885" b="-1710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ounded Rectangular Callout 11">
                <a:extLst>
                  <a:ext uri="{FF2B5EF4-FFF2-40B4-BE49-F238E27FC236}">
                    <a16:creationId xmlns:a16="http://schemas.microsoft.com/office/drawing/2014/main" id="{324E459B-A1DE-0DF8-7459-C07BAD27B581}"/>
                  </a:ext>
                </a:extLst>
              </p:cNvPr>
              <p:cNvSpPr/>
              <p:nvPr/>
            </p:nvSpPr>
            <p:spPr>
              <a:xfrm>
                <a:off x="6015832" y="2234747"/>
                <a:ext cx="2264568" cy="585787"/>
              </a:xfrm>
              <a:prstGeom prst="wedgeRoundRectCallout">
                <a:avLst>
                  <a:gd name="adj1" fmla="val 28378"/>
                  <a:gd name="adj2" fmla="val -73516"/>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Summation over the dimensions of </a:t>
                </a:r>
                <a14:m>
                  <m:oMath xmlns:m="http://schemas.openxmlformats.org/officeDocument/2006/math">
                    <m:r>
                      <a:rPr lang="en-US" sz="1400" b="1" i="1" smtClean="0">
                        <a:solidFill>
                          <a:schemeClr val="tx1"/>
                        </a:solidFill>
                        <a:latin typeface="Cambria Math" panose="02040503050406030204" pitchFamily="18" charset="0"/>
                      </a:rPr>
                      <m:t>𝒚</m:t>
                    </m:r>
                  </m:oMath>
                </a14:m>
                <a:endParaRPr lang="en-US" b="1" dirty="0">
                  <a:solidFill>
                    <a:schemeClr val="tx1"/>
                  </a:solidFill>
                </a:endParaRPr>
              </a:p>
            </p:txBody>
          </p:sp>
        </mc:Choice>
        <mc:Fallback>
          <p:sp>
            <p:nvSpPr>
              <p:cNvPr id="12" name="Rounded Rectangular Callout 11">
                <a:extLst>
                  <a:ext uri="{FF2B5EF4-FFF2-40B4-BE49-F238E27FC236}">
                    <a16:creationId xmlns:a16="http://schemas.microsoft.com/office/drawing/2014/main" id="{324E459B-A1DE-0DF8-7459-C07BAD27B581}"/>
                  </a:ext>
                </a:extLst>
              </p:cNvPr>
              <p:cNvSpPr>
                <a:spLocks noRot="1" noChangeAspect="1" noMove="1" noResize="1" noEditPoints="1" noAdjustHandles="1" noChangeArrowheads="1" noChangeShapeType="1" noTextEdit="1"/>
              </p:cNvSpPr>
              <p:nvPr/>
            </p:nvSpPr>
            <p:spPr>
              <a:xfrm>
                <a:off x="6015832" y="2234747"/>
                <a:ext cx="2264568" cy="585787"/>
              </a:xfrm>
              <a:prstGeom prst="wedgeRoundRectCallout">
                <a:avLst>
                  <a:gd name="adj1" fmla="val 28378"/>
                  <a:gd name="adj2" fmla="val -73516"/>
                  <a:gd name="adj3" fmla="val 16667"/>
                </a:avLst>
              </a:prstGeom>
              <a:blipFill>
                <a:blip r:embed="rId7"/>
                <a:stretch>
                  <a:fillRect b="-50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6A23E8D-EB78-89C3-6983-CD8F82C61A36}"/>
                  </a:ext>
                </a:extLst>
              </p:cNvPr>
              <p:cNvSpPr txBox="1"/>
              <p:nvPr/>
            </p:nvSpPr>
            <p:spPr>
              <a:xfrm>
                <a:off x="3306449" y="1012799"/>
                <a:ext cx="57345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1" i="1" smtClean="0">
                              <a:latin typeface="Cambria Math" panose="02040503050406030204" pitchFamily="18" charset="0"/>
                            </a:rPr>
                            <m:t>𝒚</m:t>
                          </m:r>
                        </m:e>
                      </m:acc>
                    </m:oMath>
                  </m:oMathPara>
                </a14:m>
                <a:endParaRPr lang="en-US" sz="2400" dirty="0"/>
              </a:p>
            </p:txBody>
          </p:sp>
        </mc:Choice>
        <mc:Fallback>
          <p:sp>
            <p:nvSpPr>
              <p:cNvPr id="14" name="TextBox 13">
                <a:extLst>
                  <a:ext uri="{FF2B5EF4-FFF2-40B4-BE49-F238E27FC236}">
                    <a16:creationId xmlns:a16="http://schemas.microsoft.com/office/drawing/2014/main" id="{86A23E8D-EB78-89C3-6983-CD8F82C61A36}"/>
                  </a:ext>
                </a:extLst>
              </p:cNvPr>
              <p:cNvSpPr txBox="1">
                <a:spLocks noRot="1" noChangeAspect="1" noMove="1" noResize="1" noEditPoints="1" noAdjustHandles="1" noChangeArrowheads="1" noChangeShapeType="1" noTextEdit="1"/>
              </p:cNvSpPr>
              <p:nvPr/>
            </p:nvSpPr>
            <p:spPr>
              <a:xfrm>
                <a:off x="3306449" y="1012799"/>
                <a:ext cx="573450" cy="461665"/>
              </a:xfrm>
              <a:prstGeom prst="rect">
                <a:avLst/>
              </a:prstGeom>
              <a:blipFill>
                <a:blip r:embed="rId8"/>
                <a:stretch>
                  <a:fillRect t="-2632"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C5FB70E-F369-903C-1705-DDBA028F1B73}"/>
                  </a:ext>
                </a:extLst>
              </p:cNvPr>
              <p:cNvSpPr txBox="1"/>
              <p:nvPr/>
            </p:nvSpPr>
            <p:spPr>
              <a:xfrm>
                <a:off x="4454012" y="985147"/>
                <a:ext cx="53873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𝒚</m:t>
                      </m:r>
                    </m:oMath>
                  </m:oMathPara>
                </a14:m>
                <a:endParaRPr lang="en-US" sz="2400" b="1" dirty="0"/>
              </a:p>
            </p:txBody>
          </p:sp>
        </mc:Choice>
        <mc:Fallback>
          <p:sp>
            <p:nvSpPr>
              <p:cNvPr id="16" name="TextBox 15">
                <a:extLst>
                  <a:ext uri="{FF2B5EF4-FFF2-40B4-BE49-F238E27FC236}">
                    <a16:creationId xmlns:a16="http://schemas.microsoft.com/office/drawing/2014/main" id="{5C5FB70E-F369-903C-1705-DDBA028F1B73}"/>
                  </a:ext>
                </a:extLst>
              </p:cNvPr>
              <p:cNvSpPr txBox="1">
                <a:spLocks noRot="1" noChangeAspect="1" noMove="1" noResize="1" noEditPoints="1" noAdjustHandles="1" noChangeArrowheads="1" noChangeShapeType="1" noTextEdit="1"/>
              </p:cNvSpPr>
              <p:nvPr/>
            </p:nvSpPr>
            <p:spPr>
              <a:xfrm>
                <a:off x="4454012" y="985147"/>
                <a:ext cx="538739" cy="461665"/>
              </a:xfrm>
              <a:prstGeom prst="rect">
                <a:avLst/>
              </a:prstGeom>
              <a:blipFill>
                <a:blip r:embed="rId9"/>
                <a:stretch>
                  <a:fillRect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EEB2B15-B6F4-5F94-9561-E1AF609EBE4C}"/>
                  </a:ext>
                </a:extLst>
              </p:cNvPr>
              <p:cNvSpPr txBox="1"/>
              <p:nvPr/>
            </p:nvSpPr>
            <p:spPr>
              <a:xfrm>
                <a:off x="4466033" y="1515864"/>
                <a:ext cx="351766" cy="13656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100" i="1" smtClean="0">
                              <a:latin typeface="Cambria Math" panose="02040503050406030204" pitchFamily="18" charset="0"/>
                            </a:rPr>
                          </m:ctrlPr>
                        </m:dPr>
                        <m:e>
                          <m:eqArr>
                            <m:eqArrPr>
                              <m:ctrlPr>
                                <a:rPr lang="en-US" sz="1100" b="0" i="1" smtClean="0">
                                  <a:latin typeface="Cambria Math" panose="02040503050406030204" pitchFamily="18" charset="0"/>
                                </a:rPr>
                              </m:ctrlPr>
                            </m:eqArrPr>
                            <m:e>
                              <m:r>
                                <a:rPr lang="en-US" sz="1100" b="0" i="1" smtClean="0">
                                  <a:latin typeface="Cambria Math" panose="02040503050406030204" pitchFamily="18" charset="0"/>
                                </a:rPr>
                                <m:t>0</m:t>
                              </m:r>
                            </m:e>
                            <m:e>
                              <m:r>
                                <a:rPr lang="en-US" sz="1100" b="0" i="1" smtClean="0">
                                  <a:latin typeface="Cambria Math" panose="02040503050406030204" pitchFamily="18" charset="0"/>
                                </a:rPr>
                                <m:t>1</m:t>
                              </m:r>
                            </m:e>
                            <m:e>
                              <m:r>
                                <a:rPr lang="en-US" sz="1100" b="0" i="1" smtClean="0">
                                  <a:latin typeface="Cambria Math" panose="02040503050406030204" pitchFamily="18" charset="0"/>
                                </a:rPr>
                                <m:t>0</m:t>
                              </m:r>
                            </m:e>
                            <m:e>
                              <m:r>
                                <a:rPr lang="en-US" sz="1100" i="1">
                                  <a:latin typeface="Cambria Math" panose="02040503050406030204" pitchFamily="18" charset="0"/>
                                </a:rPr>
                                <m:t>0</m:t>
                              </m:r>
                            </m:e>
                            <m:e>
                              <m:r>
                                <a:rPr lang="en-US" sz="1100" i="1">
                                  <a:latin typeface="Cambria Math" panose="02040503050406030204" pitchFamily="18" charset="0"/>
                                </a:rPr>
                                <m:t>0</m:t>
                              </m:r>
                            </m:e>
                            <m:e/>
                            <m:e/>
                            <m:e/>
                          </m:eqArr>
                        </m:e>
                      </m:d>
                    </m:oMath>
                  </m:oMathPara>
                </a14:m>
                <a:endParaRPr lang="en-US" sz="1100" dirty="0"/>
              </a:p>
            </p:txBody>
          </p:sp>
        </mc:Choice>
        <mc:Fallback>
          <p:sp>
            <p:nvSpPr>
              <p:cNvPr id="18" name="TextBox 17">
                <a:extLst>
                  <a:ext uri="{FF2B5EF4-FFF2-40B4-BE49-F238E27FC236}">
                    <a16:creationId xmlns:a16="http://schemas.microsoft.com/office/drawing/2014/main" id="{3EEB2B15-B6F4-5F94-9561-E1AF609EBE4C}"/>
                  </a:ext>
                </a:extLst>
              </p:cNvPr>
              <p:cNvSpPr txBox="1">
                <a:spLocks noRot="1" noChangeAspect="1" noMove="1" noResize="1" noEditPoints="1" noAdjustHandles="1" noChangeArrowheads="1" noChangeShapeType="1" noTextEdit="1"/>
              </p:cNvSpPr>
              <p:nvPr/>
            </p:nvSpPr>
            <p:spPr>
              <a:xfrm>
                <a:off x="4466033" y="1515864"/>
                <a:ext cx="351766" cy="1365630"/>
              </a:xfrm>
              <a:prstGeom prst="rect">
                <a:avLst/>
              </a:prstGeom>
              <a:blipFill>
                <a:blip r:embed="rId10"/>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5C77E12C-3FFE-6358-F516-9F4053614ADC}"/>
              </a:ext>
            </a:extLst>
          </p:cNvPr>
          <p:cNvSpPr/>
          <p:nvPr/>
        </p:nvSpPr>
        <p:spPr>
          <a:xfrm rot="5400000">
            <a:off x="4528736" y="2278933"/>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p:spTree>
    <p:extLst>
      <p:ext uri="{BB962C8B-B14F-4D97-AF65-F5344CB8AC3E}">
        <p14:creationId xmlns:p14="http://schemas.microsoft.com/office/powerpoint/2010/main" val="109223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C0CC-30D8-6C6F-59F7-31931BA9A60F}"/>
              </a:ext>
            </a:extLst>
          </p:cNvPr>
          <p:cNvSpPr>
            <a:spLocks noGrp="1"/>
          </p:cNvSpPr>
          <p:nvPr>
            <p:ph type="title"/>
          </p:nvPr>
        </p:nvSpPr>
        <p:spPr/>
        <p:txBody>
          <a:bodyPr/>
          <a:lstStyle/>
          <a:p>
            <a:r>
              <a:rPr lang="en-US"/>
              <a:t>Machine Learning Problems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B8C48D5-B136-90CC-5113-FEA56891C28B}"/>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a:t> with parameters </a:t>
                </a:r>
                <a14:m>
                  <m:oMath xmlns:m="http://schemas.openxmlformats.org/officeDocument/2006/math">
                    <m:r>
                      <a:rPr lang="en-US" i="1">
                        <a:latin typeface="Cambria Math" panose="02040503050406030204" pitchFamily="18" charset="0"/>
                      </a:rPr>
                      <m:t>𝜃</m:t>
                    </m:r>
                  </m:oMath>
                </a14:m>
                <a:r>
                  <a:rPr lang="en-US"/>
                  <a:t> that maps inputs in </a:t>
                </a:r>
                <a14:m>
                  <m:oMath xmlns:m="http://schemas.openxmlformats.org/officeDocument/2006/math">
                    <m:r>
                      <a:rPr lang="en-US" b="0" i="1" smtClean="0">
                        <a:latin typeface="Cambria Math" panose="02040503050406030204" pitchFamily="18" charset="0"/>
                      </a:rPr>
                      <m:t>𝑋</m:t>
                    </m:r>
                  </m:oMath>
                </a14:m>
                <a:r>
                  <a:rPr lang="en-US"/>
                  <a:t> to output to </a:t>
                </a:r>
                <a14:m>
                  <m:oMath xmlns:m="http://schemas.openxmlformats.org/officeDocument/2006/math">
                    <m:r>
                      <a:rPr lang="en-US" b="0" i="1" smtClean="0">
                        <a:latin typeface="Cambria Math" panose="02040503050406030204" pitchFamily="18" charset="0"/>
                      </a:rPr>
                      <m:t>𝑌</m:t>
                    </m:r>
                  </m:oMath>
                </a14:m>
                <a:endParaRPr lang="en-US"/>
              </a:p>
              <a:p>
                <a:r>
                  <a:rPr lang="en-US" b="1"/>
                  <a:t>Empirical risk:</a:t>
                </a:r>
                <a:r>
                  <a:rPr lang="en-US"/>
                  <a:t> measure the quality of the predictions with a loss function: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r>
                  <a:rPr lang="en-US"/>
                  <a:t>Machine learning as optimization: </a:t>
                </a:r>
              </a:p>
              <a:p>
                <a:pPr marL="0" indent="0" algn="ctr">
                  <a:buNone/>
                </a:pPr>
                <a14:m>
                  <m:oMath xmlns:m="http://schemas.openxmlformats.org/officeDocument/2006/math">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argmin</m:t>
                            </m:r>
                          </m:e>
                          <m:lim>
                            <m:r>
                              <a:rPr lang="en-US" sz="1800" b="0" i="1" smtClean="0">
                                <a:latin typeface="Cambria Math" panose="02040503050406030204" pitchFamily="18" charset="0"/>
                              </a:rPr>
                              <m:t>𝜃</m:t>
                            </m:r>
                          </m:lim>
                        </m:limLow>
                      </m:fName>
                      <m:e>
                        <m:r>
                          <a:rPr lang="en-US" sz="1800" i="1">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𝜃</m:t>
                            </m:r>
                          </m:e>
                        </m:d>
                      </m:e>
                    </m:func>
                  </m:oMath>
                </a14:m>
                <a:r>
                  <a:rPr lang="en-US" sz="1800"/>
                  <a:t> </a:t>
                </a:r>
              </a:p>
              <a:p>
                <a:endParaRPr lang="en-US"/>
              </a:p>
              <a:p>
                <a:pPr marL="0" indent="0">
                  <a:buNone/>
                </a:pPr>
                <a:endParaRPr lang="en-US"/>
              </a:p>
            </p:txBody>
          </p:sp>
        </mc:Choice>
        <mc:Fallback>
          <p:sp>
            <p:nvSpPr>
              <p:cNvPr id="3" name="Text Placeholder 2">
                <a:extLst>
                  <a:ext uri="{FF2B5EF4-FFF2-40B4-BE49-F238E27FC236}">
                    <a16:creationId xmlns:a16="http://schemas.microsoft.com/office/drawing/2014/main" id="{2B8C48D5-B136-90CC-5113-FEA56891C28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8230"/>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82DAACBD-133B-FF38-6C4B-F4C64FF68E24}"/>
              </a:ext>
            </a:extLst>
          </p:cNvPr>
          <p:cNvSpPr/>
          <p:nvPr/>
        </p:nvSpPr>
        <p:spPr>
          <a:xfrm>
            <a:off x="5507832" y="3679031"/>
            <a:ext cx="2264568" cy="585787"/>
          </a:xfrm>
          <a:prstGeom prst="wedgeRoundRectCallout">
            <a:avLst>
              <a:gd name="adj1" fmla="val -57763"/>
              <a:gd name="adj2" fmla="val 14939"/>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How do you solve this optimization? </a:t>
            </a:r>
          </a:p>
        </p:txBody>
      </p:sp>
    </p:spTree>
    <p:extLst>
      <p:ext uri="{BB962C8B-B14F-4D97-AF65-F5344CB8AC3E}">
        <p14:creationId xmlns:p14="http://schemas.microsoft.com/office/powerpoint/2010/main" val="19097703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lnSpcReduction="10000"/>
              </a:bodyPr>
              <a:lstStyle/>
              <a:p>
                <a:r>
                  <a:rPr lang="en-US" sz="1800" dirty="0"/>
                  <a:t>We have a </a:t>
                </a:r>
                <a:r>
                  <a:rPr lang="en-US" sz="1800" spc="-4" dirty="0"/>
                  <a:t>cost function</a:t>
                </a:r>
                <a:r>
                  <a:rPr lang="en-US" sz="1800" spc="8" dirty="0"/>
                  <a:t>  </a:t>
                </a:r>
                <a14:m>
                  <m:oMath xmlns:m="http://schemas.openxmlformats.org/officeDocument/2006/math">
                    <m:r>
                      <a:rPr lang="en-US" sz="1800" spc="4" smtClean="0">
                        <a:solidFill>
                          <a:srgbClr val="C00000"/>
                        </a:solidFill>
                        <a:latin typeface="Cambria Math" panose="02040503050406030204" pitchFamily="18" charset="0"/>
                        <a:cs typeface="Calibri"/>
                      </a:rPr>
                      <m:t>𝐽</m:t>
                    </m:r>
                    <m:d>
                      <m:dPr>
                        <m:ctrlPr>
                          <a:rPr lang="en-US" sz="1800" i="1" spc="4" smtClean="0">
                            <a:solidFill>
                              <a:srgbClr val="C00000"/>
                            </a:solidFill>
                            <a:latin typeface="Cambria Math" panose="02040503050406030204" pitchFamily="18" charset="0"/>
                            <a:cs typeface="Calibri"/>
                          </a:rPr>
                        </m:ctrlPr>
                      </m:dPr>
                      <m:e>
                        <m:r>
                          <a:rPr lang="en-US" sz="1800" spc="4" smtClean="0">
                            <a:solidFill>
                              <a:srgbClr val="C00000"/>
                            </a:solidFill>
                            <a:latin typeface="Cambria Math" panose="02040503050406030204" pitchFamily="18" charset="0"/>
                            <a:cs typeface="Calibri"/>
                          </a:rPr>
                          <m:t>𝜃</m:t>
                        </m:r>
                      </m:e>
                    </m:d>
                    <m:r>
                      <a:rPr lang="en-US" sz="1800" spc="4" smtClean="0">
                        <a:solidFill>
                          <a:srgbClr val="C00000"/>
                        </a:solidFill>
                        <a:latin typeface="Cambria Math" panose="02040503050406030204" pitchFamily="18" charset="0"/>
                        <a:cs typeface="Calibri"/>
                      </a:rPr>
                      <m:t>  </m:t>
                    </m:r>
                  </m:oMath>
                </a14:m>
                <a:r>
                  <a:rPr lang="en-US" sz="1800" spc="-4" dirty="0"/>
                  <a:t>we</a:t>
                </a:r>
                <a:r>
                  <a:rPr lang="en-US" sz="1800" spc="-11" dirty="0"/>
                  <a:t> </a:t>
                </a:r>
                <a:r>
                  <a:rPr lang="en-US" sz="1800" spc="-4" dirty="0"/>
                  <a:t>want</a:t>
                </a:r>
                <a:r>
                  <a:rPr lang="en-US" sz="1800" spc="-15" dirty="0"/>
                  <a:t> </a:t>
                </a:r>
                <a:r>
                  <a:rPr lang="en-US" sz="1800" spc="-4" dirty="0"/>
                  <a:t>to</a:t>
                </a:r>
                <a:r>
                  <a:rPr lang="en-US" sz="1800" spc="-19" dirty="0"/>
                  <a:t> </a:t>
                </a:r>
                <a:r>
                  <a:rPr lang="en-US" sz="1800" spc="-4" dirty="0"/>
                  <a:t>minimize</a:t>
                </a:r>
              </a:p>
              <a:p>
                <a:pPr lvl="1"/>
                <a:r>
                  <a:rPr lang="en-US" spc="-4" dirty="0">
                    <a:latin typeface="Tahoma" panose="020B0604030504040204" pitchFamily="34" charset="0"/>
                    <a:ea typeface="Tahoma" panose="020B0604030504040204" pitchFamily="34" charset="0"/>
                    <a:cs typeface="Tahoma" panose="020B0604030504040204" pitchFamily="34" charset="0"/>
                  </a:rPr>
                  <a:t>We can use </a:t>
                </a:r>
                <a:r>
                  <a:rPr lang="en-US" spc="-4" dirty="0">
                    <a:solidFill>
                      <a:srgbClr val="C00000"/>
                    </a:solidFill>
                    <a:latin typeface="Tahoma" panose="020B0604030504040204" pitchFamily="34" charset="0"/>
                    <a:ea typeface="Tahoma" panose="020B0604030504040204" pitchFamily="34" charset="0"/>
                    <a:cs typeface="Tahoma" panose="020B0604030504040204" pitchFamily="34" charset="0"/>
                  </a:rPr>
                  <a:t>Gradient</a:t>
                </a:r>
                <a:r>
                  <a:rPr lang="en-US" spc="8"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pc="-4" dirty="0">
                    <a:solidFill>
                      <a:srgbClr val="C00000"/>
                    </a:solidFill>
                    <a:latin typeface="Tahoma" panose="020B0604030504040204" pitchFamily="34" charset="0"/>
                    <a:ea typeface="Tahoma" panose="020B0604030504040204" pitchFamily="34" charset="0"/>
                    <a:cs typeface="Tahoma" panose="020B0604030504040204" pitchFamily="34" charset="0"/>
                  </a:rPr>
                  <a:t>Descent</a:t>
                </a:r>
                <a:r>
                  <a:rPr lang="en-US" spc="4"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algorithm!</a:t>
                </a:r>
                <a:br>
                  <a:rPr lang="en-US" spc="-4" dirty="0">
                    <a:latin typeface="Tahoma" panose="020B0604030504040204" pitchFamily="34" charset="0"/>
                    <a:ea typeface="Tahoma" panose="020B0604030504040204" pitchFamily="34" charset="0"/>
                    <a:cs typeface="Tahoma" panose="020B0604030504040204" pitchFamily="34" charset="0"/>
                  </a:rPr>
                </a:br>
                <a:endParaRPr lang="en-US" spc="-4" dirty="0">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r>
                  <a:rPr lang="en-US" sz="1800" b="1" spc="-4" dirty="0">
                    <a:solidFill>
                      <a:srgbClr val="C00000"/>
                    </a:solidFill>
                  </a:rPr>
                  <a:t>Idea:</a:t>
                </a:r>
                <a:r>
                  <a:rPr lang="en-US" sz="1800" b="1" dirty="0">
                    <a:solidFill>
                      <a:srgbClr val="C00000"/>
                    </a:solidFill>
                  </a:rPr>
                  <a:t> </a:t>
                </a:r>
                <a:r>
                  <a:rPr lang="en-US" sz="1800" dirty="0"/>
                  <a:t>for</a:t>
                </a:r>
                <a:r>
                  <a:rPr lang="en-US" sz="1800" spc="4" dirty="0"/>
                  <a:t> </a:t>
                </a:r>
                <a:r>
                  <a:rPr lang="en-US" sz="1800" dirty="0"/>
                  <a:t>current </a:t>
                </a:r>
                <a:r>
                  <a:rPr lang="en-US" sz="1800" spc="-4" dirty="0"/>
                  <a:t>value</a:t>
                </a:r>
                <a:r>
                  <a:rPr lang="en-US" sz="1800" spc="8" dirty="0"/>
                  <a:t> </a:t>
                </a:r>
                <a:r>
                  <a:rPr lang="en-US" sz="1800" spc="-4" dirty="0"/>
                  <a:t>of</a:t>
                </a:r>
                <a:r>
                  <a:rPr lang="en-US" sz="1800" spc="4" dirty="0"/>
                  <a:t> </a:t>
                </a:r>
                <a14:m>
                  <m:oMath xmlns:m="http://schemas.openxmlformats.org/officeDocument/2006/math">
                    <m:r>
                      <a:rPr lang="en-US" sz="1800" spc="4" smtClean="0">
                        <a:solidFill>
                          <a:srgbClr val="C00000"/>
                        </a:solidFill>
                        <a:latin typeface="Cambria Math" panose="02040503050406030204" pitchFamily="18" charset="0"/>
                        <a:cs typeface="Calibri"/>
                      </a:rPr>
                      <m:t>𝜃</m:t>
                    </m:r>
                  </m:oMath>
                </a14:m>
                <a:r>
                  <a:rPr lang="en-US" sz="1800" spc="26" dirty="0"/>
                  <a:t>,</a:t>
                </a:r>
                <a:r>
                  <a:rPr lang="en-US" sz="1800" dirty="0"/>
                  <a:t> </a:t>
                </a:r>
                <a:r>
                  <a:rPr lang="en-US" sz="1800" spc="-4" dirty="0"/>
                  <a:t>calculate</a:t>
                </a:r>
                <a:r>
                  <a:rPr lang="en-US" sz="1800" spc="8" dirty="0"/>
                  <a:t> </a:t>
                </a:r>
                <a:r>
                  <a:rPr lang="en-US" sz="1800" spc="-4" dirty="0"/>
                  <a:t>gradient</a:t>
                </a:r>
                <a:r>
                  <a:rPr lang="en-US" sz="1800" dirty="0"/>
                  <a:t> </a:t>
                </a:r>
                <a:r>
                  <a:rPr lang="en-US" sz="1800" spc="-4" dirty="0"/>
                  <a:t>of</a:t>
                </a:r>
                <a:r>
                  <a:rPr lang="en-US" sz="1800" spc="4" dirty="0"/>
                  <a:t> </a:t>
                </a:r>
                <a14:m>
                  <m:oMath xmlns:m="http://schemas.openxmlformats.org/officeDocument/2006/math">
                    <m:r>
                      <a:rPr lang="en-US" spc="4">
                        <a:solidFill>
                          <a:srgbClr val="C00000"/>
                        </a:solidFill>
                        <a:latin typeface="Cambria Math" panose="02040503050406030204" pitchFamily="18" charset="0"/>
                        <a:cs typeface="Calibri"/>
                      </a:rPr>
                      <m:t>𝐽</m:t>
                    </m:r>
                    <m:d>
                      <m:dPr>
                        <m:ctrlPr>
                          <a:rPr lang="en-US" i="1" spc="4">
                            <a:solidFill>
                              <a:srgbClr val="C00000"/>
                            </a:solidFill>
                            <a:latin typeface="Cambria Math" panose="02040503050406030204" pitchFamily="18" charset="0"/>
                            <a:cs typeface="Calibri"/>
                          </a:rPr>
                        </m:ctrlPr>
                      </m:dPr>
                      <m:e>
                        <m:r>
                          <a:rPr lang="en-US" spc="4">
                            <a:solidFill>
                              <a:srgbClr val="C00000"/>
                            </a:solidFill>
                            <a:latin typeface="Cambria Math" panose="02040503050406030204" pitchFamily="18" charset="0"/>
                            <a:cs typeface="Calibri"/>
                          </a:rPr>
                          <m:t>𝜃</m:t>
                        </m:r>
                      </m:e>
                    </m:d>
                    <m:r>
                      <a:rPr lang="en-US" spc="4">
                        <a:solidFill>
                          <a:srgbClr val="C00000"/>
                        </a:solidFill>
                        <a:latin typeface="Cambria Math" panose="02040503050406030204" pitchFamily="18" charset="0"/>
                        <a:cs typeface="Calibri"/>
                      </a:rPr>
                      <m:t> </m:t>
                    </m:r>
                  </m:oMath>
                </a14:m>
                <a:r>
                  <a:rPr lang="en-US" sz="1800" dirty="0"/>
                  <a:t>, then </a:t>
                </a:r>
                <a:r>
                  <a:rPr lang="en-US" sz="1800" spc="-4" dirty="0"/>
                  <a:t>take </a:t>
                </a:r>
                <a:r>
                  <a:rPr lang="en-US" sz="1800" spc="-4" dirty="0">
                    <a:solidFill>
                      <a:srgbClr val="C00000"/>
                    </a:solidFill>
                  </a:rPr>
                  <a:t>small step in direction </a:t>
                </a:r>
                <a:r>
                  <a:rPr lang="en-US" sz="1800" spc="-398" dirty="0">
                    <a:solidFill>
                      <a:srgbClr val="C00000"/>
                    </a:solidFill>
                  </a:rPr>
                  <a:t> </a:t>
                </a:r>
                <a:r>
                  <a:rPr lang="en-US" sz="1800" spc="-4" dirty="0">
                    <a:solidFill>
                      <a:srgbClr val="C00000"/>
                    </a:solidFill>
                  </a:rPr>
                  <a:t>of</a:t>
                </a:r>
                <a:r>
                  <a:rPr lang="en-US" sz="1800" dirty="0">
                    <a:solidFill>
                      <a:srgbClr val="C00000"/>
                    </a:solidFill>
                  </a:rPr>
                  <a:t> </a:t>
                </a:r>
                <a:r>
                  <a:rPr lang="en-US" sz="1800" spc="-4" dirty="0">
                    <a:solidFill>
                      <a:srgbClr val="C00000"/>
                    </a:solidFill>
                  </a:rPr>
                  <a:t>negative</a:t>
                </a:r>
                <a:r>
                  <a:rPr lang="en-US" sz="1800" dirty="0">
                    <a:solidFill>
                      <a:srgbClr val="C00000"/>
                    </a:solidFill>
                  </a:rPr>
                  <a:t> </a:t>
                </a:r>
                <a:r>
                  <a:rPr lang="en-US" sz="1800" spc="-4" dirty="0">
                    <a:solidFill>
                      <a:srgbClr val="C00000"/>
                    </a:solidFill>
                  </a:rPr>
                  <a:t>gradient</a:t>
                </a:r>
                <a:r>
                  <a:rPr lang="en-US" sz="1800" spc="-4" dirty="0"/>
                  <a:t>.</a:t>
                </a:r>
                <a:r>
                  <a:rPr lang="en-US" sz="1800" spc="-11" dirty="0"/>
                  <a:t> </a:t>
                </a:r>
                <a:r>
                  <a:rPr lang="en-US" sz="1800" spc="-4" dirty="0"/>
                  <a:t>Repeat.</a:t>
                </a:r>
                <a:endParaRPr lang="en-US" sz="1800" dirty="0"/>
              </a:p>
              <a:p>
                <a:endParaRPr lang="en-US" sz="1800" dirty="0"/>
              </a:p>
              <a:p>
                <a:pPr marL="114300" indent="0">
                  <a:buNone/>
                </a:pPr>
                <a:endParaRPr lang="en-US" dirty="0"/>
              </a:p>
              <a:p>
                <a:endParaRPr lang="en-US" dirty="0"/>
              </a:p>
              <a:p>
                <a:r>
                  <a:rPr lang="en-US" dirty="0"/>
                  <a:t>Note: Our objectives may not be </a:t>
                </a:r>
                <a:br>
                  <a:rPr lang="en-US" dirty="0"/>
                </a:br>
                <a:r>
                  <a:rPr lang="en-US" dirty="0"/>
                  <a:t>convex like this. But life turns out to be okay! </a:t>
                </a:r>
              </a:p>
            </p:txBody>
          </p:sp>
        </mc:Choice>
        <mc:Fallback>
          <p:sp>
            <p:nvSpPr>
              <p:cNvPr id="3" name="Content Placeholder 2">
                <a:extLst>
                  <a:ext uri="{FF2B5EF4-FFF2-40B4-BE49-F238E27FC236}">
                    <a16:creationId xmlns:a16="http://schemas.microsoft.com/office/drawing/2014/main" id="{89019680-E448-F182-6896-6662C5FA7E8E}"/>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2881" r="-1413"/>
                </a:stretch>
              </a:blipFill>
            </p:spPr>
            <p:txBody>
              <a:bodyPr/>
              <a:lstStyle/>
              <a:p>
                <a:r>
                  <a:rPr lang="en-US">
                    <a:noFill/>
                  </a:rPr>
                  <a:t> </a:t>
                </a:r>
              </a:p>
            </p:txBody>
          </p:sp>
        </mc:Fallback>
      </mc:AlternateContent>
      <p:pic>
        <p:nvPicPr>
          <p:cNvPr id="4" name="object 6">
            <a:extLst>
              <a:ext uri="{FF2B5EF4-FFF2-40B4-BE49-F238E27FC236}">
                <a16:creationId xmlns:a16="http://schemas.microsoft.com/office/drawing/2014/main" id="{5C10F333-7504-AB81-A7B7-C455636E6771}"/>
              </a:ext>
            </a:extLst>
          </p:cNvPr>
          <p:cNvPicPr/>
          <p:nvPr/>
        </p:nvPicPr>
        <p:blipFill>
          <a:blip r:embed="rId4" cstate="print"/>
          <a:stretch>
            <a:fillRect/>
          </a:stretch>
        </p:blipFill>
        <p:spPr>
          <a:xfrm>
            <a:off x="5217886" y="2751140"/>
            <a:ext cx="3439389" cy="1981200"/>
          </a:xfrm>
          <a:prstGeom prst="rect">
            <a:avLst/>
          </a:prstGeom>
        </p:spPr>
      </p:pic>
    </p:spTree>
    <p:extLst>
      <p:ext uri="{BB962C8B-B14F-4D97-AF65-F5344CB8AC3E}">
        <p14:creationId xmlns:p14="http://schemas.microsoft.com/office/powerpoint/2010/main" val="1218112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4"/>
              <a:t>Gradient Descent (1): </a:t>
            </a:r>
            <a:r>
              <a:rPr lang="en-US"/>
              <a:t>Intuition</a:t>
            </a:r>
          </a:p>
        </p:txBody>
      </p:sp>
      <p:sp>
        <p:nvSpPr>
          <p:cNvPr id="6" name="Content Placeholder 5">
            <a:extLst>
              <a:ext uri="{FF2B5EF4-FFF2-40B4-BE49-F238E27FC236}">
                <a16:creationId xmlns:a16="http://schemas.microsoft.com/office/drawing/2014/main" id="{2D88568F-CAF7-0F3E-FF26-9F3679CD6598}"/>
              </a:ext>
            </a:extLst>
          </p:cNvPr>
          <p:cNvSpPr>
            <a:spLocks noGrp="1"/>
          </p:cNvSpPr>
          <p:nvPr>
            <p:ph type="body" sz="quarter" idx="16"/>
          </p:nvPr>
        </p:nvSpPr>
        <p:spPr/>
        <p:txBody>
          <a:bodyPr/>
          <a:lstStyle/>
          <a:p>
            <a:r>
              <a:rPr lang="en-US" dirty="0"/>
              <a:t>Imagine you’re blindfolded </a:t>
            </a:r>
          </a:p>
          <a:p>
            <a:r>
              <a:rPr lang="en-US" dirty="0"/>
              <a:t>Need to walk down a hill </a:t>
            </a:r>
          </a:p>
          <a:p>
            <a:r>
              <a:rPr lang="en-US" dirty="0"/>
              <a:t>You can use your hands </a:t>
            </a:r>
            <a:br>
              <a:rPr lang="en-US" dirty="0"/>
            </a:br>
            <a:r>
              <a:rPr lang="en-US" dirty="0"/>
              <a:t>to find the directions </a:t>
            </a:r>
            <a:br>
              <a:rPr lang="en-US" dirty="0"/>
            </a:br>
            <a:r>
              <a:rPr lang="en-US" dirty="0"/>
              <a:t>that may be downhill</a:t>
            </a:r>
          </a:p>
        </p:txBody>
      </p:sp>
      <p:sp>
        <p:nvSpPr>
          <p:cNvPr id="3" name="object 4"/>
          <p:cNvSpPr/>
          <p:nvPr/>
        </p:nvSpPr>
        <p:spPr>
          <a:xfrm>
            <a:off x="3571813" y="1456436"/>
            <a:ext cx="5406964" cy="3385474"/>
          </a:xfrm>
          <a:prstGeom prst="rect">
            <a:avLst/>
          </a:prstGeom>
          <a:blipFill>
            <a:blip r:embed="rId3" cstate="print"/>
            <a:stretch>
              <a:fillRect/>
            </a:stretch>
          </a:blipFill>
        </p:spPr>
        <p:txBody>
          <a:bodyPr wrap="square" lIns="0" tIns="0" rIns="0" bIns="0" rtlCol="0"/>
          <a:lstStyle/>
          <a:p>
            <a:pPr defTabSz="685800">
              <a:buClrTx/>
              <a:defRPr/>
            </a:pPr>
            <a:endParaRPr sz="1350" kern="1200">
              <a:solidFill>
                <a:prstClr val="black"/>
              </a:solidFill>
              <a:ea typeface="+mn-ea"/>
              <a:cs typeface="+mn-cs"/>
            </a:endParaRPr>
          </a:p>
        </p:txBody>
      </p:sp>
      <p:sp>
        <p:nvSpPr>
          <p:cNvPr id="4" name="object 5"/>
          <p:cNvSpPr/>
          <p:nvPr/>
        </p:nvSpPr>
        <p:spPr>
          <a:xfrm>
            <a:off x="3675542" y="2845427"/>
            <a:ext cx="411524" cy="550855"/>
          </a:xfrm>
          <a:prstGeom prst="rect">
            <a:avLst/>
          </a:prstGeom>
          <a:blipFill>
            <a:blip r:embed="rId4" cstate="print"/>
            <a:stretch>
              <a:fillRect/>
            </a:stretch>
          </a:blipFill>
        </p:spPr>
        <p:txBody>
          <a:bodyPr wrap="square" lIns="0" tIns="0" rIns="0" bIns="0" rtlCol="0"/>
          <a:lstStyle/>
          <a:p>
            <a:pPr defTabSz="685800">
              <a:buClrTx/>
              <a:defRPr/>
            </a:pPr>
            <a:endParaRPr sz="1350" kern="1200">
              <a:solidFill>
                <a:prstClr val="black"/>
              </a:solidFill>
              <a:ea typeface="+mn-ea"/>
              <a:cs typeface="+mn-cs"/>
            </a:endParaRPr>
          </a:p>
        </p:txBody>
      </p:sp>
      <p:sp>
        <p:nvSpPr>
          <p:cNvPr id="7" name="TextBox 6">
            <a:extLst>
              <a:ext uri="{FF2B5EF4-FFF2-40B4-BE49-F238E27FC236}">
                <a16:creationId xmlns:a16="http://schemas.microsoft.com/office/drawing/2014/main" id="{33A1979A-8100-F66C-FAEE-B016BDA3A801}"/>
              </a:ext>
            </a:extLst>
          </p:cNvPr>
          <p:cNvSpPr txBox="1"/>
          <p:nvPr/>
        </p:nvSpPr>
        <p:spPr>
          <a:xfrm>
            <a:off x="2669257" y="4860017"/>
            <a:ext cx="3805486" cy="253916"/>
          </a:xfrm>
          <a:prstGeom prst="rect">
            <a:avLst/>
          </a:prstGeom>
          <a:noFill/>
        </p:spPr>
        <p:txBody>
          <a:bodyPr wrap="square" rtlCol="0">
            <a:spAutoFit/>
          </a:bodyPr>
          <a:lstStyle/>
          <a:p>
            <a:pPr algn="ctr"/>
            <a:r>
              <a:rPr lang="en-US" sz="1050">
                <a:solidFill>
                  <a:schemeClr val="bg1">
                    <a:lumMod val="50000"/>
                  </a:schemeClr>
                </a:solidFill>
                <a:latin typeface="Corbel" panose="020B0503020204020204" pitchFamily="34" charset="0"/>
              </a:rPr>
              <a:t>[slide: Andrej </a:t>
            </a:r>
            <a:r>
              <a:rPr lang="en-US" sz="1050" err="1">
                <a:solidFill>
                  <a:schemeClr val="bg1">
                    <a:lumMod val="50000"/>
                  </a:schemeClr>
                </a:solidFill>
                <a:latin typeface="Corbel" panose="020B0503020204020204" pitchFamily="34" charset="0"/>
              </a:rPr>
              <a:t>Karpathy</a:t>
            </a:r>
            <a:r>
              <a:rPr lang="en-US" sz="105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4085093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4"/>
              <a:t>Gradient Descent (2): </a:t>
            </a:r>
            <a:r>
              <a:rPr lang="en-US"/>
              <a:t>Intuition</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2D88568F-CAF7-0F3E-FF26-9F3679CD6598}"/>
                  </a:ext>
                </a:extLst>
              </p:cNvPr>
              <p:cNvSpPr>
                <a:spLocks noGrp="1"/>
              </p:cNvSpPr>
              <p:nvPr>
                <p:ph type="body" sz="quarter" idx="16"/>
              </p:nvPr>
            </p:nvSpPr>
            <p:spPr/>
            <p:txBody>
              <a:bodyPr/>
              <a:lstStyle/>
              <a:p>
                <a:r>
                  <a:rPr lang="en-US" sz="1800" kern="1200" spc="-4" dirty="0">
                    <a:solidFill>
                      <a:prstClr val="black"/>
                    </a:solidFill>
                    <a:ea typeface="+mn-ea"/>
                  </a:rPr>
                  <a:t>In 1-dimension, the </a:t>
                </a:r>
                <a:r>
                  <a:rPr lang="en-US" sz="1800" b="1" kern="1200" spc="-4" dirty="0">
                    <a:solidFill>
                      <a:srgbClr val="C00000"/>
                    </a:solidFill>
                    <a:ea typeface="+mn-ea"/>
                  </a:rPr>
                  <a:t>derivative</a:t>
                </a:r>
                <a:r>
                  <a:rPr lang="en-US" sz="1800" kern="1200" spc="-4" dirty="0">
                    <a:solidFill>
                      <a:prstClr val="black"/>
                    </a:solidFill>
                    <a:ea typeface="+mn-ea"/>
                  </a:rPr>
                  <a:t> of a</a:t>
                </a:r>
                <a:r>
                  <a:rPr lang="en-US" sz="1800" kern="1200" spc="49" dirty="0">
                    <a:solidFill>
                      <a:prstClr val="black"/>
                    </a:solidFill>
                    <a:ea typeface="+mn-ea"/>
                  </a:rPr>
                  <a:t> </a:t>
                </a:r>
                <a:r>
                  <a:rPr lang="en-US" sz="1800" kern="1200" spc="-4" dirty="0">
                    <a:solidFill>
                      <a:prstClr val="black"/>
                    </a:solidFill>
                    <a:ea typeface="+mn-ea"/>
                  </a:rPr>
                  <a:t>function:</a:t>
                </a:r>
                <a:endParaRPr lang="en-US" sz="1800" kern="1200" dirty="0">
                  <a:solidFill>
                    <a:prstClr val="black"/>
                  </a:solidFill>
                  <a:ea typeface="+mn-ea"/>
                </a:endParaRPr>
              </a:p>
              <a:p>
                <a:endParaRPr lang="en-US" sz="1800" b="1" spc="-4" dirty="0">
                  <a:solidFill>
                    <a:srgbClr val="C00000"/>
                  </a:solidFill>
                  <a:ea typeface="+mn-ea"/>
                </a:endParaRPr>
              </a:p>
              <a:p>
                <a:r>
                  <a:rPr lang="en-US" sz="1800" b="1" spc="-4" dirty="0">
                    <a:solidFill>
                      <a:srgbClr val="C00000"/>
                    </a:solidFill>
                    <a:ea typeface="+mn-ea"/>
                  </a:rPr>
                  <a:t>Gradient </a:t>
                </a:r>
                <a:r>
                  <a:rPr lang="en-US" sz="1800" spc="-4" dirty="0">
                    <a:solidFill>
                      <a:prstClr val="black"/>
                    </a:solidFill>
                    <a:ea typeface="+mn-ea"/>
                  </a:rPr>
                  <a:t>is the vector of derivatives: </a:t>
                </a:r>
                <a14:m>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b="0" i="1" smtClean="0">
                            <a:latin typeface="Cambria Math" panose="02040503050406030204" pitchFamily="18" charset="0"/>
                          </a:rPr>
                          <m:t>𝜃</m:t>
                        </m:r>
                      </m:sub>
                    </m:sSub>
                    <m:r>
                      <a:rPr lang="en-US" sz="1800" b="0" i="1" smtClean="0">
                        <a:latin typeface="Cambria Math" panose="02040503050406030204" pitchFamily="18" charset="0"/>
                      </a:rPr>
                      <m:t>𝐽</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b="0" i="1" smtClean="0">
                                <a:latin typeface="Cambria Math" panose="02040503050406030204" pitchFamily="18" charset="0"/>
                              </a:rPr>
                              <m:t>𝐽</m:t>
                            </m:r>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b="0" i="1" smtClean="0">
                                    <a:latin typeface="Cambria Math" panose="02040503050406030204" pitchFamily="18" charset="0"/>
                                  </a:rPr>
                                  <m:t>1</m:t>
                                </m:r>
                              </m:sub>
                            </m:sSub>
                          </m:den>
                        </m:f>
                        <m:r>
                          <a:rPr lang="en-US" sz="1800" b="0" i="1" smtClean="0">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b="0" i="1" smtClean="0">
                                <a:latin typeface="Cambria Math" panose="02040503050406030204" pitchFamily="18" charset="0"/>
                              </a:rPr>
                              <m:t>𝐽</m:t>
                            </m:r>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b="0" i="1" smtClean="0">
                                    <a:latin typeface="Cambria Math" panose="02040503050406030204" pitchFamily="18" charset="0"/>
                                  </a:rPr>
                                  <m:t>𝑛</m:t>
                                </m:r>
                              </m:sub>
                            </m:sSub>
                          </m:den>
                        </m:f>
                      </m:e>
                    </m:d>
                  </m:oMath>
                </a14:m>
                <a:endParaRPr lang="en-US" sz="1800" kern="1200" spc="-4" dirty="0">
                  <a:solidFill>
                    <a:prstClr val="black"/>
                  </a:solidFill>
                  <a:ea typeface="+mn-ea"/>
                </a:endParaRPr>
              </a:p>
              <a:p>
                <a:r>
                  <a:rPr lang="en-US" sz="1800" kern="1200" spc="-4" dirty="0">
                    <a:solidFill>
                      <a:prstClr val="black"/>
                    </a:solidFill>
                    <a:ea typeface="+mn-ea"/>
                  </a:rPr>
                  <a:t>Gradient descent involves iterative steps in </a:t>
                </a:r>
                <a:r>
                  <a:rPr lang="en-US" sz="1800" spc="-4" dirty="0">
                    <a:solidFill>
                      <a:prstClr val="black"/>
                    </a:solidFill>
                  </a:rPr>
                  <a:t>in direction of </a:t>
                </a:r>
                <a:r>
                  <a:rPr lang="en-US" sz="1800" spc="-4" dirty="0">
                    <a:solidFill>
                      <a:srgbClr val="C00000"/>
                    </a:solidFill>
                  </a:rPr>
                  <a:t>negative gradient</a:t>
                </a:r>
                <a:r>
                  <a:rPr lang="en-US" sz="1800" spc="-4" dirty="0">
                    <a:solidFill>
                      <a:prstClr val="black"/>
                    </a:solidFill>
                  </a:rPr>
                  <a:t>.</a:t>
                </a:r>
                <a:endParaRPr lang="en-US" sz="1800" kern="1200" spc="-4" dirty="0">
                  <a:solidFill>
                    <a:prstClr val="black"/>
                  </a:solidFill>
                  <a:ea typeface="+mn-ea"/>
                </a:endParaRPr>
              </a:p>
              <a:p>
                <a:endParaRPr lang="en-US" sz="1800" b="1" kern="1200" spc="-4" dirty="0">
                  <a:solidFill>
                    <a:prstClr val="black"/>
                  </a:solidFill>
                  <a:ea typeface="+mn-ea"/>
                </a:endParaRPr>
              </a:p>
              <a:p>
                <a:r>
                  <a:rPr lang="en-US" sz="1800" b="1" kern="1200" spc="-4" dirty="0">
                    <a:solidFill>
                      <a:prstClr val="black"/>
                    </a:solidFill>
                    <a:ea typeface="+mn-ea"/>
                  </a:rPr>
                  <a:t>Question: </a:t>
                </a:r>
                <a:r>
                  <a:rPr lang="en-US" sz="1800" kern="1200" spc="-4" dirty="0">
                    <a:solidFill>
                      <a:prstClr val="black"/>
                    </a:solidFill>
                    <a:ea typeface="+mn-ea"/>
                  </a:rPr>
                  <a:t>Why step in direction of negative gradient? </a:t>
                </a:r>
              </a:p>
              <a:p>
                <a:pPr lvl="1"/>
                <a:r>
                  <a:rPr lang="en-US" sz="1800" kern="1200" spc="-4" dirty="0">
                    <a:solidFill>
                      <a:prstClr val="black"/>
                    </a:solidFill>
                    <a:ea typeface="+mn-ea"/>
                  </a:rPr>
                  <a:t>Gradient quantifies how rapidly the </a:t>
                </a:r>
                <a:br>
                  <a:rPr lang="en-US" sz="1800" kern="1200" spc="-4" dirty="0">
                    <a:solidFill>
                      <a:prstClr val="black"/>
                    </a:solidFill>
                    <a:ea typeface="+mn-ea"/>
                  </a:rPr>
                </a:br>
                <a:r>
                  <a:rPr lang="en-US" sz="1800" kern="1200" spc="-4" dirty="0">
                    <a:solidFill>
                      <a:prstClr val="black"/>
                    </a:solidFill>
                    <a:ea typeface="+mn-ea"/>
                  </a:rPr>
                  <a:t>function </a:t>
                </a:r>
                <a14:m>
                  <m:oMath xmlns:m="http://schemas.openxmlformats.org/officeDocument/2006/math">
                    <m:r>
                      <a:rPr lang="en-US" sz="1800" b="0" i="1" smtClean="0">
                        <a:latin typeface="Cambria Math" panose="02040503050406030204" pitchFamily="18" charset="0"/>
                      </a:rPr>
                      <m:t>𝐿</m:t>
                    </m:r>
                    <m:r>
                      <a:rPr lang="en-US" sz="1800" b="0" i="1" smtClean="0">
                        <a:latin typeface="Cambria Math" panose="02040503050406030204" pitchFamily="18" charset="0"/>
                      </a:rPr>
                      <m:t>(</m:t>
                    </m:r>
                    <m:r>
                      <a:rPr lang="en-US" sz="1800" b="0" i="1" smtClean="0">
                        <a:latin typeface="Cambria Math" panose="02040503050406030204" pitchFamily="18" charset="0"/>
                      </a:rPr>
                      <m:t>𝜃</m:t>
                    </m:r>
                    <m:r>
                      <a:rPr lang="en-US" sz="1800" b="0" i="1" smtClean="0">
                        <a:latin typeface="Cambria Math" panose="02040503050406030204" pitchFamily="18" charset="0"/>
                      </a:rPr>
                      <m:t>)</m:t>
                    </m:r>
                  </m:oMath>
                </a14:m>
                <a:r>
                  <a:rPr lang="en-US" sz="1800" kern="1200" spc="-4" dirty="0">
                    <a:solidFill>
                      <a:prstClr val="black"/>
                    </a:solidFill>
                    <a:ea typeface="+mn-ea"/>
                  </a:rPr>
                  <a:t> varies when we change </a:t>
                </a:r>
                <a:br>
                  <a:rPr lang="en-US" sz="1800" kern="1200" spc="-4" dirty="0">
                    <a:solidFill>
                      <a:prstClr val="black"/>
                    </a:solidFill>
                    <a:ea typeface="+mn-ea"/>
                  </a:rPr>
                </a:br>
                <a:r>
                  <a:rPr lang="en-US" sz="1800" kern="1200" spc="-4" dirty="0">
                    <a:solidFill>
                      <a:prstClr val="black"/>
                    </a:solidFill>
                    <a:ea typeface="+mn-ea"/>
                  </a:rPr>
                  <a:t>the argument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oMath>
                </a14:m>
                <a:r>
                  <a:rPr lang="en-US" sz="1800" kern="1200" spc="-4" dirty="0">
                    <a:solidFill>
                      <a:prstClr val="black"/>
                    </a:solidFill>
                    <a:ea typeface="+mn-ea"/>
                  </a:rPr>
                  <a:t> by a tiny amount.</a:t>
                </a:r>
              </a:p>
              <a:p>
                <a:pPr lvl="1"/>
                <a:endParaRPr lang="en-US" kern="1200" spc="-4" dirty="0">
                  <a:solidFill>
                    <a:prstClr val="black"/>
                  </a:solidFill>
                  <a:ea typeface="+mn-ea"/>
                </a:endParaRPr>
              </a:p>
              <a:p>
                <a:endParaRPr lang="en-US" dirty="0"/>
              </a:p>
            </p:txBody>
          </p:sp>
        </mc:Choice>
        <mc:Fallback>
          <p:sp>
            <p:nvSpPr>
              <p:cNvPr id="6" name="Content Placeholder 5">
                <a:extLst>
                  <a:ext uri="{FF2B5EF4-FFF2-40B4-BE49-F238E27FC236}">
                    <a16:creationId xmlns:a16="http://schemas.microsoft.com/office/drawing/2014/main" id="{2D88568F-CAF7-0F3E-FF26-9F3679CD659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b="-16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52046D7-CE2F-FB7A-F57E-81DB5A13090F}"/>
                  </a:ext>
                </a:extLst>
              </p:cNvPr>
              <p:cNvSpPr txBox="1"/>
              <p:nvPr/>
            </p:nvSpPr>
            <p:spPr>
              <a:xfrm>
                <a:off x="5632713" y="1229778"/>
                <a:ext cx="2810256" cy="656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𝐽</m:t>
                          </m:r>
                        </m:num>
                        <m:den>
                          <m:r>
                            <a:rPr lang="en-US" sz="1800" i="1">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𝜃</m:t>
                              </m:r>
                            </m:e>
                            <m:sub>
                              <m:r>
                                <a:rPr lang="en-US" sz="1800" b="0" i="1" smtClean="0">
                                  <a:latin typeface="Cambria Math" panose="02040503050406030204" pitchFamily="18" charset="0"/>
                                </a:rPr>
                                <m:t>𝑗</m:t>
                              </m:r>
                            </m:sub>
                          </m:sSub>
                        </m:den>
                      </m:f>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lim</m:t>
                              </m:r>
                            </m:e>
                            <m:lim>
                              <m:r>
                                <a:rPr lang="en-US" sz="1800" b="0" i="1" smtClean="0">
                                  <a:latin typeface="Cambria Math" panose="02040503050406030204" pitchFamily="18" charset="0"/>
                                </a:rPr>
                                <m:t>h</m:t>
                              </m:r>
                              <m:r>
                                <a:rPr lang="en-US" sz="1800" b="0" i="1" smtClean="0">
                                  <a:latin typeface="Cambria Math" panose="02040503050406030204" pitchFamily="18" charset="0"/>
                                </a:rPr>
                                <m:t>→0</m:t>
                              </m:r>
                            </m:lim>
                          </m:limLow>
                        </m:fName>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𝐽</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b="0" i="1" smtClean="0">
                                      <a:latin typeface="Cambria Math" panose="02040503050406030204" pitchFamily="18" charset="0"/>
                                    </a:rPr>
                                    <m:t>+</m:t>
                                  </m:r>
                                  <m:r>
                                    <a:rPr lang="en-US" sz="1800" b="0" i="1" smtClean="0">
                                      <a:latin typeface="Cambria Math" panose="02040503050406030204" pitchFamily="18" charset="0"/>
                                    </a:rPr>
                                    <m:t>h</m:t>
                                  </m:r>
                                </m:e>
                              </m:d>
                              <m:r>
                                <a:rPr lang="en-US" sz="1800" b="0" i="1" smtClean="0">
                                  <a:latin typeface="Cambria Math" panose="02040503050406030204" pitchFamily="18" charset="0"/>
                                </a:rPr>
                                <m:t>−</m:t>
                              </m:r>
                              <m:r>
                                <a:rPr lang="en-US" sz="1800" b="0" i="1" smtClean="0">
                                  <a:latin typeface="Cambria Math" panose="02040503050406030204" pitchFamily="18" charset="0"/>
                                </a:rPr>
                                <m:t>𝐽</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i="1">
                                  <a:latin typeface="Cambria Math" panose="02040503050406030204" pitchFamily="18" charset="0"/>
                                </a:rPr>
                                <m:t>)</m:t>
                              </m:r>
                            </m:num>
                            <m:den>
                              <m:r>
                                <a:rPr lang="en-US" sz="1800" b="0" i="1" smtClean="0">
                                  <a:latin typeface="Cambria Math" panose="02040503050406030204" pitchFamily="18" charset="0"/>
                                </a:rPr>
                                <m:t>h</m:t>
                              </m:r>
                            </m:den>
                          </m:f>
                        </m:e>
                      </m:func>
                    </m:oMath>
                  </m:oMathPara>
                </a14:m>
                <a:endParaRPr lang="en-US" dirty="0"/>
              </a:p>
            </p:txBody>
          </p:sp>
        </mc:Choice>
        <mc:Fallback>
          <p:sp>
            <p:nvSpPr>
              <p:cNvPr id="8" name="TextBox 7">
                <a:extLst>
                  <a:ext uri="{FF2B5EF4-FFF2-40B4-BE49-F238E27FC236}">
                    <a16:creationId xmlns:a16="http://schemas.microsoft.com/office/drawing/2014/main" id="{E52046D7-CE2F-FB7A-F57E-81DB5A13090F}"/>
                  </a:ext>
                </a:extLst>
              </p:cNvPr>
              <p:cNvSpPr txBox="1">
                <a:spLocks noRot="1" noChangeAspect="1" noMove="1" noResize="1" noEditPoints="1" noAdjustHandles="1" noChangeArrowheads="1" noChangeShapeType="1" noTextEdit="1"/>
              </p:cNvSpPr>
              <p:nvPr/>
            </p:nvSpPr>
            <p:spPr>
              <a:xfrm>
                <a:off x="5632713" y="1229778"/>
                <a:ext cx="2810256" cy="656142"/>
              </a:xfrm>
              <a:prstGeom prst="rect">
                <a:avLst/>
              </a:prstGeom>
              <a:blipFill>
                <a:blip r:embed="rId4"/>
                <a:stretch>
                  <a:fillRect r="-901" b="-11321"/>
                </a:stretch>
              </a:blipFill>
            </p:spPr>
            <p:txBody>
              <a:bodyPr/>
              <a:lstStyle/>
              <a:p>
                <a:r>
                  <a:rPr lang="en-US">
                    <a:noFill/>
                  </a:rPr>
                  <a:t> </a:t>
                </a:r>
              </a:p>
            </p:txBody>
          </p:sp>
        </mc:Fallback>
      </mc:AlternateContent>
      <p:pic>
        <p:nvPicPr>
          <p:cNvPr id="9" name="Picture 2" descr="https://upload.wikimedia.org/wikipedia/commons/thumb/d/d2/Tangent-calculus.svg/823px-Tangent-calculus.svg.png">
            <a:extLst>
              <a:ext uri="{FF2B5EF4-FFF2-40B4-BE49-F238E27FC236}">
                <a16:creationId xmlns:a16="http://schemas.microsoft.com/office/drawing/2014/main" id="{A6E2B045-F887-1A37-80B0-6CEDCBE02F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376" y="2759609"/>
            <a:ext cx="3169929" cy="225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963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 (3)</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a:bodyPr>
              <a:lstStyle/>
              <a:p>
                <a:pPr marL="171450" indent="-1714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Iteratively subtract the gradient with respect to the model parameters (</a:t>
                </a:r>
                <a14:m>
                  <m:oMath xmlns:m="http://schemas.openxmlformats.org/officeDocument/2006/math">
                    <m:r>
                      <a:rPr lang="en-US" sz="1600" b="0" i="1" smtClean="0">
                        <a:latin typeface="Cambria Math" panose="02040503050406030204" pitchFamily="18" charset="0"/>
                      </a:rPr>
                      <m:t>𝜃</m:t>
                    </m:r>
                  </m:oMath>
                </a14:m>
                <a:r>
                  <a:rPr lang="en-US" sz="1600" dirty="0">
                    <a:latin typeface="Tahoma" panose="020B0604030504040204" pitchFamily="34" charset="0"/>
                    <a:ea typeface="Tahoma" panose="020B0604030504040204" pitchFamily="34" charset="0"/>
                    <a:cs typeface="Tahoma" panose="020B0604030504040204" pitchFamily="34" charset="0"/>
                  </a:rPr>
                  <a:t>) </a:t>
                </a:r>
              </a:p>
              <a:p>
                <a:endParaRPr lang="en-US" dirty="0">
                  <a:latin typeface="Corbel" panose="020B0503020204020204" pitchFamily="34" charset="0"/>
                </a:endParaRPr>
              </a:p>
              <a:p>
                <a:pPr marL="114300" indent="0">
                  <a:buNone/>
                </a:pPr>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endParaRPr lang="en-US" sz="1800"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z="1800" spc="-4" dirty="0">
                    <a:latin typeface="Corbel" panose="020B0503020204020204" pitchFamily="34" charset="0"/>
                    <a:cs typeface="Calibri"/>
                  </a:rPr>
                  <a:t>In </a:t>
                </a:r>
                <a:r>
                  <a:rPr lang="en-US" sz="1800" spc="-4" dirty="0" err="1">
                    <a:latin typeface="Corbel" panose="020B0503020204020204" pitchFamily="34" charset="0"/>
                    <a:cs typeface="Calibri"/>
                  </a:rPr>
                  <a:t>PyTorch</a:t>
                </a:r>
                <a:r>
                  <a:rPr lang="en-US" sz="1800" spc="-4" dirty="0">
                    <a:latin typeface="Corbel" panose="020B0503020204020204" pitchFamily="34" charset="0"/>
                    <a:cs typeface="Calibri"/>
                  </a:rPr>
                  <a:t>: </a:t>
                </a:r>
                <a:endParaRPr lang="en-US" sz="1800" dirty="0">
                  <a:latin typeface="Corbel" panose="020B0503020204020204" pitchFamily="34" charset="0"/>
                  <a:cs typeface="Calibri"/>
                </a:endParaRPr>
              </a:p>
            </p:txBody>
          </p:sp>
        </mc:Choice>
        <mc:Fallback>
          <p:sp>
            <p:nvSpPr>
              <p:cNvPr id="3" name="Content Placeholder 2">
                <a:extLst>
                  <a:ext uri="{FF2B5EF4-FFF2-40B4-BE49-F238E27FC236}">
                    <a16:creationId xmlns:a16="http://schemas.microsoft.com/office/drawing/2014/main" id="{89019680-E448-F182-6896-6662C5FA7E8E}"/>
                  </a:ext>
                </a:extLst>
              </p:cNvPr>
              <p:cNvSpPr>
                <a:spLocks noGrp="1" noRot="1" noChangeAspect="1" noMove="1" noResize="1" noEditPoints="1" noAdjustHandles="1" noChangeArrowheads="1" noChangeShapeType="1" noTextEdit="1"/>
              </p:cNvSpPr>
              <p:nvPr>
                <p:ph type="body" sz="quarter" idx="16"/>
              </p:nvPr>
            </p:nvSpPr>
            <p:spPr>
              <a:blipFill>
                <a:blip r:embed="rId4"/>
                <a:stretch>
                  <a:fillRect l="-628" t="-1235"/>
                </a:stretch>
              </a:blipFill>
            </p:spPr>
            <p:txBody>
              <a:bodyPr/>
              <a:lstStyle/>
              <a:p>
                <a:r>
                  <a:rPr lang="en-US">
                    <a:noFill/>
                  </a:rPr>
                  <a:t> </a:t>
                </a:r>
              </a:p>
            </p:txBody>
          </p:sp>
        </mc:Fallback>
      </mc:AlternateContent>
      <p:pic>
        <p:nvPicPr>
          <p:cNvPr id="7" name="object 6">
            <a:extLst>
              <a:ext uri="{FF2B5EF4-FFF2-40B4-BE49-F238E27FC236}">
                <a16:creationId xmlns:a16="http://schemas.microsoft.com/office/drawing/2014/main" id="{DD8FDBB6-1F9C-F60E-C996-A6EE9A747F62}"/>
              </a:ext>
            </a:extLst>
          </p:cNvPr>
          <p:cNvPicPr/>
          <p:nvPr/>
        </p:nvPicPr>
        <p:blipFill>
          <a:blip r:embed="rId5" cstate="print"/>
          <a:stretch>
            <a:fillRect/>
          </a:stretch>
        </p:blipFill>
        <p:spPr>
          <a:xfrm>
            <a:off x="2079405" y="3730630"/>
            <a:ext cx="5830500" cy="100169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D6D6554-4D0C-63EA-C2F5-4E57987BAE47}"/>
                  </a:ext>
                </a:extLst>
              </p:cNvPr>
              <p:cNvSpPr txBox="1"/>
              <p:nvPr/>
            </p:nvSpPr>
            <p:spPr>
              <a:xfrm>
                <a:off x="2114299" y="1848359"/>
                <a:ext cx="457200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𝑛𝑒𝑤</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b="0" i="1" smtClean="0">
                              <a:latin typeface="Cambria Math" panose="02040503050406030204" pitchFamily="18" charset="0"/>
                            </a:rPr>
                            <m:t>𝑜𝑙𝑑</m:t>
                          </m:r>
                        </m:sup>
                      </m:sSup>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n-US" sz="2400">
                              <a:latin typeface="Cambria Math" panose="02040503050406030204" pitchFamily="18" charset="0"/>
                            </a:rPr>
                            <m:t>∇</m:t>
                          </m:r>
                        </m:e>
                        <m:sub>
                          <m:r>
                            <a:rPr lang="en-US" sz="2400" b="0" i="1" smtClean="0">
                              <a:latin typeface="Cambria Math" panose="02040503050406030204" pitchFamily="18" charset="0"/>
                            </a:rPr>
                            <m:t>𝜃</m:t>
                          </m:r>
                        </m:sub>
                      </m:sSub>
                      <m:r>
                        <a:rPr lang="en-US" sz="2400" b="0" i="1" smtClean="0">
                          <a:latin typeface="Cambria Math" panose="02040503050406030204" pitchFamily="18" charset="0"/>
                        </a:rPr>
                        <m:t>𝐽</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𝑜𝑙𝑑</m:t>
                          </m:r>
                        </m:sup>
                      </m:sSup>
                      <m:r>
                        <a:rPr lang="en-US" sz="2400" b="0" i="1" smtClean="0">
                          <a:latin typeface="Cambria Math" panose="02040503050406030204" pitchFamily="18" charset="0"/>
                        </a:rPr>
                        <m:t>)</m:t>
                      </m:r>
                    </m:oMath>
                  </m:oMathPara>
                </a14:m>
                <a:endParaRPr lang="en-US" sz="2400" dirty="0"/>
              </a:p>
            </p:txBody>
          </p:sp>
        </mc:Choice>
        <mc:Fallback>
          <p:sp>
            <p:nvSpPr>
              <p:cNvPr id="5" name="TextBox 4">
                <a:extLst>
                  <a:ext uri="{FF2B5EF4-FFF2-40B4-BE49-F238E27FC236}">
                    <a16:creationId xmlns:a16="http://schemas.microsoft.com/office/drawing/2014/main" id="{DD6D6554-4D0C-63EA-C2F5-4E57987BAE47}"/>
                  </a:ext>
                </a:extLst>
              </p:cNvPr>
              <p:cNvSpPr txBox="1">
                <a:spLocks noRot="1" noChangeAspect="1" noMove="1" noResize="1" noEditPoints="1" noAdjustHandles="1" noChangeArrowheads="1" noChangeShapeType="1" noTextEdit="1"/>
              </p:cNvSpPr>
              <p:nvPr/>
            </p:nvSpPr>
            <p:spPr>
              <a:xfrm>
                <a:off x="2114299" y="1848359"/>
                <a:ext cx="4572000" cy="468205"/>
              </a:xfrm>
              <a:prstGeom prst="rect">
                <a:avLst/>
              </a:prstGeom>
              <a:blipFill>
                <a:blip r:embed="rId6"/>
                <a:stretch>
                  <a:fillRect b="-210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ounded Rectangular Callout 5">
                <a:extLst>
                  <a:ext uri="{FF2B5EF4-FFF2-40B4-BE49-F238E27FC236}">
                    <a16:creationId xmlns:a16="http://schemas.microsoft.com/office/drawing/2014/main" id="{DF68B091-53AA-7D09-5D10-D9C2B994E7B4}"/>
                  </a:ext>
                </a:extLst>
              </p:cNvPr>
              <p:cNvSpPr/>
              <p:nvPr/>
            </p:nvSpPr>
            <p:spPr>
              <a:xfrm>
                <a:off x="6325942" y="1727790"/>
                <a:ext cx="2653749" cy="353368"/>
              </a:xfrm>
              <a:prstGeom prst="wedgeRoundRectCallout">
                <a:avLst>
                  <a:gd name="adj1" fmla="val -54258"/>
                  <a:gd name="adj2" fmla="val -8712"/>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400" b="0" i="1" smtClean="0">
                        <a:solidFill>
                          <a:schemeClr val="tx1"/>
                        </a:solidFill>
                        <a:latin typeface="Cambria Math" panose="02040503050406030204" pitchFamily="18" charset="0"/>
                      </a:rPr>
                      <m:t>𝛼</m:t>
                    </m:r>
                    <m:r>
                      <a:rPr lang="en-US" sz="1400" b="0" i="1" smtClean="0">
                        <a:solidFill>
                          <a:schemeClr val="tx1"/>
                        </a:solidFill>
                        <a:latin typeface="Cambria Math" panose="02040503050406030204" pitchFamily="18" charset="0"/>
                      </a:rPr>
                      <m:t> </m:t>
                    </m:r>
                  </m:oMath>
                </a14:m>
                <a:r>
                  <a:rPr lang="en-US" dirty="0">
                    <a:solidFill>
                      <a:schemeClr val="tx1"/>
                    </a:solidFill>
                  </a:rPr>
                  <a:t> = Step size or learning rate</a:t>
                </a:r>
                <a:endParaRPr lang="en-US" b="1" dirty="0">
                  <a:solidFill>
                    <a:schemeClr val="tx1"/>
                  </a:solidFill>
                </a:endParaRPr>
              </a:p>
            </p:txBody>
          </p:sp>
        </mc:Choice>
        <mc:Fallback>
          <p:sp>
            <p:nvSpPr>
              <p:cNvPr id="6" name="Rounded Rectangular Callout 5">
                <a:extLst>
                  <a:ext uri="{FF2B5EF4-FFF2-40B4-BE49-F238E27FC236}">
                    <a16:creationId xmlns:a16="http://schemas.microsoft.com/office/drawing/2014/main" id="{DF68B091-53AA-7D09-5D10-D9C2B994E7B4}"/>
                  </a:ext>
                </a:extLst>
              </p:cNvPr>
              <p:cNvSpPr>
                <a:spLocks noRot="1" noChangeAspect="1" noMove="1" noResize="1" noEditPoints="1" noAdjustHandles="1" noChangeArrowheads="1" noChangeShapeType="1" noTextEdit="1"/>
              </p:cNvSpPr>
              <p:nvPr/>
            </p:nvSpPr>
            <p:spPr>
              <a:xfrm>
                <a:off x="6325942" y="1727790"/>
                <a:ext cx="2653749" cy="353368"/>
              </a:xfrm>
              <a:prstGeom prst="wedgeRoundRectCallout">
                <a:avLst>
                  <a:gd name="adj1" fmla="val -54258"/>
                  <a:gd name="adj2" fmla="val -8712"/>
                  <a:gd name="adj3" fmla="val 16667"/>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ounded Rectangular Callout 8">
                <a:extLst>
                  <a:ext uri="{FF2B5EF4-FFF2-40B4-BE49-F238E27FC236}">
                    <a16:creationId xmlns:a16="http://schemas.microsoft.com/office/drawing/2014/main" id="{693629FF-1808-4112-F658-20C08C7A177A}"/>
                  </a:ext>
                </a:extLst>
              </p:cNvPr>
              <p:cNvSpPr/>
              <p:nvPr/>
            </p:nvSpPr>
            <p:spPr>
              <a:xfrm>
                <a:off x="576470" y="2539012"/>
                <a:ext cx="8085415" cy="747491"/>
              </a:xfrm>
              <a:prstGeom prst="wedgeRoundRectCallout">
                <a:avLst>
                  <a:gd name="adj1" fmla="val 7014"/>
                  <a:gd name="adj2" fmla="val -74913"/>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We’re moving in a direction opposite to the gradient of  the loss </a:t>
                </a:r>
                <a14:m>
                  <m:oMath xmlns:m="http://schemas.openxmlformats.org/officeDocument/2006/math">
                    <m:r>
                      <a:rPr lang="en-US" sz="1800" b="0" i="1" smtClean="0">
                        <a:solidFill>
                          <a:schemeClr val="tx1"/>
                        </a:solidFill>
                        <a:latin typeface="Cambria Math" panose="02040503050406030204" pitchFamily="18" charset="0"/>
                      </a:rPr>
                      <m:t>𝐽</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𝜃</m:t>
                    </m:r>
                    <m:r>
                      <a:rPr lang="en-US" sz="1800" i="1">
                        <a:solidFill>
                          <a:schemeClr val="tx1"/>
                        </a:solidFill>
                        <a:latin typeface="Cambria Math" panose="02040503050406030204" pitchFamily="18" charset="0"/>
                      </a:rPr>
                      <m:t>)</m:t>
                    </m:r>
                  </m:oMath>
                </a14:m>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I.e., we’re moving towards smaller loss </a:t>
                </a:r>
                <a14:m>
                  <m:oMath xmlns:m="http://schemas.openxmlformats.org/officeDocument/2006/math">
                    <m:r>
                      <a:rPr lang="en-US" sz="1800" b="0" i="1" smtClean="0">
                        <a:solidFill>
                          <a:schemeClr val="tx1"/>
                        </a:solidFill>
                        <a:latin typeface="Cambria Math" panose="02040503050406030204" pitchFamily="18" charset="0"/>
                      </a:rPr>
                      <m:t>𝐽</m:t>
                    </m:r>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𝜃</m:t>
                    </m:r>
                    <m:r>
                      <a:rPr lang="en-US" sz="1800" i="1">
                        <a:solidFill>
                          <a:schemeClr val="tx1"/>
                        </a:solidFill>
                        <a:latin typeface="Cambria Math" panose="02040503050406030204" pitchFamily="18" charset="0"/>
                      </a:rPr>
                      <m:t>)</m:t>
                    </m:r>
                  </m:oMath>
                </a14:m>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9" name="Rounded Rectangular Callout 8">
                <a:extLst>
                  <a:ext uri="{FF2B5EF4-FFF2-40B4-BE49-F238E27FC236}">
                    <a16:creationId xmlns:a16="http://schemas.microsoft.com/office/drawing/2014/main" id="{693629FF-1808-4112-F658-20C08C7A177A}"/>
                  </a:ext>
                </a:extLst>
              </p:cNvPr>
              <p:cNvSpPr>
                <a:spLocks noRot="1" noChangeAspect="1" noMove="1" noResize="1" noEditPoints="1" noAdjustHandles="1" noChangeArrowheads="1" noChangeShapeType="1" noTextEdit="1"/>
              </p:cNvSpPr>
              <p:nvPr/>
            </p:nvSpPr>
            <p:spPr>
              <a:xfrm>
                <a:off x="576470" y="2539012"/>
                <a:ext cx="8085415" cy="747491"/>
              </a:xfrm>
              <a:prstGeom prst="wedgeRoundRectCallout">
                <a:avLst>
                  <a:gd name="adj1" fmla="val 7014"/>
                  <a:gd name="adj2" fmla="val -74913"/>
                  <a:gd name="adj3" fmla="val 16667"/>
                </a:avLst>
              </a:prstGeom>
              <a:blipFill>
                <a:blip r:embed="rId8"/>
                <a:stretch>
                  <a:fillRect b="-3947"/>
                </a:stretch>
              </a:blipFill>
            </p:spPr>
            <p:txBody>
              <a:bodyPr/>
              <a:lstStyle/>
              <a:p>
                <a:r>
                  <a:rPr lang="en-US">
                    <a:noFill/>
                  </a:rPr>
                  <a:t> </a:t>
                </a:r>
              </a:p>
            </p:txBody>
          </p:sp>
        </mc:Fallback>
      </mc:AlternateContent>
    </p:spTree>
    <p:extLst>
      <p:ext uri="{BB962C8B-B14F-4D97-AF65-F5344CB8AC3E}">
        <p14:creationId xmlns:p14="http://schemas.microsoft.com/office/powerpoint/2010/main" val="306908026"/>
      </p:ext>
    </p:extLst>
  </p:cSld>
  <p:clrMapOvr>
    <a:masterClrMapping/>
  </p:clrMapOvr>
  <p:extLst>
    <p:ext uri="{6950BFC3-D8DA-4A85-94F7-54DA5524770B}">
      <p188:commentRel xmlns:p188="http://schemas.microsoft.com/office/powerpoint/2018/8/main" r:id="rId3"/>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 (4)</a:t>
            </a:r>
            <a:endParaRPr lang="en-US"/>
          </a:p>
        </p:txBody>
      </p:sp>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a:bodyPr>
          <a:lstStyle/>
          <a:p>
            <a:r>
              <a:rPr lang="en-US" sz="1800" spc="-4">
                <a:latin typeface="Corbel" panose="020B0503020204020204" pitchFamily="34" charset="0"/>
                <a:cs typeface="Calibri"/>
              </a:rPr>
              <a:t>Update equation (in matrix</a:t>
            </a:r>
            <a:r>
              <a:rPr lang="en-US" sz="1800" spc="-8">
                <a:latin typeface="Corbel" panose="020B0503020204020204" pitchFamily="34" charset="0"/>
                <a:cs typeface="Calibri"/>
              </a:rPr>
              <a:t> </a:t>
            </a:r>
            <a:r>
              <a:rPr lang="en-US" sz="1800" spc="-4">
                <a:latin typeface="Corbel" panose="020B0503020204020204" pitchFamily="34" charset="0"/>
                <a:cs typeface="Calibri"/>
              </a:rPr>
              <a:t>notation):</a:t>
            </a:r>
            <a:endParaRPr lang="en-US" sz="1800">
              <a:latin typeface="Corbel" panose="020B0503020204020204" pitchFamily="34" charset="0"/>
              <a:cs typeface="Calibri"/>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pPr marL="114300" indent="0">
              <a:buNone/>
            </a:pPr>
            <a:endParaRPr lang="en-US">
              <a:latin typeface="Corbel" panose="020B0503020204020204" pitchFamily="34" charset="0"/>
            </a:endParaRPr>
          </a:p>
        </p:txBody>
      </p:sp>
      <p:pic>
        <p:nvPicPr>
          <p:cNvPr id="8" name="object 7">
            <a:extLst>
              <a:ext uri="{FF2B5EF4-FFF2-40B4-BE49-F238E27FC236}">
                <a16:creationId xmlns:a16="http://schemas.microsoft.com/office/drawing/2014/main" id="{AF282C2C-07B2-91CA-02D3-B5A52D39AE4D}"/>
              </a:ext>
            </a:extLst>
          </p:cNvPr>
          <p:cNvPicPr/>
          <p:nvPr/>
        </p:nvPicPr>
        <p:blipFill>
          <a:blip r:embed="rId5" cstate="print"/>
          <a:stretch>
            <a:fillRect/>
          </a:stretch>
        </p:blipFill>
        <p:spPr>
          <a:xfrm>
            <a:off x="4843846" y="1225962"/>
            <a:ext cx="3470530" cy="404333"/>
          </a:xfrm>
          <a:prstGeom prst="rect">
            <a:avLst/>
          </a:prstGeom>
        </p:spPr>
      </p:pic>
      <p:pic>
        <p:nvPicPr>
          <p:cNvPr id="14" name="y2mateis-gradient-flow-vwfjqgb-ylq-480p-1654125335415-8siskpch_6rS3PKtW">
            <a:hlinkClick r:id="" action="ppaction://media"/>
            <a:extLst>
              <a:ext uri="{FF2B5EF4-FFF2-40B4-BE49-F238E27FC236}">
                <a16:creationId xmlns:a16="http://schemas.microsoft.com/office/drawing/2014/main" id="{BF92AE8F-6556-421B-64CA-CAC0571518B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39238" y="1810120"/>
            <a:ext cx="5559674" cy="3124420"/>
          </a:xfrm>
          <a:prstGeom prst="rect">
            <a:avLst/>
          </a:prstGeom>
        </p:spPr>
      </p:pic>
      <p:sp>
        <p:nvSpPr>
          <p:cNvPr id="15" name="TextBox 14">
            <a:extLst>
              <a:ext uri="{FF2B5EF4-FFF2-40B4-BE49-F238E27FC236}">
                <a16:creationId xmlns:a16="http://schemas.microsoft.com/office/drawing/2014/main" id="{9DD45E8C-6A3C-6B49-88ED-93BA9F7FCA0F}"/>
              </a:ext>
            </a:extLst>
          </p:cNvPr>
          <p:cNvSpPr txBox="1"/>
          <p:nvPr/>
        </p:nvSpPr>
        <p:spPr>
          <a:xfrm>
            <a:off x="1394534" y="4855675"/>
            <a:ext cx="6166929" cy="253916"/>
          </a:xfrm>
          <a:prstGeom prst="rect">
            <a:avLst/>
          </a:prstGeom>
          <a:noFill/>
        </p:spPr>
        <p:txBody>
          <a:bodyPr wrap="square" rtlCol="0">
            <a:spAutoFit/>
          </a:bodyPr>
          <a:lstStyle/>
          <a:p>
            <a:pPr algn="ctr"/>
            <a:r>
              <a:rPr lang="en-US" sz="1050">
                <a:latin typeface="Corbel" panose="020B0503020204020204" pitchFamily="34" charset="0"/>
              </a:rPr>
              <a:t>[demo credit: ICMS  YouTube channel]</a:t>
            </a:r>
          </a:p>
        </p:txBody>
      </p:sp>
    </p:spTree>
    <p:extLst>
      <p:ext uri="{BB962C8B-B14F-4D97-AF65-F5344CB8AC3E}">
        <p14:creationId xmlns:p14="http://schemas.microsoft.com/office/powerpoint/2010/main" val="34456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EB73-D163-36F6-21F6-49994BB520A6}"/>
              </a:ext>
            </a:extLst>
          </p:cNvPr>
          <p:cNvSpPr>
            <a:spLocks noGrp="1"/>
          </p:cNvSpPr>
          <p:nvPr>
            <p:ph type="title"/>
          </p:nvPr>
        </p:nvSpPr>
        <p:spPr/>
        <p:txBody>
          <a:bodyPr>
            <a:normAutofit/>
          </a:bodyPr>
          <a:lstStyle/>
          <a:p>
            <a:r>
              <a:rPr lang="en-US" spc="-4"/>
              <a:t>Gradient Descent: Setting the </a:t>
            </a:r>
            <a:r>
              <a:rPr lang="en-US"/>
              <a:t>Step Size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47DF3C-D5DF-E609-2133-12E035FBFF6E}"/>
                  </a:ext>
                </a:extLst>
              </p:cNvPr>
              <p:cNvSpPr>
                <a:spLocks noGrp="1"/>
              </p:cNvSpPr>
              <p:nvPr>
                <p:ph type="body" sz="quarter" idx="16"/>
              </p:nvPr>
            </p:nvSpPr>
            <p:spPr>
              <a:xfrm>
                <a:off x="363800" y="1348120"/>
                <a:ext cx="8085415" cy="3379824"/>
              </a:xfrm>
            </p:spPr>
            <p:txBody>
              <a:bodyPr>
                <a:normAutofit fontScale="92500" lnSpcReduction="10000"/>
              </a:bodyPr>
              <a:lstStyle/>
              <a:p>
                <a:r>
                  <a:rPr lang="en-US" dirty="0"/>
                  <a:t>What is a good value for step size </a:t>
                </a:r>
                <a14:m>
                  <m:oMath xmlns:m="http://schemas.openxmlformats.org/officeDocument/2006/math">
                    <m:r>
                      <a:rPr lang="en-US" b="0" i="1" smtClean="0">
                        <a:latin typeface="Cambria Math" panose="02040503050406030204" pitchFamily="18" charset="0"/>
                      </a:rPr>
                      <m:t>𝛼</m:t>
                    </m:r>
                  </m:oMath>
                </a14:m>
                <a:r>
                  <a:rPr lang="en-US" dirty="0"/>
                  <a:t>? </a:t>
                </a:r>
              </a:p>
              <a:p>
                <a:endParaRPr lang="en-US" dirty="0"/>
              </a:p>
              <a:p>
                <a:endParaRPr lang="en-US" dirty="0"/>
              </a:p>
              <a:p>
                <a:pPr lvl="1"/>
                <a:r>
                  <a:rPr lang="en-US" dirty="0"/>
                  <a:t>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too small, it may be too slow </a:t>
                </a:r>
              </a:p>
              <a:p>
                <a:pPr lvl="1"/>
                <a:r>
                  <a:rPr lang="en-US" dirty="0"/>
                  <a:t>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too large, it may oscillate</a:t>
                </a:r>
              </a:p>
              <a:p>
                <a:endParaRPr lang="en-US" dirty="0"/>
              </a:p>
              <a:p>
                <a:endParaRPr lang="en-US" dirty="0"/>
              </a:p>
              <a:p>
                <a:pPr marL="0" indent="0">
                  <a:buNone/>
                </a:pPr>
                <a:endParaRPr lang="en-US" dirty="0"/>
              </a:p>
              <a:p>
                <a:endParaRPr lang="en-US" dirty="0"/>
              </a:p>
              <a:p>
                <a:r>
                  <a:rPr lang="en-US" dirty="0"/>
                  <a:t>It may take trial-and-errors to find the sweet spot. </a:t>
                </a:r>
              </a:p>
              <a:p>
                <a:r>
                  <a:rPr lang="en-US" dirty="0"/>
                  <a:t>Another trick is to define a “schedule” for gradually reducing the learning rate starting from a large number. </a:t>
                </a:r>
              </a:p>
            </p:txBody>
          </p:sp>
        </mc:Choice>
        <mc:Fallback>
          <p:sp>
            <p:nvSpPr>
              <p:cNvPr id="3" name="Content Placeholder 2">
                <a:extLst>
                  <a:ext uri="{FF2B5EF4-FFF2-40B4-BE49-F238E27FC236}">
                    <a16:creationId xmlns:a16="http://schemas.microsoft.com/office/drawing/2014/main" id="{B147DF3C-D5DF-E609-2133-12E035FBFF6E}"/>
                  </a:ext>
                </a:extLst>
              </p:cNvPr>
              <p:cNvSpPr>
                <a:spLocks noGrp="1" noRot="1" noChangeAspect="1" noMove="1" noResize="1" noEditPoints="1" noAdjustHandles="1" noChangeArrowheads="1" noChangeShapeType="1" noTextEdit="1"/>
              </p:cNvSpPr>
              <p:nvPr>
                <p:ph type="body" sz="quarter" idx="16"/>
              </p:nvPr>
            </p:nvSpPr>
            <p:spPr>
              <a:xfrm>
                <a:off x="363800" y="1348120"/>
                <a:ext cx="8085415" cy="3379824"/>
              </a:xfrm>
              <a:blipFill>
                <a:blip r:embed="rId3"/>
                <a:stretch>
                  <a:fillRect l="-313" t="-2247" r="-940"/>
                </a:stretch>
              </a:blipFill>
            </p:spPr>
            <p:txBody>
              <a:bodyPr/>
              <a:lstStyle/>
              <a:p>
                <a:r>
                  <a:rPr lang="en-US">
                    <a:noFill/>
                  </a:rPr>
                  <a:t> </a:t>
                </a:r>
              </a:p>
            </p:txBody>
          </p:sp>
        </mc:Fallback>
      </mc:AlternateContent>
      <p:pic>
        <p:nvPicPr>
          <p:cNvPr id="4" name="object 7">
            <a:extLst>
              <a:ext uri="{FF2B5EF4-FFF2-40B4-BE49-F238E27FC236}">
                <a16:creationId xmlns:a16="http://schemas.microsoft.com/office/drawing/2014/main" id="{5DDDB67E-91D4-5CBE-6138-349AABE1848A}"/>
              </a:ext>
            </a:extLst>
          </p:cNvPr>
          <p:cNvPicPr/>
          <p:nvPr/>
        </p:nvPicPr>
        <p:blipFill>
          <a:blip r:embed="rId3" cstate="print"/>
          <a:stretch>
            <a:fillRect/>
          </a:stretch>
        </p:blipFill>
        <p:spPr>
          <a:xfrm>
            <a:off x="5330247" y="1219861"/>
            <a:ext cx="2554770" cy="301755"/>
          </a:xfrm>
          <a:prstGeom prst="rect">
            <a:avLst/>
          </a:prstGeom>
        </p:spPr>
      </p:pic>
      <p:pic>
        <p:nvPicPr>
          <p:cNvPr id="3074" name="Picture 2" descr="Goldilocks of learning rates">
            <a:extLst>
              <a:ext uri="{FF2B5EF4-FFF2-40B4-BE49-F238E27FC236}">
                <a16:creationId xmlns:a16="http://schemas.microsoft.com/office/drawing/2014/main" id="{C3968244-24CC-B2BB-E2BD-30E808DA10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72" b="3719"/>
          <a:stretch/>
        </p:blipFill>
        <p:spPr bwMode="auto">
          <a:xfrm>
            <a:off x="4190046" y="1997322"/>
            <a:ext cx="5003364" cy="17932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D50AD6-78DC-15A3-5C24-24157E576E7E}"/>
              </a:ext>
            </a:extLst>
          </p:cNvPr>
          <p:cNvSpPr txBox="1"/>
          <p:nvPr/>
        </p:nvSpPr>
        <p:spPr>
          <a:xfrm>
            <a:off x="1408747" y="4855675"/>
            <a:ext cx="6166929" cy="253916"/>
          </a:xfrm>
          <a:prstGeom prst="rect">
            <a:avLst/>
          </a:prstGeom>
          <a:noFill/>
        </p:spPr>
        <p:txBody>
          <a:bodyPr wrap="square" rtlCol="0">
            <a:spAutoFit/>
          </a:bodyPr>
          <a:lstStyle/>
          <a:p>
            <a:pPr algn="ctr"/>
            <a:r>
              <a:rPr lang="en-US" sz="1050">
                <a:latin typeface="Corbel" panose="020B0503020204020204" pitchFamily="34" charset="0"/>
              </a:rPr>
              <a:t>[figure from: </a:t>
            </a:r>
            <a:r>
              <a:rPr lang="en-US" sz="1050">
                <a:latin typeface="Corbel" panose="020B0503020204020204" pitchFamily="34" charset="0"/>
                <a:hlinkClick r:id="rId5"/>
              </a:rPr>
              <a:t>https://www.jeremyjordan.me/nn-learning-rate/</a:t>
            </a:r>
            <a:r>
              <a:rPr lang="en-US" sz="1050">
                <a:latin typeface="Corbel" panose="020B0503020204020204" pitchFamily="34" charset="0"/>
              </a:rPr>
              <a:t>]</a:t>
            </a:r>
          </a:p>
        </p:txBody>
      </p:sp>
    </p:spTree>
    <p:extLst>
      <p:ext uri="{BB962C8B-B14F-4D97-AF65-F5344CB8AC3E}">
        <p14:creationId xmlns:p14="http://schemas.microsoft.com/office/powerpoint/2010/main" val="31279157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21C7-8D7D-8667-022E-18232AB8F25A}"/>
              </a:ext>
            </a:extLst>
          </p:cNvPr>
          <p:cNvSpPr>
            <a:spLocks noGrp="1"/>
          </p:cNvSpPr>
          <p:nvPr>
            <p:ph type="title"/>
          </p:nvPr>
        </p:nvSpPr>
        <p:spPr>
          <a:xfrm>
            <a:off x="1" y="107119"/>
            <a:ext cx="9262240" cy="857542"/>
          </a:xfrm>
        </p:spPr>
        <p:txBody>
          <a:bodyPr>
            <a:normAutofit/>
          </a:bodyPr>
          <a:lstStyle/>
          <a:p>
            <a:r>
              <a:rPr lang="en-US" dirty="0"/>
              <a:t>   A Typical Learning and Evaluation Protocol </a:t>
            </a:r>
          </a:p>
        </p:txBody>
      </p:sp>
      <p:sp>
        <p:nvSpPr>
          <p:cNvPr id="4" name="Content Placeholder 3">
            <a:extLst>
              <a:ext uri="{FF2B5EF4-FFF2-40B4-BE49-F238E27FC236}">
                <a16:creationId xmlns:a16="http://schemas.microsoft.com/office/drawing/2014/main" id="{2E0A8CD2-D50D-7D12-A19C-373FECF48D29}"/>
              </a:ext>
            </a:extLst>
          </p:cNvPr>
          <p:cNvSpPr>
            <a:spLocks noGrp="1"/>
          </p:cNvSpPr>
          <p:nvPr>
            <p:ph sz="quarter" idx="20"/>
          </p:nvPr>
        </p:nvSpPr>
        <p:spPr/>
        <p:txBody>
          <a:bodyPr/>
          <a:lstStyle/>
          <a:p>
            <a:endParaRPr lang="en-US"/>
          </a:p>
        </p:txBody>
      </p:sp>
      <p:sp>
        <p:nvSpPr>
          <p:cNvPr id="3" name="Text Placeholder 2">
            <a:extLst>
              <a:ext uri="{FF2B5EF4-FFF2-40B4-BE49-F238E27FC236}">
                <a16:creationId xmlns:a16="http://schemas.microsoft.com/office/drawing/2014/main" id="{0A1DC3AB-1C52-5052-403F-09217688E60F}"/>
              </a:ext>
            </a:extLst>
          </p:cNvPr>
          <p:cNvSpPr>
            <a:spLocks noGrp="1"/>
          </p:cNvSpPr>
          <p:nvPr>
            <p:ph type="body" sz="quarter" idx="19"/>
          </p:nvPr>
        </p:nvSpPr>
        <p:spPr/>
        <p:txBody>
          <a:bodyPr/>
          <a:lstStyle/>
          <a:p>
            <a:endParaRPr lang="en-US"/>
          </a:p>
        </p:txBody>
      </p:sp>
      <mc:AlternateContent xmlns:mc="http://schemas.openxmlformats.org/markup-compatibility/2006">
        <mc:Choice xmlns:a14="http://schemas.microsoft.com/office/drawing/2010/main" Requires="a14">
          <p:sp>
            <p:nvSpPr>
              <p:cNvPr id="5" name="Magnetic Disk 4">
                <a:extLst>
                  <a:ext uri="{FF2B5EF4-FFF2-40B4-BE49-F238E27FC236}">
                    <a16:creationId xmlns:a16="http://schemas.microsoft.com/office/drawing/2014/main" id="{A8513662-A1A5-0A39-F366-D73B41D6C7E1}"/>
                  </a:ext>
                </a:extLst>
              </p:cNvPr>
              <p:cNvSpPr/>
              <p:nvPr/>
            </p:nvSpPr>
            <p:spPr>
              <a:xfrm>
                <a:off x="204389" y="4081750"/>
                <a:ext cx="2326933" cy="923876"/>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Testing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𝑡𝑒𝑠𝑡</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dirty="0" smtClean="0">
                                      <a:latin typeface="Cambria Math" panose="02040503050406030204" pitchFamily="18" charset="0"/>
                                    </a:rPr>
                                    <m:t>𝑦</m:t>
                                  </m:r>
                                </m:e>
                                <m:sub>
                                  <m:r>
                                    <a:rPr lang="en-US" sz="1600" i="1">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p:sp>
            <p:nvSpPr>
              <p:cNvPr id="5" name="Magnetic Disk 4">
                <a:extLst>
                  <a:ext uri="{FF2B5EF4-FFF2-40B4-BE49-F238E27FC236}">
                    <a16:creationId xmlns:a16="http://schemas.microsoft.com/office/drawing/2014/main" id="{A8513662-A1A5-0A39-F366-D73B41D6C7E1}"/>
                  </a:ext>
                </a:extLst>
              </p:cNvPr>
              <p:cNvSpPr>
                <a:spLocks noRot="1" noChangeAspect="1" noMove="1" noResize="1" noEditPoints="1" noAdjustHandles="1" noChangeArrowheads="1" noChangeShapeType="1" noTextEdit="1"/>
              </p:cNvSpPr>
              <p:nvPr/>
            </p:nvSpPr>
            <p:spPr>
              <a:xfrm>
                <a:off x="204389" y="4081750"/>
                <a:ext cx="2326933" cy="923876"/>
              </a:xfrm>
              <a:prstGeom prst="flowChartMagneticDisk">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Magnetic Disk 5">
                <a:extLst>
                  <a:ext uri="{FF2B5EF4-FFF2-40B4-BE49-F238E27FC236}">
                    <a16:creationId xmlns:a16="http://schemas.microsoft.com/office/drawing/2014/main" id="{1EA52132-86D2-3186-08CE-0456A6C0D7E9}"/>
                  </a:ext>
                </a:extLst>
              </p:cNvPr>
              <p:cNvSpPr/>
              <p:nvPr/>
            </p:nvSpPr>
            <p:spPr>
              <a:xfrm>
                <a:off x="196912" y="2020889"/>
                <a:ext cx="23269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Training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m:rPr>
                              <m:sty m:val="p"/>
                            </m:rPr>
                            <a:rPr lang="en-US" sz="1600" b="0" i="0" smtClean="0">
                              <a:latin typeface="Cambria Math" panose="02040503050406030204" pitchFamily="18" charset="0"/>
                            </a:rPr>
                            <m:t>train</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p:sp>
            <p:nvSpPr>
              <p:cNvPr id="6" name="Magnetic Disk 5">
                <a:extLst>
                  <a:ext uri="{FF2B5EF4-FFF2-40B4-BE49-F238E27FC236}">
                    <a16:creationId xmlns:a16="http://schemas.microsoft.com/office/drawing/2014/main" id="{1EA52132-86D2-3186-08CE-0456A6C0D7E9}"/>
                  </a:ext>
                </a:extLst>
              </p:cNvPr>
              <p:cNvSpPr>
                <a:spLocks noRot="1" noChangeAspect="1" noMove="1" noResize="1" noEditPoints="1" noAdjustHandles="1" noChangeArrowheads="1" noChangeShapeType="1" noTextEdit="1"/>
              </p:cNvSpPr>
              <p:nvPr/>
            </p:nvSpPr>
            <p:spPr>
              <a:xfrm>
                <a:off x="196912" y="2020889"/>
                <a:ext cx="2326933" cy="916461"/>
              </a:xfrm>
              <a:prstGeom prst="flowChartMagneticDisk">
                <a:avLst/>
              </a:prstGeom>
              <a:blipFill>
                <a:blip r:embed="rId4"/>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Magnetic Disk 6">
                <a:extLst>
                  <a:ext uri="{FF2B5EF4-FFF2-40B4-BE49-F238E27FC236}">
                    <a16:creationId xmlns:a16="http://schemas.microsoft.com/office/drawing/2014/main" id="{F5408ED7-7A24-EFCB-B1B3-2722545D658E}"/>
                  </a:ext>
                </a:extLst>
              </p:cNvPr>
              <p:cNvSpPr/>
              <p:nvPr/>
            </p:nvSpPr>
            <p:spPr>
              <a:xfrm>
                <a:off x="196912" y="3055633"/>
                <a:ext cx="23269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Held-out validation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rPr>
                            <m:t>𝐷</m:t>
                          </m:r>
                        </m:e>
                        <m:sub>
                          <m:r>
                            <a:rPr lang="en-US" sz="1600" b="0" i="1" smtClean="0">
                              <a:latin typeface="Cambria Math" panose="02040503050406030204" pitchFamily="18" charset="0"/>
                            </a:rPr>
                            <m:t>𝑣𝑎𝑙</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dirty="0" smtClean="0">
                                      <a:latin typeface="Cambria Math" panose="02040503050406030204" pitchFamily="18" charset="0"/>
                                    </a:rPr>
                                    <m:t>𝑦</m:t>
                                  </m:r>
                                </m:e>
                                <m:sub>
                                  <m:r>
                                    <a:rPr lang="en-US" sz="1600" i="1">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p:sp>
            <p:nvSpPr>
              <p:cNvPr id="7" name="Magnetic Disk 6">
                <a:extLst>
                  <a:ext uri="{FF2B5EF4-FFF2-40B4-BE49-F238E27FC236}">
                    <a16:creationId xmlns:a16="http://schemas.microsoft.com/office/drawing/2014/main" id="{F5408ED7-7A24-EFCB-B1B3-2722545D658E}"/>
                  </a:ext>
                </a:extLst>
              </p:cNvPr>
              <p:cNvSpPr>
                <a:spLocks noRot="1" noChangeAspect="1" noMove="1" noResize="1" noEditPoints="1" noAdjustHandles="1" noChangeArrowheads="1" noChangeShapeType="1" noTextEdit="1"/>
              </p:cNvSpPr>
              <p:nvPr/>
            </p:nvSpPr>
            <p:spPr>
              <a:xfrm>
                <a:off x="196912" y="3055633"/>
                <a:ext cx="2326933" cy="916461"/>
              </a:xfrm>
              <a:prstGeom prst="flowChartMagneticDisk">
                <a:avLst/>
              </a:prstGeom>
              <a:blipFill>
                <a:blip r:embed="rId5"/>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Magnetic Disk 7">
                <a:extLst>
                  <a:ext uri="{FF2B5EF4-FFF2-40B4-BE49-F238E27FC236}">
                    <a16:creationId xmlns:a16="http://schemas.microsoft.com/office/drawing/2014/main" id="{9D4EEA29-1D4F-44B5-3907-0C0368D5ABA8}"/>
                  </a:ext>
                </a:extLst>
              </p:cNvPr>
              <p:cNvSpPr/>
              <p:nvPr/>
            </p:nvSpPr>
            <p:spPr>
              <a:xfrm>
                <a:off x="3265711" y="1171404"/>
                <a:ext cx="30796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Model Hypothesis Class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ℱ</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e>
                      </m:d>
                    </m:oMath>
                  </m:oMathPara>
                </a14:m>
                <a:endParaRPr lang="en-US" sz="1600">
                  <a:latin typeface="Corbel" panose="020B0503020204020204" pitchFamily="34" charset="0"/>
                </a:endParaRPr>
              </a:p>
            </p:txBody>
          </p:sp>
        </mc:Choice>
        <mc:Fallback>
          <p:sp>
            <p:nvSpPr>
              <p:cNvPr id="8" name="Magnetic Disk 7">
                <a:extLst>
                  <a:ext uri="{FF2B5EF4-FFF2-40B4-BE49-F238E27FC236}">
                    <a16:creationId xmlns:a16="http://schemas.microsoft.com/office/drawing/2014/main" id="{9D4EEA29-1D4F-44B5-3907-0C0368D5ABA8}"/>
                  </a:ext>
                </a:extLst>
              </p:cNvPr>
              <p:cNvSpPr>
                <a:spLocks noRot="1" noChangeAspect="1" noMove="1" noResize="1" noEditPoints="1" noAdjustHandles="1" noChangeArrowheads="1" noChangeShapeType="1" noTextEdit="1"/>
              </p:cNvSpPr>
              <p:nvPr/>
            </p:nvSpPr>
            <p:spPr>
              <a:xfrm>
                <a:off x="3265711" y="1171404"/>
                <a:ext cx="3079633" cy="916461"/>
              </a:xfrm>
              <a:prstGeom prst="flowChartMagneticDisk">
                <a:avLst/>
              </a:prstGeom>
              <a:blipFill>
                <a:blip r:embed="rId6"/>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ounded Rectangle 8">
                <a:extLst>
                  <a:ext uri="{FF2B5EF4-FFF2-40B4-BE49-F238E27FC236}">
                    <a16:creationId xmlns:a16="http://schemas.microsoft.com/office/drawing/2014/main" id="{D5B8BF24-0E39-4387-302B-40391DA838B6}"/>
                  </a:ext>
                </a:extLst>
              </p:cNvPr>
              <p:cNvSpPr/>
              <p:nvPr/>
            </p:nvSpPr>
            <p:spPr>
              <a:xfrm>
                <a:off x="3265712" y="2564349"/>
                <a:ext cx="3079633" cy="916461"/>
              </a:xfrm>
              <a:prstGeom prst="roundRect">
                <a:avLst/>
              </a:prstGeom>
              <a:solidFill>
                <a:schemeClr val="accent1">
                  <a:lumMod val="20000"/>
                  <a:lumOff val="80000"/>
                  <a:alpha val="61176"/>
                </a:schemeClr>
              </a:solidFill>
              <a:ln>
                <a:solidFill>
                  <a:srgbClr val="0006C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latin typeface="Corbel" panose="020B0503020204020204" pitchFamily="34" charset="0"/>
                  </a:rPr>
                  <a:t>Overall training: picking the best function:</a:t>
                </a:r>
                <a14:m>
                  <m:oMath xmlns:m="http://schemas.openxmlformats.org/officeDocument/2006/math">
                    <m:sSup>
                      <m:sSupPr>
                        <m:ctrlPr>
                          <a:rPr lang="en-US" sz="2000" b="0" i="1" smtClean="0">
                            <a:latin typeface="Cambria Math" panose="02040503050406030204" pitchFamily="18" charset="0"/>
                          </a:rPr>
                        </m:ctrlPr>
                      </m:sSupPr>
                      <m:e>
                        <m:r>
                          <a:rPr lang="en-US" sz="2000" i="1">
                            <a:latin typeface="Cambria Math" panose="02040503050406030204" pitchFamily="18" charset="0"/>
                          </a:rPr>
                          <m:t>𝑓</m:t>
                        </m:r>
                      </m:e>
                      <m:sup>
                        <m:r>
                          <a:rPr lang="en-US" sz="2000" b="0" i="1" smtClean="0">
                            <a:latin typeface="Cambria Math" panose="02040503050406030204" pitchFamily="18" charset="0"/>
                          </a:rPr>
                          <m:t>∗</m:t>
                        </m:r>
                      </m:sup>
                    </m:sSup>
                  </m:oMath>
                </a14:m>
                <a:endParaRPr lang="en-US" sz="2000">
                  <a:latin typeface="Corbel" panose="020B0503020204020204" pitchFamily="34" charset="0"/>
                </a:endParaRPr>
              </a:p>
            </p:txBody>
          </p:sp>
        </mc:Choice>
        <mc:Fallback>
          <p:sp>
            <p:nvSpPr>
              <p:cNvPr id="9" name="Rounded Rectangle 8">
                <a:extLst>
                  <a:ext uri="{FF2B5EF4-FFF2-40B4-BE49-F238E27FC236}">
                    <a16:creationId xmlns:a16="http://schemas.microsoft.com/office/drawing/2014/main" id="{D5B8BF24-0E39-4387-302B-40391DA838B6}"/>
                  </a:ext>
                </a:extLst>
              </p:cNvPr>
              <p:cNvSpPr>
                <a:spLocks noRot="1" noChangeAspect="1" noMove="1" noResize="1" noEditPoints="1" noAdjustHandles="1" noChangeArrowheads="1" noChangeShapeType="1" noTextEdit="1"/>
              </p:cNvSpPr>
              <p:nvPr/>
            </p:nvSpPr>
            <p:spPr>
              <a:xfrm>
                <a:off x="3265712" y="2564349"/>
                <a:ext cx="3079633" cy="916461"/>
              </a:xfrm>
              <a:prstGeom prst="roundRect">
                <a:avLst/>
              </a:prstGeom>
              <a:blipFill>
                <a:blip r:embed="rId7"/>
                <a:stretch>
                  <a:fillRect/>
                </a:stretch>
              </a:blipFill>
              <a:ln>
                <a:solidFill>
                  <a:srgbClr val="0006C7"/>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7780CD69-C17E-2DCE-0E9C-133796F82AF9}"/>
              </a:ext>
            </a:extLst>
          </p:cNvPr>
          <p:cNvCxnSpPr>
            <a:cxnSpLocks/>
            <a:stCxn id="8" idx="3"/>
            <a:endCxn id="9" idx="0"/>
          </p:cNvCxnSpPr>
          <p:nvPr/>
        </p:nvCxnSpPr>
        <p:spPr>
          <a:xfrm>
            <a:off x="4805528" y="2087865"/>
            <a:ext cx="1" cy="476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FD3511-46A5-F05A-A773-0C0E0AA47521}"/>
              </a:ext>
            </a:extLst>
          </p:cNvPr>
          <p:cNvCxnSpPr>
            <a:cxnSpLocks/>
            <a:stCxn id="6" idx="4"/>
            <a:endCxn id="9" idx="1"/>
          </p:cNvCxnSpPr>
          <p:nvPr/>
        </p:nvCxnSpPr>
        <p:spPr>
          <a:xfrm>
            <a:off x="2523845" y="2479120"/>
            <a:ext cx="741867" cy="5434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F4BE66-D80D-AA44-1CEF-2DF234B0532D}"/>
              </a:ext>
            </a:extLst>
          </p:cNvPr>
          <p:cNvCxnSpPr>
            <a:cxnSpLocks/>
            <a:stCxn id="7" idx="4"/>
            <a:endCxn id="9" idx="1"/>
          </p:cNvCxnSpPr>
          <p:nvPr/>
        </p:nvCxnSpPr>
        <p:spPr>
          <a:xfrm flipV="1">
            <a:off x="2523845" y="3022580"/>
            <a:ext cx="741867" cy="49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Rounded Rectangle 17">
                <a:extLst>
                  <a:ext uri="{FF2B5EF4-FFF2-40B4-BE49-F238E27FC236}">
                    <a16:creationId xmlns:a16="http://schemas.microsoft.com/office/drawing/2014/main" id="{108C15C6-F7E6-9FEF-15C7-1895F8B90435}"/>
                  </a:ext>
                </a:extLst>
              </p:cNvPr>
              <p:cNvSpPr/>
              <p:nvPr/>
            </p:nvSpPr>
            <p:spPr>
              <a:xfrm>
                <a:off x="3265712" y="4080529"/>
                <a:ext cx="3079633" cy="916461"/>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latin typeface="Corbel" panose="020B0503020204020204" pitchFamily="34" charset="0"/>
                  </a:rPr>
                  <a:t>Evaluation on test set: </a:t>
                </a:r>
              </a:p>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𝐄</m:t>
                              </m:r>
                            </m:e>
                            <m: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e>
                              </m:d>
                              <m:r>
                                <m:rPr>
                                  <m:lit/>
                                </m:rPr>
                                <a:rPr lang="en-US" sz="2000" b="0" i="1" smtClean="0">
                                  <a:latin typeface="Cambria Math" panose="02040503050406030204" pitchFamily="18" charset="0"/>
                                </a:rPr>
                                <m:t> </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𝑡𝑒𝑠𝑡</m:t>
                                  </m:r>
                                </m:sub>
                              </m:sSub>
                            </m:sub>
                          </m:sSub>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r>
                                    <a:rPr lang="en-US" sz="2000" i="1">
                                      <a:latin typeface="Cambria Math" panose="02040503050406030204" pitchFamily="18" charset="0"/>
                                    </a:rPr>
                                    <m:t>ℓ(</m:t>
                                  </m:r>
                                  <m:r>
                                    <a:rPr lang="en-US" sz="2000" i="1">
                                      <a:latin typeface="Cambria Math" panose="02040503050406030204" pitchFamily="18" charset="0"/>
                                    </a:rPr>
                                    <m:t>𝑓</m:t>
                                  </m:r>
                                  <m:d>
                                    <m:dPr>
                                      <m:ctrlPr>
                                        <a:rPr lang="en-US" sz="2000" b="0" i="1" smtClean="0">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𝑦</m:t>
                                  </m:r>
                                </m:e>
                              </m:d>
                            </m:e>
                          </m:d>
                        </m:e>
                        <m:sup/>
                      </m:sSup>
                    </m:oMath>
                  </m:oMathPara>
                </a14:m>
                <a:endParaRPr lang="en-US" sz="2000">
                  <a:latin typeface="Corbel" panose="020B0503020204020204" pitchFamily="34" charset="0"/>
                </a:endParaRPr>
              </a:p>
            </p:txBody>
          </p:sp>
        </mc:Choice>
        <mc:Fallback>
          <p:sp>
            <p:nvSpPr>
              <p:cNvPr id="18" name="Rounded Rectangle 17">
                <a:extLst>
                  <a:ext uri="{FF2B5EF4-FFF2-40B4-BE49-F238E27FC236}">
                    <a16:creationId xmlns:a16="http://schemas.microsoft.com/office/drawing/2014/main" id="{108C15C6-F7E6-9FEF-15C7-1895F8B90435}"/>
                  </a:ext>
                </a:extLst>
              </p:cNvPr>
              <p:cNvSpPr>
                <a:spLocks noRot="1" noChangeAspect="1" noMove="1" noResize="1" noEditPoints="1" noAdjustHandles="1" noChangeArrowheads="1" noChangeShapeType="1" noTextEdit="1"/>
              </p:cNvSpPr>
              <p:nvPr/>
            </p:nvSpPr>
            <p:spPr>
              <a:xfrm>
                <a:off x="3265712" y="4080529"/>
                <a:ext cx="3079633" cy="916461"/>
              </a:xfrm>
              <a:prstGeom prst="roundRect">
                <a:avLst/>
              </a:prstGeom>
              <a:blipFill>
                <a:blip r:embed="rId8"/>
                <a:stretch>
                  <a:fillRect/>
                </a:stretch>
              </a:blipFill>
              <a:ln>
                <a:solidFill>
                  <a:srgbClr val="00B050"/>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AD20A23-CA04-1BD7-B2F2-A92768BD3EBE}"/>
              </a:ext>
            </a:extLst>
          </p:cNvPr>
          <p:cNvCxnSpPr>
            <a:cxnSpLocks/>
            <a:stCxn id="5" idx="4"/>
            <a:endCxn id="18" idx="1"/>
          </p:cNvCxnSpPr>
          <p:nvPr/>
        </p:nvCxnSpPr>
        <p:spPr>
          <a:xfrm flipV="1">
            <a:off x="2531322" y="4538760"/>
            <a:ext cx="734390" cy="4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2B75198-8EBC-9A46-4D11-732BA2F85C9D}"/>
              </a:ext>
            </a:extLst>
          </p:cNvPr>
          <p:cNvCxnSpPr>
            <a:cxnSpLocks/>
            <a:stCxn id="9" idx="2"/>
            <a:endCxn id="18" idx="0"/>
          </p:cNvCxnSpPr>
          <p:nvPr/>
        </p:nvCxnSpPr>
        <p:spPr>
          <a:xfrm>
            <a:off x="4805529" y="3480810"/>
            <a:ext cx="0" cy="599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38E19EE-B73A-7B84-A7BC-187E862051F4}"/>
              </a:ext>
            </a:extLst>
          </p:cNvPr>
          <p:cNvSpPr txBox="1"/>
          <p:nvPr/>
        </p:nvSpPr>
        <p:spPr>
          <a:xfrm>
            <a:off x="6584081" y="2600672"/>
            <a:ext cx="2360763" cy="1021556"/>
          </a:xfrm>
          <a:prstGeom prst="wedgeRoundRectCallout">
            <a:avLst>
              <a:gd name="adj1" fmla="val -56234"/>
              <a:gd name="adj2" fmla="val 1974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Training is to pick the function given the observed data. </a:t>
            </a:r>
          </a:p>
        </p:txBody>
      </p:sp>
      <p:sp>
        <p:nvSpPr>
          <p:cNvPr id="35" name="TextBox 34">
            <a:extLst>
              <a:ext uri="{FF2B5EF4-FFF2-40B4-BE49-F238E27FC236}">
                <a16:creationId xmlns:a16="http://schemas.microsoft.com/office/drawing/2014/main" id="{01A6E6EC-5634-2364-E673-F96D24E36365}"/>
              </a:ext>
            </a:extLst>
          </p:cNvPr>
          <p:cNvSpPr txBox="1"/>
          <p:nvPr/>
        </p:nvSpPr>
        <p:spPr>
          <a:xfrm>
            <a:off x="6584081" y="3841781"/>
            <a:ext cx="2360763" cy="1021556"/>
          </a:xfrm>
          <a:prstGeom prst="wedgeRoundRectCallout">
            <a:avLst>
              <a:gd name="adj1" fmla="val -56233"/>
              <a:gd name="adj2" fmla="val 2227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Testing is t predict the quality of the best selected function</a:t>
            </a:r>
          </a:p>
        </p:txBody>
      </p:sp>
      <p:sp>
        <p:nvSpPr>
          <p:cNvPr id="36" name="TextBox 35">
            <a:extLst>
              <a:ext uri="{FF2B5EF4-FFF2-40B4-BE49-F238E27FC236}">
                <a16:creationId xmlns:a16="http://schemas.microsoft.com/office/drawing/2014/main" id="{5FD1EE61-968E-DCC8-A12A-157F37F0E067}"/>
              </a:ext>
            </a:extLst>
          </p:cNvPr>
          <p:cNvSpPr txBox="1"/>
          <p:nvPr/>
        </p:nvSpPr>
        <p:spPr>
          <a:xfrm>
            <a:off x="6581208" y="1027798"/>
            <a:ext cx="2360763" cy="1328023"/>
          </a:xfrm>
          <a:prstGeom prst="wedgeRoundRectCallout">
            <a:avLst>
              <a:gd name="adj1" fmla="val -56234"/>
              <a:gd name="adj2" fmla="val 1845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Each choice of parameters  in neural networks correspond to another function. </a:t>
            </a:r>
          </a:p>
        </p:txBody>
      </p:sp>
    </p:spTree>
    <p:extLst>
      <p:ext uri="{BB962C8B-B14F-4D97-AF65-F5344CB8AC3E}">
        <p14:creationId xmlns:p14="http://schemas.microsoft.com/office/powerpoint/2010/main" val="817200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31F6-AFF2-FCC0-66AF-34A1C66AEB36}"/>
              </a:ext>
            </a:extLst>
          </p:cNvPr>
          <p:cNvSpPr>
            <a:spLocks noGrp="1"/>
          </p:cNvSpPr>
          <p:nvPr>
            <p:ph type="title"/>
          </p:nvPr>
        </p:nvSpPr>
        <p:spPr/>
        <p:txBody>
          <a:bodyPr/>
          <a:lstStyle/>
          <a:p>
            <a:r>
              <a:rPr lang="en-US"/>
              <a:t>Summary Thus Far </a:t>
            </a:r>
          </a:p>
        </p:txBody>
      </p:sp>
      <p:sp>
        <p:nvSpPr>
          <p:cNvPr id="3" name="Text Placeholder 2">
            <a:extLst>
              <a:ext uri="{FF2B5EF4-FFF2-40B4-BE49-F238E27FC236}">
                <a16:creationId xmlns:a16="http://schemas.microsoft.com/office/drawing/2014/main" id="{B5096B90-B4F6-593B-DCA8-29985BECCE54}"/>
              </a:ext>
            </a:extLst>
          </p:cNvPr>
          <p:cNvSpPr>
            <a:spLocks noGrp="1"/>
          </p:cNvSpPr>
          <p:nvPr>
            <p:ph type="body" sz="quarter" idx="16"/>
          </p:nvPr>
        </p:nvSpPr>
        <p:spPr/>
        <p:txBody>
          <a:bodyPr/>
          <a:lstStyle/>
          <a:p>
            <a:r>
              <a:rPr lang="en-US" dirty="0"/>
              <a:t>A statistical learning problem can be formulated as an </a:t>
            </a:r>
            <a:r>
              <a:rPr lang="en-US" dirty="0">
                <a:solidFill>
                  <a:srgbClr val="C00000"/>
                </a:solidFill>
              </a:rPr>
              <a:t>optimization </a:t>
            </a:r>
            <a:r>
              <a:rPr lang="en-US" dirty="0"/>
              <a:t>problem.</a:t>
            </a:r>
          </a:p>
          <a:p>
            <a:endParaRPr lang="en-US" dirty="0"/>
          </a:p>
          <a:p>
            <a:r>
              <a:rPr lang="en-US" dirty="0"/>
              <a:t>The objective of this optimization consists of: </a:t>
            </a:r>
          </a:p>
          <a:p>
            <a:pPr lvl="1"/>
            <a:r>
              <a:rPr lang="en-US" dirty="0"/>
              <a:t>Learning data (input/outputs) </a:t>
            </a:r>
          </a:p>
          <a:p>
            <a:pPr lvl="1"/>
            <a:r>
              <a:rPr lang="en-US" dirty="0"/>
              <a:t>Predictive model architecture (encoding how an input gets mapped to an output) </a:t>
            </a:r>
          </a:p>
          <a:p>
            <a:pPr lvl="1"/>
            <a:r>
              <a:rPr lang="en-US" dirty="0"/>
              <a:t>Loss function (quantifying quality of predictions) </a:t>
            </a:r>
          </a:p>
          <a:p>
            <a:pPr lvl="1"/>
            <a:endParaRPr lang="en-US" dirty="0"/>
          </a:p>
          <a:p>
            <a:r>
              <a:rPr lang="en-US" dirty="0"/>
              <a:t>Soon, we will use see how to use Neural Nets as the predictive model. </a:t>
            </a:r>
          </a:p>
        </p:txBody>
      </p:sp>
    </p:spTree>
    <p:extLst>
      <p:ext uri="{BB962C8B-B14F-4D97-AF65-F5344CB8AC3E}">
        <p14:creationId xmlns:p14="http://schemas.microsoft.com/office/powerpoint/2010/main" val="3160918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6600"/>
              <a:t>Feedforward </a:t>
            </a:r>
          </a:p>
          <a:p>
            <a:pPr algn="ctr"/>
            <a:r>
              <a:rPr lang="en-US" sz="6600"/>
              <a:t>Neural Nets</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9146069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907618-D84D-45CE-C284-FE35E84D7CB6}"/>
              </a:ext>
            </a:extLst>
          </p:cNvPr>
          <p:cNvSpPr>
            <a:spLocks noGrp="1"/>
          </p:cNvSpPr>
          <p:nvPr>
            <p:ph type="body" sz="quarter" idx="10"/>
          </p:nvPr>
        </p:nvSpPr>
        <p:spPr/>
        <p:txBody>
          <a:bodyPr>
            <a:normAutofit fontScale="70000" lnSpcReduction="20000"/>
          </a:bodyPr>
          <a:lstStyle/>
          <a:p>
            <a:r>
              <a:rPr lang="en-US" sz="4000" dirty="0"/>
              <a:t>Algebra Refresher </a:t>
            </a:r>
          </a:p>
          <a:p>
            <a:r>
              <a:rPr lang="en-US" sz="4000" dirty="0"/>
              <a:t>(Needed for Backpropagation)</a:t>
            </a:r>
          </a:p>
        </p:txBody>
      </p:sp>
    </p:spTree>
    <p:extLst>
      <p:ext uri="{BB962C8B-B14F-4D97-AF65-F5344CB8AC3E}">
        <p14:creationId xmlns:p14="http://schemas.microsoft.com/office/powerpoint/2010/main" val="3290090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669F-FD81-0F2C-AD51-522624AAE4DD}"/>
              </a:ext>
            </a:extLst>
          </p:cNvPr>
          <p:cNvSpPr>
            <a:spLocks noGrp="1"/>
          </p:cNvSpPr>
          <p:nvPr>
            <p:ph type="title"/>
          </p:nvPr>
        </p:nvSpPr>
        <p:spPr/>
        <p:txBody>
          <a:bodyPr>
            <a:normAutofit/>
          </a:bodyPr>
          <a:lstStyle/>
          <a:p>
            <a:r>
              <a:rPr lang="en-US"/>
              <a:t>Derivatives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5B118A-114E-26ED-B3F7-2057110797E5}"/>
                  </a:ext>
                </a:extLst>
              </p:cNvPr>
              <p:cNvSpPr>
                <a:spLocks noGrp="1"/>
              </p:cNvSpPr>
              <p:nvPr>
                <p:ph type="body" sz="quarter" idx="16"/>
              </p:nvPr>
            </p:nvSpPr>
            <p:spPr/>
            <p:txBody>
              <a:bodyPr>
                <a:normAutofit/>
              </a:bodyPr>
              <a:lstStyle/>
              <a:p>
                <a:r>
                  <a:rPr lang="en-US" sz="2000"/>
                  <a:t>First let’s get the notation right: </a:t>
                </a:r>
              </a:p>
              <a:p>
                <a:pPr marL="114300" indent="0">
                  <a:buNone/>
                </a:pPr>
                <a:endParaRPr lang="en-US" sz="2000"/>
              </a:p>
              <a:p>
                <a:r>
                  <a:rPr lang="en-US" sz="2000"/>
                  <a:t>The </a:t>
                </a:r>
                <a:r>
                  <a:rPr lang="en-US" sz="2000">
                    <a:solidFill>
                      <a:srgbClr val="C00000"/>
                    </a:solidFill>
                  </a:rPr>
                  <a:t>arrow</a:t>
                </a:r>
                <a:r>
                  <a:rPr lang="en-US" sz="2000"/>
                  <a:t> shows </a:t>
                </a:r>
                <a:r>
                  <a:rPr lang="en-US" sz="2000">
                    <a:solidFill>
                      <a:srgbClr val="C00000"/>
                    </a:solidFill>
                  </a:rPr>
                  <a:t>functional dependence</a:t>
                </a:r>
                <a:r>
                  <a:rPr lang="en-US" sz="2000"/>
                  <a:t> of </a:t>
                </a:r>
                <a14:m>
                  <m:oMath xmlns:m="http://schemas.openxmlformats.org/officeDocument/2006/math">
                    <m:r>
                      <a:rPr lang="en-US" sz="2000" i="1" dirty="0" smtClean="0">
                        <a:latin typeface="Cambria Math" panose="02040503050406030204" pitchFamily="18" charset="0"/>
                      </a:rPr>
                      <m:t>𝑧</m:t>
                    </m:r>
                    <m:r>
                      <a:rPr lang="en-US" sz="2000" i="1" dirty="0" smtClean="0">
                        <a:latin typeface="Cambria Math" panose="02040503050406030204" pitchFamily="18" charset="0"/>
                      </a:rPr>
                      <m:t> </m:t>
                    </m:r>
                  </m:oMath>
                </a14:m>
                <a:r>
                  <a:rPr lang="en-US" sz="2000"/>
                  <a:t>on </a:t>
                </a:r>
                <a14:m>
                  <m:oMath xmlns:m="http://schemas.openxmlformats.org/officeDocument/2006/math">
                    <m:r>
                      <a:rPr lang="en-US" sz="2000" i="1" dirty="0" smtClean="0">
                        <a:latin typeface="Cambria Math" panose="02040503050406030204" pitchFamily="18" charset="0"/>
                      </a:rPr>
                      <m:t>𝑦</m:t>
                    </m:r>
                  </m:oMath>
                </a14:m>
                <a:r>
                  <a:rPr lang="en-US" sz="2000"/>
                  <a:t>, </a:t>
                </a:r>
                <a:br>
                  <a:rPr lang="en-US" sz="2000"/>
                </a:br>
                <a:r>
                  <a:rPr lang="en-US" sz="2000"/>
                  <a:t>i.e. given </a:t>
                </a:r>
                <a14:m>
                  <m:oMath xmlns:m="http://schemas.openxmlformats.org/officeDocument/2006/math">
                    <m:r>
                      <a:rPr lang="en-US" sz="2000" i="1" dirty="0" smtClean="0">
                        <a:latin typeface="Cambria Math" panose="02040503050406030204" pitchFamily="18" charset="0"/>
                      </a:rPr>
                      <m:t>𝑦</m:t>
                    </m:r>
                  </m:oMath>
                </a14:m>
                <a:r>
                  <a:rPr lang="en-US" sz="2000"/>
                  <a:t>, we can calculate</a:t>
                </a:r>
                <a14:m>
                  <m:oMath xmlns:m="http://schemas.openxmlformats.org/officeDocument/2006/math">
                    <m:r>
                      <a:rPr lang="en-US" sz="2000" i="1" dirty="0" smtClean="0">
                        <a:latin typeface="Cambria Math" panose="02040503050406030204" pitchFamily="18" charset="0"/>
                      </a:rPr>
                      <m:t> </m:t>
                    </m:r>
                    <m:r>
                      <a:rPr lang="en-US" sz="2000" i="1" dirty="0" smtClean="0">
                        <a:latin typeface="Cambria Math" panose="02040503050406030204" pitchFamily="18" charset="0"/>
                      </a:rPr>
                      <m:t>𝑧</m:t>
                    </m:r>
                  </m:oMath>
                </a14:m>
                <a:r>
                  <a:rPr lang="en-US" sz="2000"/>
                  <a:t>. </a:t>
                </a:r>
              </a:p>
              <a:p>
                <a:pPr lvl="1"/>
                <a:r>
                  <a:rPr lang="en-US" sz="1600"/>
                  <a:t>For example:</a:t>
                </a:r>
                <a14:m>
                  <m:oMath xmlns:m="http://schemas.openxmlformats.org/officeDocument/2006/math">
                    <m:r>
                      <a:rPr lang="en-US" sz="1600" i="1" dirty="0" smtClean="0">
                        <a:latin typeface="Cambria Math" panose="02040503050406030204" pitchFamily="18" charset="0"/>
                      </a:rPr>
                      <m:t> </m:t>
                    </m:r>
                    <m:r>
                      <a:rPr lang="en-US" sz="1600" i="1" dirty="0" smtClean="0">
                        <a:latin typeface="Cambria Math" panose="02040503050406030204" pitchFamily="18" charset="0"/>
                      </a:rPr>
                      <m:t>𝑧</m:t>
                    </m:r>
                    <m:r>
                      <a:rPr lang="en-US" sz="1600" i="1" dirty="0" smtClean="0">
                        <a:latin typeface="Cambria Math" panose="02040503050406030204" pitchFamily="18" charset="0"/>
                      </a:rPr>
                      <m:t>(</m:t>
                    </m:r>
                    <m:r>
                      <a:rPr lang="en-US" sz="1600" i="1" dirty="0" smtClean="0">
                        <a:latin typeface="Cambria Math" panose="02040503050406030204" pitchFamily="18" charset="0"/>
                      </a:rPr>
                      <m:t>𝑦</m:t>
                    </m:r>
                    <m:r>
                      <a:rPr lang="en-US" sz="1600" i="1" dirty="0" smtClean="0">
                        <a:latin typeface="Cambria Math" panose="02040503050406030204" pitchFamily="18" charset="0"/>
                      </a:rPr>
                      <m:t>) = 2</m:t>
                    </m:r>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𝑦</m:t>
                        </m:r>
                      </m:e>
                      <m:sup>
                        <m:r>
                          <a:rPr lang="en-US" sz="1600" i="1" dirty="0" smtClean="0">
                            <a:latin typeface="Cambria Math" panose="02040503050406030204" pitchFamily="18" charset="0"/>
                          </a:rPr>
                          <m:t>2</m:t>
                        </m:r>
                      </m:sup>
                    </m:sSup>
                    <m:r>
                      <a:rPr lang="en-US" sz="1600" i="1" dirty="0" smtClean="0">
                        <a:latin typeface="Cambria Math" panose="02040503050406030204" pitchFamily="18" charset="0"/>
                      </a:rPr>
                      <m:t> </m:t>
                    </m:r>
                  </m:oMath>
                </a14:m>
                <a:endParaRPr lang="en-US" sz="1600"/>
              </a:p>
              <a:p>
                <a:pPr marL="596900" lvl="1" indent="0">
                  <a:buNone/>
                </a:pPr>
                <a:endParaRPr lang="en-US" sz="1600"/>
              </a:p>
              <a:p>
                <a:r>
                  <a:rPr lang="en-US" sz="2000"/>
                  <a:t>The derivative of </a:t>
                </a:r>
                <a14:m>
                  <m:oMath xmlns:m="http://schemas.openxmlformats.org/officeDocument/2006/math">
                    <m:r>
                      <a:rPr lang="en-US" sz="2000" i="1" dirty="0">
                        <a:latin typeface="Cambria Math" panose="02040503050406030204" pitchFamily="18" charset="0"/>
                      </a:rPr>
                      <m:t>𝑧</m:t>
                    </m:r>
                  </m:oMath>
                </a14:m>
                <a:r>
                  <a:rPr lang="en-US" sz="2000"/>
                  <a:t>, with respect to </a:t>
                </a:r>
                <a14:m>
                  <m:oMath xmlns:m="http://schemas.openxmlformats.org/officeDocument/2006/math">
                    <m:r>
                      <a:rPr lang="en-US" sz="2000" i="1" dirty="0">
                        <a:latin typeface="Cambria Math" panose="02040503050406030204" pitchFamily="18" charset="0"/>
                      </a:rPr>
                      <m:t>𝑦</m:t>
                    </m:r>
                  </m:oMath>
                </a14:m>
                <a:r>
                  <a:rPr lang="en-US" sz="200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oMath>
                </a14:m>
                <a:endParaRPr lang="en-US" sz="2000"/>
              </a:p>
              <a:p>
                <a:endParaRPr lang="en-US" sz="2000"/>
              </a:p>
              <a:p>
                <a:pPr marL="457200" lvl="1" indent="0">
                  <a:buNone/>
                </a:pPr>
                <a:endParaRPr lang="en-US" sz="1600"/>
              </a:p>
              <a:p>
                <a:pPr marL="457200" lvl="1" indent="0">
                  <a:buNone/>
                </a:pPr>
                <a:endParaRPr lang="en-US" sz="1600"/>
              </a:p>
            </p:txBody>
          </p:sp>
        </mc:Choice>
        <mc:Fallback>
          <p:sp>
            <p:nvSpPr>
              <p:cNvPr id="3" name="Content Placeholder 2">
                <a:extLst>
                  <a:ext uri="{FF2B5EF4-FFF2-40B4-BE49-F238E27FC236}">
                    <a16:creationId xmlns:a16="http://schemas.microsoft.com/office/drawing/2014/main" id="{0A5B118A-114E-26ED-B3F7-2057110797E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785" t="-246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B89D150E-B4B0-D406-565A-02A97DA1CDBB}"/>
              </a:ext>
            </a:extLst>
          </p:cNvPr>
          <p:cNvSpPr/>
          <p:nvPr/>
        </p:nvSpPr>
        <p:spPr>
          <a:xfrm>
            <a:off x="7304856" y="2738011"/>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7" name="Oval 6">
            <a:extLst>
              <a:ext uri="{FF2B5EF4-FFF2-40B4-BE49-F238E27FC236}">
                <a16:creationId xmlns:a16="http://schemas.microsoft.com/office/drawing/2014/main" id="{4E152012-44BE-F8E3-F432-389917156430}"/>
              </a:ext>
            </a:extLst>
          </p:cNvPr>
          <p:cNvSpPr/>
          <p:nvPr/>
        </p:nvSpPr>
        <p:spPr>
          <a:xfrm>
            <a:off x="7296149" y="193711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8" name="Straight Arrow Connector 7">
            <a:extLst>
              <a:ext uri="{FF2B5EF4-FFF2-40B4-BE49-F238E27FC236}">
                <a16:creationId xmlns:a16="http://schemas.microsoft.com/office/drawing/2014/main" id="{C8660860-33F9-7687-22C8-B74B4209ABF4}"/>
              </a:ext>
            </a:extLst>
          </p:cNvPr>
          <p:cNvCxnSpPr>
            <a:cxnSpLocks/>
            <a:stCxn id="5" idx="0"/>
            <a:endCxn id="7" idx="4"/>
          </p:cNvCxnSpPr>
          <p:nvPr/>
        </p:nvCxnSpPr>
        <p:spPr>
          <a:xfrm flipH="1" flipV="1">
            <a:off x="7439841" y="2215792"/>
            <a:ext cx="8707" cy="52221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B78CB1C-9D73-98F0-EE8A-269AFA4A348C}"/>
                  </a:ext>
                </a:extLst>
              </p:cNvPr>
              <p:cNvSpPr txBox="1"/>
              <p:nvPr/>
            </p:nvSpPr>
            <p:spPr>
              <a:xfrm>
                <a:off x="6854189" y="149876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5B78CB1C-9D73-98F0-EE8A-269AFA4A348C}"/>
                  </a:ext>
                </a:extLst>
              </p:cNvPr>
              <p:cNvSpPr txBox="1">
                <a:spLocks noRot="1" noChangeAspect="1" noMove="1" noResize="1" noEditPoints="1" noAdjustHandles="1" noChangeArrowheads="1" noChangeShapeType="1" noTextEdit="1"/>
              </p:cNvSpPr>
              <p:nvPr/>
            </p:nvSpPr>
            <p:spPr>
              <a:xfrm>
                <a:off x="6854189" y="1498762"/>
                <a:ext cx="115388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5664B77-6B69-5E25-DAA4-5728F148EF05}"/>
                  </a:ext>
                </a:extLst>
              </p:cNvPr>
              <p:cNvSpPr txBox="1"/>
              <p:nvPr/>
            </p:nvSpPr>
            <p:spPr>
              <a:xfrm>
                <a:off x="6905533" y="2579288"/>
                <a:ext cx="4624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 name="TextBox 10">
                <a:extLst>
                  <a:ext uri="{FF2B5EF4-FFF2-40B4-BE49-F238E27FC236}">
                    <a16:creationId xmlns:a16="http://schemas.microsoft.com/office/drawing/2014/main" id="{65664B77-6B69-5E25-DAA4-5728F148EF05}"/>
                  </a:ext>
                </a:extLst>
              </p:cNvPr>
              <p:cNvSpPr txBox="1">
                <a:spLocks noRot="1" noChangeAspect="1" noMove="1" noResize="1" noEditPoints="1" noAdjustHandles="1" noChangeArrowheads="1" noChangeShapeType="1" noTextEdit="1"/>
              </p:cNvSpPr>
              <p:nvPr/>
            </p:nvSpPr>
            <p:spPr>
              <a:xfrm>
                <a:off x="6905533" y="2579288"/>
                <a:ext cx="462462" cy="461665"/>
              </a:xfrm>
              <a:prstGeom prst="rect">
                <a:avLst/>
              </a:prstGeom>
              <a:blipFill>
                <a:blip r:embed="rId5"/>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1F85A15-0BEB-56E3-5ACA-A2946A170242}"/>
                  </a:ext>
                </a:extLst>
              </p:cNvPr>
              <p:cNvSpPr txBox="1"/>
              <p:nvPr/>
            </p:nvSpPr>
            <p:spPr>
              <a:xfrm>
                <a:off x="7448547" y="2231511"/>
                <a:ext cx="613954" cy="5388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a:latin typeface="Cambria Math" panose="02040503050406030204" pitchFamily="18" charset="0"/>
                            </a:rPr>
                            <m:t>𝜕</m:t>
                          </m:r>
                          <m:r>
                            <a:rPr lang="en-US" sz="1400">
                              <a:latin typeface="Cambria Math" panose="02040503050406030204" pitchFamily="18" charset="0"/>
                            </a:rPr>
                            <m:t>𝑧</m:t>
                          </m:r>
                        </m:num>
                        <m:den>
                          <m:r>
                            <a:rPr lang="en-US" sz="1400">
                              <a:latin typeface="Cambria Math" panose="02040503050406030204" pitchFamily="18" charset="0"/>
                            </a:rPr>
                            <m:t>𝜕</m:t>
                          </m:r>
                          <m:r>
                            <a:rPr lang="en-US" sz="1400">
                              <a:latin typeface="Cambria Math" panose="02040503050406030204" pitchFamily="18" charset="0"/>
                            </a:rPr>
                            <m:t>𝑦</m:t>
                          </m:r>
                        </m:den>
                      </m:f>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E1F85A15-0BEB-56E3-5ACA-A2946A170242}"/>
                  </a:ext>
                </a:extLst>
              </p:cNvPr>
              <p:cNvSpPr txBox="1">
                <a:spLocks noRot="1" noChangeAspect="1" noMove="1" noResize="1" noEditPoints="1" noAdjustHandles="1" noChangeArrowheads="1" noChangeShapeType="1" noTextEdit="1"/>
              </p:cNvSpPr>
              <p:nvPr/>
            </p:nvSpPr>
            <p:spPr>
              <a:xfrm>
                <a:off x="7448547" y="2231511"/>
                <a:ext cx="613954" cy="538802"/>
              </a:xfrm>
              <a:prstGeom prst="rect">
                <a:avLst/>
              </a:prstGeom>
              <a:blipFill>
                <a:blip r:embed="rId6"/>
                <a:stretch>
                  <a:fillRect b="-6977"/>
                </a:stretch>
              </a:blipFill>
            </p:spPr>
            <p:txBody>
              <a:bodyPr/>
              <a:lstStyle/>
              <a:p>
                <a:r>
                  <a:rPr lang="en-US">
                    <a:noFill/>
                  </a:rPr>
                  <a:t> </a:t>
                </a:r>
              </a:p>
            </p:txBody>
          </p:sp>
        </mc:Fallback>
      </mc:AlternateContent>
    </p:spTree>
    <p:extLst>
      <p:ext uri="{BB962C8B-B14F-4D97-AF65-F5344CB8AC3E}">
        <p14:creationId xmlns:p14="http://schemas.microsoft.com/office/powerpoint/2010/main" val="30680920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B7E-58DB-E86A-07D8-5FC4CD4D7E1E}"/>
              </a:ext>
            </a:extLst>
          </p:cNvPr>
          <p:cNvSpPr>
            <a:spLocks noGrp="1"/>
          </p:cNvSpPr>
          <p:nvPr>
            <p:ph type="title"/>
          </p:nvPr>
        </p:nvSpPr>
        <p:spPr/>
        <p:txBody>
          <a:bodyPr>
            <a:normAutofit/>
          </a:bodyPr>
          <a:lstStyle/>
          <a:p>
            <a:r>
              <a:rPr lang="en-US"/>
              <a:t>Quiz time!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E4D562-A998-557F-AF8E-8F2BD8E6ABC4}"/>
                  </a:ext>
                </a:extLst>
              </p:cNvPr>
              <p:cNvSpPr>
                <a:spLocks noGrp="1"/>
              </p:cNvSpPr>
              <p:nvPr>
                <p:ph type="body" sz="quarter" idx="16"/>
              </p:nvPr>
            </p:nvSpPr>
            <p:spPr/>
            <p:txBody>
              <a:bodyPr>
                <a:normAutofit/>
              </a:bodyPr>
              <a:lstStyle/>
              <a:p>
                <a:r>
                  <a:rPr lang="en-US" sz="2400" dirty="0"/>
                  <a:t>If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4</m:t>
                            </m:r>
                          </m:sup>
                        </m:sSup>
                        <m:r>
                          <a:rPr lang="en-US" sz="2400" b="0" i="1" smtClean="0">
                            <a:latin typeface="Cambria Math" panose="02040503050406030204" pitchFamily="18" charset="0"/>
                          </a:rPr>
                          <m:t>𝑥</m:t>
                        </m:r>
                      </m:e>
                      <m:sup>
                        <m:r>
                          <a:rPr lang="en-US" sz="2400" b="0" i="1" smtClean="0">
                            <a:latin typeface="Cambria Math" panose="02040503050406030204" pitchFamily="18" charset="0"/>
                          </a:rPr>
                          <m:t>5</m:t>
                        </m:r>
                      </m:sup>
                    </m:sSup>
                    <m:r>
                      <a:rPr lang="en-US" sz="2400" i="1">
                        <a:latin typeface="Cambria Math" panose="02040503050406030204" pitchFamily="18" charset="0"/>
                      </a:rPr>
                      <m:t> </m:t>
                    </m:r>
                  </m:oMath>
                </a14:m>
                <a:r>
                  <a:rPr lang="en-US" sz="2400" dirty="0"/>
                  <a:t>what is the following derivative </a:t>
                </a: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r>
                          <a:rPr lang="en-US" sz="2400" i="1">
                            <a:latin typeface="Cambria Math" panose="02040503050406030204" pitchFamily="18" charset="0"/>
                          </a:rPr>
                          <m:t>𝑦</m:t>
                        </m:r>
                      </m:den>
                    </m:f>
                  </m:oMath>
                </a14:m>
                <a:r>
                  <a:rPr lang="en-US" sz="2400" dirty="0"/>
                  <a:t> ?</a:t>
                </a:r>
              </a:p>
              <a:p>
                <a:pPr marL="1054100" lvl="1" indent="-457200">
                  <a:buFont typeface="+mj-lt"/>
                  <a:buAutoNum type="arabicPeriod"/>
                </a:pPr>
                <a14:m>
                  <m:oMath xmlns:m="http://schemas.openxmlformats.org/officeDocument/2006/math">
                    <m:f>
                      <m:fPr>
                        <m:ctrlPr>
                          <a:rPr lang="en-US" sz="2000" i="1" smtClean="0">
                            <a:latin typeface="Cambria Math" panose="02040503050406030204" pitchFamily="18" charset="0"/>
                          </a:rPr>
                        </m:ctrlPr>
                      </m:fPr>
                      <m:num>
                        <m:r>
                          <a:rPr lang="en-US" sz="2000" i="0">
                            <a:latin typeface="Cambria Math" panose="02040503050406030204" pitchFamily="18" charset="0"/>
                          </a:rPr>
                          <m:t>𝜕</m:t>
                        </m:r>
                        <m:r>
                          <m:rPr>
                            <m:sty m:val="p"/>
                          </m:rPr>
                          <a:rPr lang="en-US" sz="2000" i="0">
                            <a:latin typeface="Cambria Math" panose="02040503050406030204" pitchFamily="18" charset="0"/>
                          </a:rPr>
                          <m:t>z</m:t>
                        </m:r>
                      </m:num>
                      <m:den>
                        <m:r>
                          <a:rPr lang="en-US" sz="2000" i="0">
                            <a:latin typeface="Cambria Math" panose="02040503050406030204" pitchFamily="18" charset="0"/>
                          </a:rPr>
                          <m:t>𝜕</m:t>
                        </m:r>
                        <m:r>
                          <m:rPr>
                            <m:sty m:val="p"/>
                          </m:rPr>
                          <a:rPr lang="en-US" sz="2000" i="0">
                            <a:latin typeface="Cambria Math" panose="02040503050406030204" pitchFamily="18" charset="0"/>
                          </a:rPr>
                          <m:t>y</m:t>
                        </m:r>
                      </m:den>
                    </m:f>
                    <m:r>
                      <a:rPr lang="en-US" sz="2000" b="0" i="0" smtClean="0">
                        <a:latin typeface="Cambria Math" panose="02040503050406030204" pitchFamily="18" charset="0"/>
                      </a:rPr>
                      <m:t>=4</m:t>
                    </m:r>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y</m:t>
                        </m:r>
                      </m:e>
                      <m:sup>
                        <m:r>
                          <a:rPr lang="en-US" sz="2000" b="0" i="0" smtClean="0">
                            <a:latin typeface="Cambria Math" panose="02040503050406030204" pitchFamily="18" charset="0"/>
                          </a:rPr>
                          <m:t>3</m:t>
                        </m:r>
                      </m:sup>
                    </m:sSup>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x</m:t>
                        </m:r>
                      </m:e>
                      <m:sup>
                        <m:r>
                          <a:rPr lang="en-US" sz="2000" b="0" i="0" smtClean="0">
                            <a:latin typeface="Cambria Math" panose="02040503050406030204" pitchFamily="18" charset="0"/>
                          </a:rPr>
                          <m:t>5</m:t>
                        </m:r>
                      </m:sup>
                    </m:sSup>
                  </m:oMath>
                </a14:m>
                <a:endParaRPr lang="en-US" sz="2000" b="0" dirty="0"/>
              </a:p>
              <a:p>
                <a:pPr marL="1054100" lvl="1" indent="-457200">
                  <a:buFont typeface="+mj-lt"/>
                  <a:buAutoNum type="arabicPeriod"/>
                </a:pPr>
                <a14:m>
                  <m:oMath xmlns:m="http://schemas.openxmlformats.org/officeDocument/2006/math">
                    <m:f>
                      <m:fPr>
                        <m:ctrlPr>
                          <a:rPr lang="en-US" sz="2000" i="1" smtClean="0">
                            <a:latin typeface="Cambria Math" panose="02040503050406030204" pitchFamily="18" charset="0"/>
                          </a:rPr>
                        </m:ctrlPr>
                      </m:fPr>
                      <m:num>
                        <m:r>
                          <a:rPr lang="en-US" sz="2000" i="0">
                            <a:latin typeface="Cambria Math" panose="02040503050406030204" pitchFamily="18" charset="0"/>
                          </a:rPr>
                          <m:t>𝜕</m:t>
                        </m:r>
                        <m:r>
                          <m:rPr>
                            <m:sty m:val="p"/>
                          </m:rPr>
                          <a:rPr lang="en-US" sz="2000" i="0">
                            <a:latin typeface="Cambria Math" panose="02040503050406030204" pitchFamily="18" charset="0"/>
                          </a:rPr>
                          <m:t>z</m:t>
                        </m:r>
                      </m:num>
                      <m:den>
                        <m:r>
                          <a:rPr lang="en-US" sz="2000" i="0">
                            <a:latin typeface="Cambria Math" panose="02040503050406030204" pitchFamily="18" charset="0"/>
                          </a:rPr>
                          <m:t>𝜕</m:t>
                        </m:r>
                        <m:r>
                          <m:rPr>
                            <m:sty m:val="p"/>
                          </m:rPr>
                          <a:rPr lang="en-US" sz="2000" i="0">
                            <a:latin typeface="Cambria Math" panose="02040503050406030204" pitchFamily="18" charset="0"/>
                          </a:rPr>
                          <m:t>y</m:t>
                        </m:r>
                      </m:den>
                    </m:f>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0" smtClean="0">
                            <a:latin typeface="Cambria Math" panose="02040503050406030204" pitchFamily="18" charset="0"/>
                          </a:rPr>
                          <m:t>5</m:t>
                        </m:r>
                        <m:r>
                          <m:rPr>
                            <m:sty m:val="p"/>
                          </m:rPr>
                          <a:rPr lang="en-US" sz="2000" b="0" i="0" smtClean="0">
                            <a:latin typeface="Cambria Math" panose="02040503050406030204" pitchFamily="18" charset="0"/>
                          </a:rPr>
                          <m:t>y</m:t>
                        </m:r>
                      </m:e>
                      <m:sup>
                        <m:r>
                          <a:rPr lang="en-US" sz="2000" b="0" i="0" smtClean="0">
                            <a:latin typeface="Cambria Math" panose="02040503050406030204" pitchFamily="18" charset="0"/>
                          </a:rPr>
                          <m:t>4</m:t>
                        </m:r>
                      </m:sup>
                    </m:sSup>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x</m:t>
                        </m:r>
                      </m:e>
                      <m:sup>
                        <m:r>
                          <a:rPr lang="en-US" sz="2000" b="0" i="0" smtClean="0">
                            <a:latin typeface="Cambria Math" panose="02040503050406030204" pitchFamily="18" charset="0"/>
                          </a:rPr>
                          <m:t>4</m:t>
                        </m:r>
                      </m:sup>
                    </m:sSup>
                  </m:oMath>
                </a14:m>
                <a:endParaRPr lang="en-US" sz="2000" b="0" dirty="0"/>
              </a:p>
              <a:p>
                <a:pPr marL="1054100" lvl="1" indent="-457200">
                  <a:buFont typeface="+mj-lt"/>
                  <a:buAutoNum type="arabicPeriod"/>
                </a:pPr>
                <a14:m>
                  <m:oMath xmlns:m="http://schemas.openxmlformats.org/officeDocument/2006/math">
                    <m:f>
                      <m:fPr>
                        <m:ctrlPr>
                          <a:rPr lang="en-US" sz="2000" i="1" smtClean="0">
                            <a:latin typeface="Cambria Math" panose="02040503050406030204" pitchFamily="18" charset="0"/>
                          </a:rPr>
                        </m:ctrlPr>
                      </m:fPr>
                      <m:num>
                        <m:r>
                          <a:rPr lang="en-US" sz="2000" i="0">
                            <a:latin typeface="Cambria Math" panose="02040503050406030204" pitchFamily="18" charset="0"/>
                          </a:rPr>
                          <m:t>𝜕</m:t>
                        </m:r>
                        <m:r>
                          <m:rPr>
                            <m:sty m:val="p"/>
                          </m:rPr>
                          <a:rPr lang="en-US" sz="2000" i="0">
                            <a:latin typeface="Cambria Math" panose="02040503050406030204" pitchFamily="18" charset="0"/>
                          </a:rPr>
                          <m:t>z</m:t>
                        </m:r>
                      </m:num>
                      <m:den>
                        <m:r>
                          <a:rPr lang="en-US" sz="2000" i="0">
                            <a:latin typeface="Cambria Math" panose="02040503050406030204" pitchFamily="18" charset="0"/>
                          </a:rPr>
                          <m:t>𝜕</m:t>
                        </m:r>
                        <m:r>
                          <m:rPr>
                            <m:sty m:val="p"/>
                          </m:rPr>
                          <a:rPr lang="en-US" sz="2000" i="0">
                            <a:latin typeface="Cambria Math" panose="02040503050406030204" pitchFamily="18" charset="0"/>
                          </a:rPr>
                          <m:t>y</m:t>
                        </m:r>
                      </m:den>
                    </m:f>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0" smtClean="0">
                            <a:latin typeface="Cambria Math" panose="02040503050406030204" pitchFamily="18" charset="0"/>
                          </a:rPr>
                          <m:t>20</m:t>
                        </m:r>
                        <m:r>
                          <m:rPr>
                            <m:sty m:val="p"/>
                          </m:rPr>
                          <a:rPr lang="en-US" sz="2000" b="0" i="0" smtClean="0">
                            <a:latin typeface="Cambria Math" panose="02040503050406030204" pitchFamily="18" charset="0"/>
                          </a:rPr>
                          <m:t>y</m:t>
                        </m:r>
                      </m:e>
                      <m:sup>
                        <m:r>
                          <a:rPr lang="en-US" sz="2000" b="0" i="0" smtClean="0">
                            <a:latin typeface="Cambria Math" panose="02040503050406030204" pitchFamily="18" charset="0"/>
                          </a:rPr>
                          <m:t>3</m:t>
                        </m:r>
                      </m:sup>
                    </m:sSup>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x</m:t>
                        </m:r>
                      </m:e>
                      <m:sup>
                        <m:r>
                          <a:rPr lang="en-US" sz="2000" b="0" i="0" smtClean="0">
                            <a:latin typeface="Cambria Math" panose="02040503050406030204" pitchFamily="18" charset="0"/>
                          </a:rPr>
                          <m:t>4</m:t>
                        </m:r>
                      </m:sup>
                    </m:sSup>
                  </m:oMath>
                </a14:m>
                <a:endParaRPr lang="en-US" sz="2000" dirty="0"/>
              </a:p>
              <a:p>
                <a:pPr marL="1054100" lvl="1" indent="-457200">
                  <a:buFont typeface="+mj-lt"/>
                  <a:buAutoNum type="arabicPeriod"/>
                </a:pPr>
                <a:r>
                  <a:rPr lang="en-US" sz="2000" dirty="0"/>
                  <a:t>None of the above </a:t>
                </a:r>
              </a:p>
              <a:p>
                <a:pPr marL="1054100" lvl="1" indent="-457200">
                  <a:buFont typeface="+mj-lt"/>
                  <a:buAutoNum type="arabicPeriod"/>
                </a:pPr>
                <a:endParaRPr lang="en-US" sz="2000" dirty="0"/>
              </a:p>
            </p:txBody>
          </p:sp>
        </mc:Choice>
        <mc:Fallback>
          <p:sp>
            <p:nvSpPr>
              <p:cNvPr id="3" name="Content Placeholder 2">
                <a:extLst>
                  <a:ext uri="{FF2B5EF4-FFF2-40B4-BE49-F238E27FC236}">
                    <a16:creationId xmlns:a16="http://schemas.microsoft.com/office/drawing/2014/main" id="{08E4D562-A998-557F-AF8E-8F2BD8E6ABC4}"/>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099" t="-41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67DBCC8-DDC7-770C-23B2-2456C8FD6702}"/>
              </a:ext>
            </a:extLst>
          </p:cNvPr>
          <p:cNvSpPr/>
          <p:nvPr/>
        </p:nvSpPr>
        <p:spPr>
          <a:xfrm>
            <a:off x="5904412" y="357051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 name="Oval 7">
            <a:extLst>
              <a:ext uri="{FF2B5EF4-FFF2-40B4-BE49-F238E27FC236}">
                <a16:creationId xmlns:a16="http://schemas.microsoft.com/office/drawing/2014/main" id="{1062C271-7835-CFD0-F32A-5FCDB20BAF67}"/>
              </a:ext>
            </a:extLst>
          </p:cNvPr>
          <p:cNvSpPr/>
          <p:nvPr/>
        </p:nvSpPr>
        <p:spPr>
          <a:xfrm>
            <a:off x="6956516" y="357922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0A2C74BF-F78F-7F27-AF68-0F37553AEAB2}"/>
              </a:ext>
            </a:extLst>
          </p:cNvPr>
          <p:cNvSpPr/>
          <p:nvPr/>
        </p:nvSpPr>
        <p:spPr>
          <a:xfrm>
            <a:off x="6381750" y="279853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09AB2DAC-B1C8-BEF9-3C9D-E7EC4383A8EA}"/>
              </a:ext>
            </a:extLst>
          </p:cNvPr>
          <p:cNvCxnSpPr>
            <a:cxnSpLocks/>
            <a:stCxn id="7" idx="0"/>
            <a:endCxn id="9" idx="3"/>
          </p:cNvCxnSpPr>
          <p:nvPr/>
        </p:nvCxnSpPr>
        <p:spPr>
          <a:xfrm flipV="1">
            <a:off x="6048104" y="3036401"/>
            <a:ext cx="375732" cy="534114"/>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81D8F75-1583-A8CC-2267-F1A749209D20}"/>
              </a:ext>
            </a:extLst>
          </p:cNvPr>
          <p:cNvCxnSpPr>
            <a:cxnSpLocks/>
            <a:stCxn id="8" idx="0"/>
            <a:endCxn id="9" idx="5"/>
          </p:cNvCxnSpPr>
          <p:nvPr/>
        </p:nvCxnSpPr>
        <p:spPr>
          <a:xfrm flipH="1" flipV="1">
            <a:off x="6627047" y="3036401"/>
            <a:ext cx="473161" cy="54282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D629647-4E2B-F273-6216-76214F611D94}"/>
                  </a:ext>
                </a:extLst>
              </p:cNvPr>
              <p:cNvSpPr txBox="1"/>
              <p:nvPr/>
            </p:nvSpPr>
            <p:spPr>
              <a:xfrm>
                <a:off x="5939790" y="236018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7" name="TextBox 16">
                <a:extLst>
                  <a:ext uri="{FF2B5EF4-FFF2-40B4-BE49-F238E27FC236}">
                    <a16:creationId xmlns:a16="http://schemas.microsoft.com/office/drawing/2014/main" id="{AD629647-4E2B-F273-6216-76214F611D94}"/>
                  </a:ext>
                </a:extLst>
              </p:cNvPr>
              <p:cNvSpPr txBox="1">
                <a:spLocks noRot="1" noChangeAspect="1" noMove="1" noResize="1" noEditPoints="1" noAdjustHandles="1" noChangeArrowheads="1" noChangeShapeType="1" noTextEdit="1"/>
              </p:cNvSpPr>
              <p:nvPr/>
            </p:nvSpPr>
            <p:spPr>
              <a:xfrm>
                <a:off x="5939790" y="2360182"/>
                <a:ext cx="115388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C866DCD-CA12-C534-1F5E-99C3D34775FC}"/>
                  </a:ext>
                </a:extLst>
              </p:cNvPr>
              <p:cNvSpPr txBox="1"/>
              <p:nvPr/>
            </p:nvSpPr>
            <p:spPr>
              <a:xfrm>
                <a:off x="5585642" y="3433447"/>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r>
                        <a:rPr lang="en-US" sz="2400" smtClean="0">
                          <a:latin typeface="Cambria Math" panose="02040503050406030204" pitchFamily="18" charset="0"/>
                        </a:rPr>
                        <m:t>                      </m:t>
                      </m:r>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CC866DCD-CA12-C534-1F5E-99C3D34775FC}"/>
                  </a:ext>
                </a:extLst>
              </p:cNvPr>
              <p:cNvSpPr txBox="1">
                <a:spLocks noRot="1" noChangeAspect="1" noMove="1" noResize="1" noEditPoints="1" noAdjustHandles="1" noChangeArrowheads="1" noChangeShapeType="1" noTextEdit="1"/>
              </p:cNvSpPr>
              <p:nvPr/>
            </p:nvSpPr>
            <p:spPr>
              <a:xfrm>
                <a:off x="5585642" y="3433447"/>
                <a:ext cx="1153886" cy="461665"/>
              </a:xfrm>
              <a:prstGeom prst="rect">
                <a:avLst/>
              </a:prstGeom>
              <a:blipFill>
                <a:blip r:embed="rId5"/>
                <a:stretch>
                  <a:fillRect l="-1087" r="-69565" b="-21622"/>
                </a:stretch>
              </a:blipFill>
            </p:spPr>
            <p:txBody>
              <a:bodyPr/>
              <a:lstStyle/>
              <a:p>
                <a:r>
                  <a:rPr lang="en-US">
                    <a:noFill/>
                  </a:rPr>
                  <a:t> </a:t>
                </a:r>
              </a:p>
            </p:txBody>
          </p:sp>
        </mc:Fallback>
      </mc:AlternateContent>
    </p:spTree>
    <p:extLst>
      <p:ext uri="{BB962C8B-B14F-4D97-AF65-F5344CB8AC3E}">
        <p14:creationId xmlns:p14="http://schemas.microsoft.com/office/powerpoint/2010/main" val="26878718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4186-FB46-FFD4-8283-69BBEC312C5C}"/>
              </a:ext>
            </a:extLst>
          </p:cNvPr>
          <p:cNvSpPr>
            <a:spLocks noGrp="1"/>
          </p:cNvSpPr>
          <p:nvPr>
            <p:ph type="title"/>
          </p:nvPr>
        </p:nvSpPr>
        <p:spPr/>
        <p:txBody>
          <a:bodyPr>
            <a:normAutofit/>
          </a:bodyPr>
          <a:lstStyle/>
          <a:p>
            <a:r>
              <a:rPr lang="en-US"/>
              <a:t>Gradient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DA96B6-2FA6-9328-2FE0-2DDF28C9C4C9}"/>
                  </a:ext>
                </a:extLst>
              </p:cNvPr>
              <p:cNvSpPr>
                <a:spLocks noGrp="1"/>
              </p:cNvSpPr>
              <p:nvPr>
                <p:ph type="body" sz="quarter" idx="16"/>
              </p:nvPr>
            </p:nvSpPr>
            <p:spPr/>
            <p:txBody>
              <a:bodyPr/>
              <a:lstStyle/>
              <a:p>
                <a:r>
                  <a:rPr lang="en-US" sz="1800" spc="-4">
                    <a:latin typeface="Corbel" panose="020B0503020204020204" pitchFamily="34" charset="0"/>
                    <a:cs typeface="Calibri"/>
                  </a:rPr>
                  <a:t>Given</a:t>
                </a:r>
                <a:r>
                  <a:rPr lang="en-US" sz="1800">
                    <a:latin typeface="Corbel" panose="020B0503020204020204" pitchFamily="34" charset="0"/>
                    <a:cs typeface="Calibri"/>
                  </a:rPr>
                  <a:t> a</a:t>
                </a:r>
                <a:r>
                  <a:rPr lang="en-US" sz="1800" spc="-8">
                    <a:latin typeface="Corbel" panose="020B0503020204020204" pitchFamily="34" charset="0"/>
                    <a:cs typeface="Calibri"/>
                  </a:rPr>
                  <a:t> </a:t>
                </a:r>
                <a:r>
                  <a:rPr lang="en-US" sz="1800" spc="-4">
                    <a:latin typeface="Corbel" panose="020B0503020204020204" pitchFamily="34" charset="0"/>
                    <a:cs typeface="Calibri"/>
                  </a:rPr>
                  <a:t>function</a:t>
                </a:r>
                <a:r>
                  <a:rPr lang="en-US" sz="1800">
                    <a:latin typeface="Corbel" panose="020B0503020204020204" pitchFamily="34" charset="0"/>
                    <a:cs typeface="Calibri"/>
                  </a:rPr>
                  <a:t> </a:t>
                </a:r>
                <a:r>
                  <a:rPr lang="en-US" sz="1800" spc="-4">
                    <a:latin typeface="Corbel" panose="020B0503020204020204" pitchFamily="34" charset="0"/>
                    <a:cs typeface="Calibri"/>
                  </a:rPr>
                  <a:t>with</a:t>
                </a:r>
                <a:r>
                  <a:rPr lang="en-US" sz="1800">
                    <a:latin typeface="Corbel" panose="020B0503020204020204" pitchFamily="34" charset="0"/>
                    <a:cs typeface="Calibri"/>
                  </a:rPr>
                  <a:t> 1 </a:t>
                </a:r>
                <a:r>
                  <a:rPr lang="en-US" sz="1800" spc="-4">
                    <a:latin typeface="Corbel" panose="020B0503020204020204" pitchFamily="34" charset="0"/>
                    <a:cs typeface="Calibri"/>
                  </a:rPr>
                  <a:t>output and</a:t>
                </a:r>
                <a:r>
                  <a:rPr lang="en-US" sz="1800" spc="19">
                    <a:latin typeface="Corbel" panose="020B0503020204020204" pitchFamily="34" charset="0"/>
                    <a:cs typeface="Calibri"/>
                  </a:rPr>
                  <a:t> </a:t>
                </a:r>
                <a14:m>
                  <m:oMath xmlns:m="http://schemas.openxmlformats.org/officeDocument/2006/math">
                    <m:r>
                      <a:rPr lang="en-US" sz="1800" b="0" i="1" smtClean="0">
                        <a:latin typeface="Cambria Math" panose="02040503050406030204" pitchFamily="18" charset="0"/>
                      </a:rPr>
                      <m:t>𝑛</m:t>
                    </m:r>
                  </m:oMath>
                </a14:m>
                <a:r>
                  <a:rPr lang="en-US" sz="1800" i="1" spc="-4">
                    <a:latin typeface="Corbel" panose="020B0503020204020204" pitchFamily="34" charset="0"/>
                    <a:cs typeface="Calibri"/>
                  </a:rPr>
                  <a:t> </a:t>
                </a:r>
                <a:r>
                  <a:rPr lang="en-US" sz="1800" spc="-4">
                    <a:latin typeface="Corbel" panose="020B0503020204020204" pitchFamily="34" charset="0"/>
                    <a:cs typeface="Calibri"/>
                  </a:rPr>
                  <a:t>inputs</a:t>
                </a:r>
                <a:endParaRPr lang="en-US" sz="1800">
                  <a:latin typeface="Corbel" panose="020B0503020204020204" pitchFamily="34" charset="0"/>
                  <a:cs typeface="Calibri"/>
                </a:endParaRPr>
              </a:p>
              <a:p>
                <a:endParaRPr lang="en-US" sz="1800" spc="-4">
                  <a:latin typeface="Corbel" panose="020B0503020204020204" pitchFamily="34" charset="0"/>
                  <a:cs typeface="Calibri"/>
                </a:endParaRPr>
              </a:p>
              <a:p>
                <a:pPr marL="0" indent="0">
                  <a:buNone/>
                </a:pPr>
                <a:endParaRPr lang="en-US" spc="-4">
                  <a:latin typeface="Corbel" panose="020B0503020204020204" pitchFamily="34" charset="0"/>
                  <a:cs typeface="Calibri"/>
                </a:endParaRPr>
              </a:p>
              <a:p>
                <a:r>
                  <a:rPr lang="en-US" sz="1800" spc="-4">
                    <a:latin typeface="Corbel" panose="020B0503020204020204" pitchFamily="34" charset="0"/>
                    <a:cs typeface="Calibri"/>
                  </a:rPr>
                  <a:t>Its</a:t>
                </a:r>
                <a:r>
                  <a:rPr lang="en-US" sz="1800" spc="4">
                    <a:latin typeface="Corbel" panose="020B0503020204020204" pitchFamily="34" charset="0"/>
                    <a:cs typeface="Calibri"/>
                  </a:rPr>
                  <a:t> </a:t>
                </a:r>
                <a:r>
                  <a:rPr lang="en-US" sz="1800" spc="-4">
                    <a:latin typeface="Corbel" panose="020B0503020204020204" pitchFamily="34" charset="0"/>
                    <a:cs typeface="Calibri"/>
                  </a:rPr>
                  <a:t>gradient</a:t>
                </a:r>
                <a:r>
                  <a:rPr lang="en-US" sz="1800">
                    <a:latin typeface="Corbel" panose="020B0503020204020204" pitchFamily="34" charset="0"/>
                    <a:cs typeface="Calibri"/>
                  </a:rPr>
                  <a:t> </a:t>
                </a:r>
                <a:r>
                  <a:rPr lang="en-US" sz="1800" spc="-4">
                    <a:latin typeface="Corbel" panose="020B0503020204020204" pitchFamily="34" charset="0"/>
                    <a:cs typeface="Calibri"/>
                  </a:rPr>
                  <a:t>is</a:t>
                </a:r>
                <a:r>
                  <a:rPr lang="en-US" sz="1800" spc="4">
                    <a:latin typeface="Corbel" panose="020B0503020204020204" pitchFamily="34" charset="0"/>
                    <a:cs typeface="Calibri"/>
                  </a:rPr>
                  <a:t> </a:t>
                </a:r>
                <a:r>
                  <a:rPr lang="en-US" sz="1800">
                    <a:latin typeface="Corbel" panose="020B0503020204020204" pitchFamily="34" charset="0"/>
                    <a:cs typeface="Calibri"/>
                  </a:rPr>
                  <a:t>a</a:t>
                </a:r>
                <a:r>
                  <a:rPr lang="en-US" sz="1800" spc="-4">
                    <a:latin typeface="Corbel" panose="020B0503020204020204" pitchFamily="34" charset="0"/>
                    <a:cs typeface="Calibri"/>
                  </a:rPr>
                  <a:t> vector of partial</a:t>
                </a:r>
                <a:r>
                  <a:rPr lang="en-US" sz="1800">
                    <a:latin typeface="Corbel" panose="020B0503020204020204" pitchFamily="34" charset="0"/>
                    <a:cs typeface="Calibri"/>
                  </a:rPr>
                  <a:t> </a:t>
                </a:r>
                <a:r>
                  <a:rPr lang="en-US" sz="1800" spc="-4">
                    <a:latin typeface="Corbel" panose="020B0503020204020204" pitchFamily="34" charset="0"/>
                    <a:cs typeface="Calibri"/>
                  </a:rPr>
                  <a:t>derivatives</a:t>
                </a:r>
                <a:r>
                  <a:rPr lang="en-US" sz="1800" spc="4">
                    <a:latin typeface="Corbel" panose="020B0503020204020204" pitchFamily="34" charset="0"/>
                    <a:cs typeface="Calibri"/>
                  </a:rPr>
                  <a:t> </a:t>
                </a:r>
                <a:r>
                  <a:rPr lang="en-US" sz="1800" spc="-4">
                    <a:latin typeface="Corbel" panose="020B0503020204020204" pitchFamily="34" charset="0"/>
                    <a:cs typeface="Calibri"/>
                  </a:rPr>
                  <a:t>with </a:t>
                </a:r>
                <a:r>
                  <a:rPr lang="en-US" sz="1800" spc="-465">
                    <a:latin typeface="Corbel" panose="020B0503020204020204" pitchFamily="34" charset="0"/>
                    <a:cs typeface="Calibri"/>
                  </a:rPr>
                  <a:t> </a:t>
                </a:r>
                <a:r>
                  <a:rPr lang="en-US" sz="1800" spc="-4">
                    <a:latin typeface="Corbel" panose="020B0503020204020204" pitchFamily="34" charset="0"/>
                    <a:cs typeface="Calibri"/>
                  </a:rPr>
                  <a:t>respect</a:t>
                </a:r>
                <a:r>
                  <a:rPr lang="en-US" sz="1800">
                    <a:latin typeface="Corbel" panose="020B0503020204020204" pitchFamily="34" charset="0"/>
                    <a:cs typeface="Calibri"/>
                  </a:rPr>
                  <a:t> to</a:t>
                </a:r>
                <a:r>
                  <a:rPr lang="en-US" sz="1800" spc="4">
                    <a:latin typeface="Corbel" panose="020B0503020204020204" pitchFamily="34" charset="0"/>
                    <a:cs typeface="Calibri"/>
                  </a:rPr>
                  <a:t> </a:t>
                </a:r>
                <a:r>
                  <a:rPr lang="en-US" sz="1800" spc="-4">
                    <a:latin typeface="Corbel" panose="020B0503020204020204" pitchFamily="34" charset="0"/>
                    <a:cs typeface="Calibri"/>
                  </a:rPr>
                  <a:t>each</a:t>
                </a:r>
                <a:r>
                  <a:rPr lang="en-US" sz="1800" spc="8">
                    <a:latin typeface="Corbel" panose="020B0503020204020204" pitchFamily="34" charset="0"/>
                    <a:cs typeface="Calibri"/>
                  </a:rPr>
                  <a:t> </a:t>
                </a:r>
                <a:r>
                  <a:rPr lang="en-US" sz="1800">
                    <a:latin typeface="Corbel" panose="020B0503020204020204" pitchFamily="34" charset="0"/>
                    <a:cs typeface="Calibri"/>
                  </a:rPr>
                  <a:t>input</a:t>
                </a:r>
              </a:p>
              <a:p>
                <a:endParaRPr lang="en-US">
                  <a:latin typeface="Corbel" panose="020B0503020204020204" pitchFamily="34" charset="0"/>
                </a:endParaRPr>
              </a:p>
            </p:txBody>
          </p:sp>
        </mc:Choice>
        <mc:Fallback>
          <p:sp>
            <p:nvSpPr>
              <p:cNvPr id="3" name="Content Placeholder 2">
                <a:extLst>
                  <a:ext uri="{FF2B5EF4-FFF2-40B4-BE49-F238E27FC236}">
                    <a16:creationId xmlns:a16="http://schemas.microsoft.com/office/drawing/2014/main" id="{03DA96B6-2FA6-9328-2FE0-2DDF28C9C4C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5786ED36-E270-A17F-C1FD-E0ACE99377A6}"/>
              </a:ext>
            </a:extLst>
          </p:cNvPr>
          <p:cNvSpPr/>
          <p:nvPr/>
        </p:nvSpPr>
        <p:spPr>
          <a:xfrm>
            <a:off x="6485364"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57E5F280-FA25-D8E1-C622-413D26160F7B}"/>
              </a:ext>
            </a:extLst>
          </p:cNvPr>
          <p:cNvSpPr/>
          <p:nvPr/>
        </p:nvSpPr>
        <p:spPr>
          <a:xfrm>
            <a:off x="7235647"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0" name="Oval 9">
            <a:extLst>
              <a:ext uri="{FF2B5EF4-FFF2-40B4-BE49-F238E27FC236}">
                <a16:creationId xmlns:a16="http://schemas.microsoft.com/office/drawing/2014/main" id="{03E1A3FA-D926-96C7-DB61-BB125B2CC146}"/>
              </a:ext>
            </a:extLst>
          </p:cNvPr>
          <p:cNvSpPr/>
          <p:nvPr/>
        </p:nvSpPr>
        <p:spPr>
          <a:xfrm>
            <a:off x="7235647" y="491917"/>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327FA468-8AD5-CD06-0832-92D7B4BC853B}"/>
              </a:ext>
            </a:extLst>
          </p:cNvPr>
          <p:cNvCxnSpPr>
            <a:cxnSpLocks/>
            <a:stCxn id="8" idx="0"/>
            <a:endCxn id="10" idx="3"/>
          </p:cNvCxnSpPr>
          <p:nvPr/>
        </p:nvCxnSpPr>
        <p:spPr>
          <a:xfrm flipV="1">
            <a:off x="6629056" y="729780"/>
            <a:ext cx="648677" cy="52044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F5E7FA4-D2CD-E00D-F52C-324B8BB1331F}"/>
              </a:ext>
            </a:extLst>
          </p:cNvPr>
          <p:cNvCxnSpPr>
            <a:cxnSpLocks/>
            <a:stCxn id="9" idx="0"/>
            <a:endCxn id="10" idx="4"/>
          </p:cNvCxnSpPr>
          <p:nvPr/>
        </p:nvCxnSpPr>
        <p:spPr>
          <a:xfrm flipV="1">
            <a:off x="7379339" y="770591"/>
            <a:ext cx="0" cy="47963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9943A4D-D074-7A1A-AD79-72CA5C668910}"/>
                  </a:ext>
                </a:extLst>
              </p:cNvPr>
              <p:cNvSpPr txBox="1"/>
              <p:nvPr/>
            </p:nvSpPr>
            <p:spPr>
              <a:xfrm>
                <a:off x="6821607" y="39601"/>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𝑓</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D9943A4D-D074-7A1A-AD79-72CA5C668910}"/>
                  </a:ext>
                </a:extLst>
              </p:cNvPr>
              <p:cNvSpPr txBox="1">
                <a:spLocks noRot="1" noChangeAspect="1" noMove="1" noResize="1" noEditPoints="1" noAdjustHandles="1" noChangeArrowheads="1" noChangeShapeType="1" noTextEdit="1"/>
              </p:cNvSpPr>
              <p:nvPr/>
            </p:nvSpPr>
            <p:spPr>
              <a:xfrm>
                <a:off x="6821607" y="39601"/>
                <a:ext cx="1153886" cy="461665"/>
              </a:xfrm>
              <a:prstGeom prst="rect">
                <a:avLst/>
              </a:prstGeom>
              <a:blipFill>
                <a:blip r:embed="rId4"/>
                <a:stretch>
                  <a:fillRect b="-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7F4AD7-485F-2872-669A-A19D14ECB7F2}"/>
                  </a:ext>
                </a:extLst>
              </p:cNvPr>
              <p:cNvSpPr txBox="1"/>
              <p:nvPr/>
            </p:nvSpPr>
            <p:spPr>
              <a:xfrm>
                <a:off x="6327846" y="1457610"/>
                <a:ext cx="275333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𝑛</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 name="TextBox 13">
                <a:extLst>
                  <a:ext uri="{FF2B5EF4-FFF2-40B4-BE49-F238E27FC236}">
                    <a16:creationId xmlns:a16="http://schemas.microsoft.com/office/drawing/2014/main" id="{1C7F4AD7-485F-2872-669A-A19D14ECB7F2}"/>
                  </a:ext>
                </a:extLst>
              </p:cNvPr>
              <p:cNvSpPr txBox="1">
                <a:spLocks noRot="1" noChangeAspect="1" noMove="1" noResize="1" noEditPoints="1" noAdjustHandles="1" noChangeArrowheads="1" noChangeShapeType="1" noTextEdit="1"/>
              </p:cNvSpPr>
              <p:nvPr/>
            </p:nvSpPr>
            <p:spPr>
              <a:xfrm>
                <a:off x="6327846" y="1457610"/>
                <a:ext cx="2753334" cy="461665"/>
              </a:xfrm>
              <a:prstGeom prst="rect">
                <a:avLst/>
              </a:prstGeom>
              <a:blipFill>
                <a:blip r:embed="rId5"/>
                <a:stretch>
                  <a:fillRect b="-18421"/>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A7680662-4DBF-2C66-F6D4-983B81139520}"/>
              </a:ext>
            </a:extLst>
          </p:cNvPr>
          <p:cNvSpPr/>
          <p:nvPr/>
        </p:nvSpPr>
        <p:spPr>
          <a:xfrm>
            <a:off x="8511226"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D3863732-A694-C737-CA67-BFF85B4693CB}"/>
              </a:ext>
            </a:extLst>
          </p:cNvPr>
          <p:cNvCxnSpPr>
            <a:cxnSpLocks/>
            <a:stCxn id="19" idx="0"/>
            <a:endCxn id="10" idx="5"/>
          </p:cNvCxnSpPr>
          <p:nvPr/>
        </p:nvCxnSpPr>
        <p:spPr>
          <a:xfrm flipH="1" flipV="1">
            <a:off x="7480944" y="729780"/>
            <a:ext cx="1173974" cy="52044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C21264A-4089-1154-A80B-7315153DC41F}"/>
                  </a:ext>
                </a:extLst>
              </p:cNvPr>
              <p:cNvSpPr txBox="1"/>
              <p:nvPr/>
            </p:nvSpPr>
            <p:spPr>
              <a:xfrm>
                <a:off x="1435503" y="1681462"/>
                <a:ext cx="51537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𝑓</m:t>
                      </m:r>
                      <m:d>
                        <m:dPr>
                          <m:ctrlPr>
                            <a:rPr lang="en-US" sz="2400" i="1" smtClean="0">
                              <a:latin typeface="Cambria Math" panose="02040503050406030204" pitchFamily="18" charset="0"/>
                            </a:rPr>
                          </m:ctrlPr>
                        </m:dPr>
                        <m:e>
                          <m:r>
                            <a:rPr lang="en-US" sz="2400" smtClean="0">
                              <a:latin typeface="Cambria Math" panose="02040503050406030204" pitchFamily="18" charset="0"/>
                            </a:rPr>
                            <m:t>𝐱</m:t>
                          </m:r>
                        </m:e>
                      </m:d>
                      <m:r>
                        <a:rPr lang="en-US" sz="2400" smtClean="0">
                          <a:latin typeface="Cambria Math" panose="02040503050406030204" pitchFamily="18" charset="0"/>
                        </a:rPr>
                        <m:t>=</m:t>
                      </m:r>
                      <m:r>
                        <a:rPr lang="en-US" sz="2400" smtClean="0">
                          <a:latin typeface="Cambria Math" panose="02040503050406030204" pitchFamily="18" charset="0"/>
                        </a:rPr>
                        <m:t>𝑓</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1</m:t>
                              </m:r>
                            </m:sub>
                          </m:sSub>
                          <m:r>
                            <a:rPr lang="en-US" sz="2400" smtClean="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smtClean="0">
                                  <a:latin typeface="Cambria Math" panose="02040503050406030204" pitchFamily="18" charset="0"/>
                                </a:rPr>
                                <m:t>2</m:t>
                              </m:r>
                            </m:sub>
                          </m:sSub>
                          <m:r>
                            <a:rPr lang="en-US" sz="2400" smtClean="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smtClean="0">
                                  <a:latin typeface="Cambria Math" panose="02040503050406030204" pitchFamily="18" charset="0"/>
                                </a:rPr>
                                <m:t>𝑛</m:t>
                              </m:r>
                            </m:sub>
                          </m:sSub>
                        </m:e>
                      </m:d>
                      <m:r>
                        <a:rPr lang="en-US" sz="2400" smtClean="0">
                          <a:latin typeface="Cambria Math" panose="02040503050406030204" pitchFamily="18" charset="0"/>
                        </a:rPr>
                        <m:t>∈</m:t>
                      </m:r>
                      <m:r>
                        <a:rPr lang="en-US" sz="2400">
                          <a:latin typeface="Cambria Math" panose="02040503050406030204" pitchFamily="18" charset="0"/>
                          <a:ea typeface="Cambria Math" panose="02040503050406030204" pitchFamily="18" charset="0"/>
                        </a:rPr>
                        <m:t>ℝ</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5" name="TextBox 24">
                <a:extLst>
                  <a:ext uri="{FF2B5EF4-FFF2-40B4-BE49-F238E27FC236}">
                    <a16:creationId xmlns:a16="http://schemas.microsoft.com/office/drawing/2014/main" id="{1C21264A-4089-1154-A80B-7315153DC41F}"/>
                  </a:ext>
                </a:extLst>
              </p:cNvPr>
              <p:cNvSpPr txBox="1">
                <a:spLocks noRot="1" noChangeAspect="1" noMove="1" noResize="1" noEditPoints="1" noAdjustHandles="1" noChangeArrowheads="1" noChangeShapeType="1" noTextEdit="1"/>
              </p:cNvSpPr>
              <p:nvPr/>
            </p:nvSpPr>
            <p:spPr>
              <a:xfrm>
                <a:off x="1435503" y="1681462"/>
                <a:ext cx="5153760" cy="461665"/>
              </a:xfrm>
              <a:prstGeom prst="rect">
                <a:avLst/>
              </a:prstGeom>
              <a:blipFill>
                <a:blip r:embed="rId6"/>
                <a:stretch>
                  <a:fillRect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01D0CCF-F555-70FE-D302-D29DA85064E2}"/>
                  </a:ext>
                </a:extLst>
              </p:cNvPr>
              <p:cNvSpPr txBox="1"/>
              <p:nvPr/>
            </p:nvSpPr>
            <p:spPr>
              <a:xfrm>
                <a:off x="2377261" y="2779361"/>
                <a:ext cx="3071678" cy="2257541"/>
              </a:xfrm>
              <a:prstGeom prst="rect">
                <a:avLst/>
              </a:prstGeom>
              <a:noFill/>
            </p:spPr>
            <p:txBody>
              <a:bodyPr wrap="square">
                <a:spAutoFit/>
              </a:bodyPr>
              <a:lstStyle/>
              <a:p>
                <a14:m>
                  <m:oMath xmlns:m="http://schemas.openxmlformats.org/officeDocument/2006/math">
                    <m:r>
                      <m:rPr>
                        <m:sty m:val="p"/>
                      </m:rPr>
                      <a:rPr lang="en-US" sz="2400" smtClean="0">
                        <a:latin typeface="Cambria Math" panose="02040503050406030204" pitchFamily="18" charset="0"/>
                      </a:rPr>
                      <m:t>∇</m:t>
                    </m:r>
                    <m:r>
                      <a:rPr lang="en-US" sz="2400">
                        <a:latin typeface="Cambria Math" panose="02040503050406030204" pitchFamily="18" charset="0"/>
                      </a:rPr>
                      <m:t>𝑓</m:t>
                    </m:r>
                    <m:d>
                      <m:dPr>
                        <m:ctrlPr>
                          <a:rPr lang="en-US" sz="2400" i="1">
                            <a:latin typeface="Cambria Math" panose="02040503050406030204" pitchFamily="18" charset="0"/>
                          </a:rPr>
                        </m:ctrlPr>
                      </m:dPr>
                      <m:e>
                        <m:r>
                          <a:rPr lang="en-US" sz="2400">
                            <a:latin typeface="Cambria Math" panose="02040503050406030204" pitchFamily="18" charset="0"/>
                          </a:rPr>
                          <m:t>𝐱</m:t>
                        </m:r>
                      </m:e>
                    </m:d>
                    <m:r>
                      <a:rPr lang="en-US" sz="2400"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1</m:t>
                                    </m:r>
                                  </m:sub>
                                </m:sSub>
                              </m:den>
                            </m:f>
                          </m:e>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2</m:t>
                                    </m:r>
                                  </m:sub>
                                </m:sSub>
                              </m:den>
                            </m:f>
                          </m:e>
                          <m:e>
                            <m:r>
                              <a:rPr lang="en-US" sz="2400" smtClean="0">
                                <a:latin typeface="Cambria Math" panose="02040503050406030204" pitchFamily="18" charset="0"/>
                              </a:rPr>
                              <m:t>⋮</m:t>
                            </m:r>
                          </m:e>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𝑛</m:t>
                                    </m:r>
                                  </m:sub>
                                </m:sSub>
                              </m:den>
                            </m:f>
                          </m:e>
                        </m:eqArr>
                      </m:e>
                    </m:d>
                  </m:oMath>
                </a14:m>
                <a:r>
                  <a:rPr lang="en-US" sz="240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2400">
                        <a:latin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a:latin typeface="Cambria Math" panose="02040503050406030204" pitchFamily="18" charset="0"/>
                            <a:ea typeface="Cambria Math" panose="02040503050406030204" pitchFamily="18" charset="0"/>
                          </a:rPr>
                          <m:t>ℝ</m:t>
                        </m:r>
                      </m:e>
                      <m:sup>
                        <m:r>
                          <a:rPr lang="en-US" sz="2400" smtClean="0">
                            <a:latin typeface="Cambria Math" panose="02040503050406030204" pitchFamily="18" charset="0"/>
                            <a:ea typeface="Cambria Math" panose="02040503050406030204" pitchFamily="18" charset="0"/>
                          </a:rPr>
                          <m:t>𝑛</m:t>
                        </m:r>
                      </m:sup>
                    </m:sSup>
                  </m:oMath>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6" name="TextBox 25">
                <a:extLst>
                  <a:ext uri="{FF2B5EF4-FFF2-40B4-BE49-F238E27FC236}">
                    <a16:creationId xmlns:a16="http://schemas.microsoft.com/office/drawing/2014/main" id="{301D0CCF-F555-70FE-D302-D29DA85064E2}"/>
                  </a:ext>
                </a:extLst>
              </p:cNvPr>
              <p:cNvSpPr txBox="1">
                <a:spLocks noRot="1" noChangeAspect="1" noMove="1" noResize="1" noEditPoints="1" noAdjustHandles="1" noChangeArrowheads="1" noChangeShapeType="1" noTextEdit="1"/>
              </p:cNvSpPr>
              <p:nvPr/>
            </p:nvSpPr>
            <p:spPr>
              <a:xfrm>
                <a:off x="2377261" y="2779361"/>
                <a:ext cx="3071678" cy="2257541"/>
              </a:xfrm>
              <a:prstGeom prst="rect">
                <a:avLst/>
              </a:prstGeom>
              <a:blipFill>
                <a:blip r:embed="rId7"/>
                <a:stretch>
                  <a:fillRect l="-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DE3E97A-195E-C0F1-C993-057164D9CE04}"/>
                  </a:ext>
                </a:extLst>
              </p:cNvPr>
              <p:cNvSpPr txBox="1"/>
              <p:nvPr/>
            </p:nvSpPr>
            <p:spPr>
              <a:xfrm>
                <a:off x="5682019" y="3446864"/>
                <a:ext cx="3189756" cy="523220"/>
              </a:xfrm>
              <a:prstGeom prst="rect">
                <a:avLst/>
              </a:prstGeom>
              <a:noFill/>
            </p:spPr>
            <p:txBody>
              <a:bodyPr wrap="square">
                <a:spAutoFit/>
              </a:bodyPr>
              <a:lstStyle/>
              <a:p>
                <a:pPr algn="ctr"/>
                <a:r>
                  <a:rPr lang="en-US" sz="1400" spc="-4" dirty="0">
                    <a:latin typeface="Corbel" panose="020B0503020204020204" pitchFamily="34" charset="0"/>
                    <a:ea typeface="Tahoma" panose="020B0604030504040204" pitchFamily="34" charset="0"/>
                    <a:cs typeface="Calibri"/>
                  </a:rPr>
                  <a:t>(always assume vectors are </a:t>
                </a:r>
                <a:br>
                  <a:rPr lang="en-US" sz="1400" spc="-4" dirty="0">
                    <a:latin typeface="Corbel" panose="020B0503020204020204" pitchFamily="34" charset="0"/>
                    <a:ea typeface="Tahoma" panose="020B0604030504040204" pitchFamily="34" charset="0"/>
                    <a:cs typeface="Calibri"/>
                  </a:rPr>
                </a:br>
                <a:r>
                  <a:rPr lang="en-US" sz="1400" spc="-4" dirty="0">
                    <a:solidFill>
                      <a:srgbClr val="C00000"/>
                    </a:solidFill>
                    <a:latin typeface="Corbel" panose="020B0503020204020204" pitchFamily="34" charset="0"/>
                    <a:ea typeface="Tahoma" panose="020B0604030504040204" pitchFamily="34" charset="0"/>
                    <a:cs typeface="Calibri"/>
                  </a:rPr>
                  <a:t>column vectors</a:t>
                </a:r>
                <a:r>
                  <a:rPr lang="en-US" sz="1400" spc="-4" dirty="0">
                    <a:latin typeface="Corbel" panose="020B0503020204020204" pitchFamily="34" charset="0"/>
                    <a:ea typeface="Tahoma" panose="020B0604030504040204" pitchFamily="34" charset="0"/>
                    <a:cs typeface="Calibri"/>
                  </a:rPr>
                  <a:t>, i.e., they’re in </a:t>
                </a:r>
                <a14:m>
                  <m:oMath xmlns:m="http://schemas.openxmlformats.org/officeDocument/2006/math">
                    <m:sSup>
                      <m:sSupPr>
                        <m:ctrlPr>
                          <a:rPr lang="en-US" sz="1400" i="1" smtClean="0">
                            <a:latin typeface="Cambria Math" panose="02040503050406030204" pitchFamily="18" charset="0"/>
                            <a:ea typeface="Cambria Math" panose="02040503050406030204" pitchFamily="18" charset="0"/>
                          </a:rPr>
                        </m:ctrlPr>
                      </m:sSupPr>
                      <m:e>
                        <m:r>
                          <a:rPr lang="en-US" sz="1400">
                            <a:latin typeface="Cambria Math" panose="02040503050406030204" pitchFamily="18" charset="0"/>
                            <a:ea typeface="Cambria Math" panose="02040503050406030204" pitchFamily="18" charset="0"/>
                          </a:rPr>
                          <m:t>ℝ</m:t>
                        </m:r>
                      </m:e>
                      <m:sup>
                        <m:r>
                          <a:rPr lang="en-US" sz="1400" smtClean="0">
                            <a:latin typeface="Cambria Math" panose="02040503050406030204" pitchFamily="18" charset="0"/>
                            <a:ea typeface="Cambria Math" panose="02040503050406030204" pitchFamily="18" charset="0"/>
                          </a:rPr>
                          <m:t>𝑛</m:t>
                        </m:r>
                        <m:r>
                          <a:rPr lang="en-US" sz="1400" smtClean="0">
                            <a:latin typeface="Cambria Math" panose="02040503050406030204" pitchFamily="18" charset="0"/>
                            <a:ea typeface="Cambria Math" panose="02040503050406030204" pitchFamily="18" charset="0"/>
                          </a:rPr>
                          <m:t>×1</m:t>
                        </m:r>
                      </m:sup>
                    </m:sSup>
                  </m:oMath>
                </a14:m>
                <a:r>
                  <a:rPr lang="en-US" sz="1400" spc="-4" dirty="0">
                    <a:latin typeface="Corbel" panose="020B0503020204020204" pitchFamily="34" charset="0"/>
                    <a:ea typeface="Tahoma" panose="020B0604030504040204" pitchFamily="34" charset="0"/>
                    <a:cs typeface="Calibri"/>
                  </a:rPr>
                  <a:t>)</a:t>
                </a:r>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 name="TextBox 4">
                <a:extLst>
                  <a:ext uri="{FF2B5EF4-FFF2-40B4-BE49-F238E27FC236}">
                    <a16:creationId xmlns:a16="http://schemas.microsoft.com/office/drawing/2014/main" id="{EDE3E97A-195E-C0F1-C993-057164D9CE04}"/>
                  </a:ext>
                </a:extLst>
              </p:cNvPr>
              <p:cNvSpPr txBox="1">
                <a:spLocks noRot="1" noChangeAspect="1" noMove="1" noResize="1" noEditPoints="1" noAdjustHandles="1" noChangeArrowheads="1" noChangeShapeType="1" noTextEdit="1"/>
              </p:cNvSpPr>
              <p:nvPr/>
            </p:nvSpPr>
            <p:spPr>
              <a:xfrm>
                <a:off x="5682019" y="3446864"/>
                <a:ext cx="3189756" cy="523220"/>
              </a:xfrm>
              <a:prstGeom prst="rect">
                <a:avLst/>
              </a:prstGeom>
              <a:blipFill>
                <a:blip r:embed="rId8"/>
                <a:stretch>
                  <a:fillRect t="-2381" b="-11905"/>
                </a:stretch>
              </a:blipFill>
            </p:spPr>
            <p:txBody>
              <a:bodyPr/>
              <a:lstStyle/>
              <a:p>
                <a:r>
                  <a:rPr lang="en-US">
                    <a:noFill/>
                  </a:rPr>
                  <a:t> </a:t>
                </a:r>
              </a:p>
            </p:txBody>
          </p:sp>
        </mc:Fallback>
      </mc:AlternateContent>
    </p:spTree>
    <p:extLst>
      <p:ext uri="{BB962C8B-B14F-4D97-AF65-F5344CB8AC3E}">
        <p14:creationId xmlns:p14="http://schemas.microsoft.com/office/powerpoint/2010/main" val="4226714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B7E-58DB-E86A-07D8-5FC4CD4D7E1E}"/>
              </a:ext>
            </a:extLst>
          </p:cNvPr>
          <p:cNvSpPr>
            <a:spLocks noGrp="1"/>
          </p:cNvSpPr>
          <p:nvPr>
            <p:ph type="title"/>
          </p:nvPr>
        </p:nvSpPr>
        <p:spPr/>
        <p:txBody>
          <a:bodyPr>
            <a:normAutofit/>
          </a:bodyPr>
          <a:lstStyle/>
          <a:p>
            <a:r>
              <a:rPr lang="en-US"/>
              <a:t>Quiz time!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E4D562-A998-557F-AF8E-8F2BD8E6ABC4}"/>
                  </a:ext>
                </a:extLst>
              </p:cNvPr>
              <p:cNvSpPr>
                <a:spLocks noGrp="1"/>
              </p:cNvSpPr>
              <p:nvPr>
                <p:ph type="body" sz="quarter" idx="16"/>
              </p:nvPr>
            </p:nvSpPr>
            <p:spPr/>
            <p:txBody>
              <a:bodyPr>
                <a:normAutofit/>
              </a:bodyPr>
              <a:lstStyle/>
              <a:p>
                <a:r>
                  <a:rPr lang="en-US" sz="2400"/>
                  <a:t>If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4</m:t>
                            </m:r>
                          </m:sup>
                        </m:sSup>
                        <m:r>
                          <a:rPr lang="en-US" sz="2400" b="0" i="1" smtClean="0">
                            <a:latin typeface="Cambria Math" panose="02040503050406030204" pitchFamily="18" charset="0"/>
                          </a:rPr>
                          <m:t>𝑥</m:t>
                        </m:r>
                      </m:e>
                      <m:sup>
                        <m:r>
                          <a:rPr lang="en-US" sz="2400" b="0" i="1" smtClean="0">
                            <a:latin typeface="Cambria Math" panose="02040503050406030204" pitchFamily="18" charset="0"/>
                          </a:rPr>
                          <m:t>5</m:t>
                        </m:r>
                      </m:sup>
                    </m:sSup>
                    <m:r>
                      <a:rPr lang="en-US" sz="2400" i="1">
                        <a:latin typeface="Cambria Math" panose="02040503050406030204" pitchFamily="18" charset="0"/>
                      </a:rPr>
                      <m:t> </m:t>
                    </m:r>
                  </m:oMath>
                </a14:m>
                <a:r>
                  <a:rPr lang="en-US" sz="2400"/>
                  <a:t>what is the following gradient </a:t>
                </a:r>
                <a14:m>
                  <m:oMath xmlns:m="http://schemas.openxmlformats.org/officeDocument/2006/math">
                    <m:r>
                      <m:rPr>
                        <m:sty m:val="p"/>
                      </m:rPr>
                      <a:rPr lang="en-US" sz="2400">
                        <a:latin typeface="Cambria Math" panose="02040503050406030204" pitchFamily="18" charset="0"/>
                      </a:rPr>
                      <m:t>∇</m:t>
                    </m:r>
                    <m:r>
                      <a:rPr lang="en-US" sz="2400" b="0" i="1" smtClean="0">
                        <a:latin typeface="Cambria Math" panose="02040503050406030204" pitchFamily="18" charset="0"/>
                      </a:rPr>
                      <m:t>𝑧</m:t>
                    </m:r>
                  </m:oMath>
                </a14:m>
                <a:r>
                  <a:rPr lang="en-US" sz="2400"/>
                  <a:t>?</a:t>
                </a:r>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3</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5</m:t>
                        </m:r>
                      </m:sup>
                    </m:sSup>
                  </m:oMath>
                </a14:m>
                <a:endParaRPr lang="en-US" sz="2000" b="0"/>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r>
                          <a:rPr lang="en-US" sz="2000" b="0" i="1" smtClean="0">
                            <a:latin typeface="Cambria Math" panose="02040503050406030204" pitchFamily="18" charset="0"/>
                          </a:rPr>
                          <m:t>𝑦</m:t>
                        </m:r>
                      </m:e>
                      <m:sup>
                        <m:r>
                          <a:rPr lang="en-US" sz="2000" b="0" i="1" smtClean="0">
                            <a:latin typeface="Cambria Math" panose="02040503050406030204" pitchFamily="18" charset="0"/>
                          </a:rPr>
                          <m:t>4</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20</m:t>
                        </m:r>
                        <m:r>
                          <a:rPr lang="en-US" sz="2000" i="1">
                            <a:latin typeface="Cambria Math" panose="02040503050406030204" pitchFamily="18" charset="0"/>
                          </a:rPr>
                          <m:t>𝑦</m:t>
                        </m:r>
                      </m:e>
                      <m:sup>
                        <m:r>
                          <a:rPr lang="en-US" sz="2000" i="1">
                            <a:latin typeface="Cambria Math" panose="02040503050406030204" pitchFamily="18" charset="0"/>
                          </a:rPr>
                          <m:t>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oMath>
                </a14:m>
                <a:r>
                  <a:rPr lang="en-US" sz="2000" b="0"/>
                  <a:t>)</a:t>
                </a:r>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5</m:t>
                        </m:r>
                        <m:r>
                          <a:rPr lang="en-US" sz="2000" i="1">
                            <a:latin typeface="Cambria Math" panose="02040503050406030204" pitchFamily="18" charset="0"/>
                          </a:rPr>
                          <m:t>𝑦</m:t>
                        </m:r>
                      </m:e>
                      <m:sup>
                        <m:r>
                          <a:rPr lang="en-US" sz="2000" i="1">
                            <a:latin typeface="Cambria Math" panose="02040503050406030204" pitchFamily="18" charset="0"/>
                          </a:rPr>
                          <m:t>4</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4</m:t>
                        </m:r>
                        <m:r>
                          <a:rPr lang="en-US" sz="2000" i="1">
                            <a:latin typeface="Cambria Math" panose="02040503050406030204" pitchFamily="18" charset="0"/>
                          </a:rPr>
                          <m:t>𝑦</m:t>
                        </m:r>
                      </m:e>
                      <m:sup>
                        <m:r>
                          <a:rPr lang="en-US" sz="2000" i="1">
                            <a:latin typeface="Cambria Math" panose="02040503050406030204" pitchFamily="18" charset="0"/>
                          </a:rPr>
                          <m:t>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5</m:t>
                        </m:r>
                      </m:sup>
                    </m:sSup>
                    <m:r>
                      <m:rPr>
                        <m:nor/>
                      </m:rPr>
                      <a:rPr lang="en-US" sz="2000" dirty="0"/>
                      <m:t>)</m:t>
                    </m:r>
                  </m:oMath>
                </a14:m>
                <a:endParaRPr lang="en-US" sz="2000"/>
              </a:p>
              <a:p>
                <a:pPr marL="1054100" lvl="1" indent="-457200">
                  <a:buFont typeface="+mj-lt"/>
                  <a:buAutoNum type="arabicPeriod"/>
                </a:pPr>
                <a:r>
                  <a:rPr lang="en-US" sz="2000"/>
                  <a:t>None of the above </a:t>
                </a:r>
              </a:p>
              <a:p>
                <a:pPr marL="1054100" lvl="1" indent="-457200">
                  <a:buFont typeface="+mj-lt"/>
                  <a:buAutoNum type="arabicPeriod"/>
                </a:pPr>
                <a:endParaRPr lang="en-US" sz="2000"/>
              </a:p>
            </p:txBody>
          </p:sp>
        </mc:Choice>
        <mc:Fallback>
          <p:sp>
            <p:nvSpPr>
              <p:cNvPr id="3" name="Content Placeholder 2">
                <a:extLst>
                  <a:ext uri="{FF2B5EF4-FFF2-40B4-BE49-F238E27FC236}">
                    <a16:creationId xmlns:a16="http://schemas.microsoft.com/office/drawing/2014/main" id="{08E4D562-A998-557F-AF8E-8F2BD8E6ABC4}"/>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099" t="-288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67DBCC8-DDC7-770C-23B2-2456C8FD6702}"/>
              </a:ext>
            </a:extLst>
          </p:cNvPr>
          <p:cNvSpPr/>
          <p:nvPr/>
        </p:nvSpPr>
        <p:spPr>
          <a:xfrm>
            <a:off x="5904412" y="357051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 name="Oval 7">
            <a:extLst>
              <a:ext uri="{FF2B5EF4-FFF2-40B4-BE49-F238E27FC236}">
                <a16:creationId xmlns:a16="http://schemas.microsoft.com/office/drawing/2014/main" id="{1062C271-7835-CFD0-F32A-5FCDB20BAF67}"/>
              </a:ext>
            </a:extLst>
          </p:cNvPr>
          <p:cNvSpPr/>
          <p:nvPr/>
        </p:nvSpPr>
        <p:spPr>
          <a:xfrm>
            <a:off x="6956516" y="357922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0A2C74BF-F78F-7F27-AF68-0F37553AEAB2}"/>
              </a:ext>
            </a:extLst>
          </p:cNvPr>
          <p:cNvSpPr/>
          <p:nvPr/>
        </p:nvSpPr>
        <p:spPr>
          <a:xfrm>
            <a:off x="6381750" y="279853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09AB2DAC-B1C8-BEF9-3C9D-E7EC4383A8EA}"/>
              </a:ext>
            </a:extLst>
          </p:cNvPr>
          <p:cNvCxnSpPr>
            <a:cxnSpLocks/>
            <a:stCxn id="7" idx="0"/>
            <a:endCxn id="9" idx="3"/>
          </p:cNvCxnSpPr>
          <p:nvPr/>
        </p:nvCxnSpPr>
        <p:spPr>
          <a:xfrm flipV="1">
            <a:off x="6048104" y="3036401"/>
            <a:ext cx="375732" cy="534114"/>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81D8F75-1583-A8CC-2267-F1A749209D20}"/>
              </a:ext>
            </a:extLst>
          </p:cNvPr>
          <p:cNvCxnSpPr>
            <a:cxnSpLocks/>
            <a:stCxn id="8" idx="0"/>
            <a:endCxn id="9" idx="5"/>
          </p:cNvCxnSpPr>
          <p:nvPr/>
        </p:nvCxnSpPr>
        <p:spPr>
          <a:xfrm flipH="1" flipV="1">
            <a:off x="6627047" y="3036401"/>
            <a:ext cx="473161" cy="54282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D629647-4E2B-F273-6216-76214F611D94}"/>
                  </a:ext>
                </a:extLst>
              </p:cNvPr>
              <p:cNvSpPr txBox="1"/>
              <p:nvPr/>
            </p:nvSpPr>
            <p:spPr>
              <a:xfrm>
                <a:off x="5939790" y="236018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7" name="TextBox 16">
                <a:extLst>
                  <a:ext uri="{FF2B5EF4-FFF2-40B4-BE49-F238E27FC236}">
                    <a16:creationId xmlns:a16="http://schemas.microsoft.com/office/drawing/2014/main" id="{AD629647-4E2B-F273-6216-76214F611D94}"/>
                  </a:ext>
                </a:extLst>
              </p:cNvPr>
              <p:cNvSpPr txBox="1">
                <a:spLocks noRot="1" noChangeAspect="1" noMove="1" noResize="1" noEditPoints="1" noAdjustHandles="1" noChangeArrowheads="1" noChangeShapeType="1" noTextEdit="1"/>
              </p:cNvSpPr>
              <p:nvPr/>
            </p:nvSpPr>
            <p:spPr>
              <a:xfrm>
                <a:off x="5939790" y="2360182"/>
                <a:ext cx="115388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C866DCD-CA12-C534-1F5E-99C3D34775FC}"/>
                  </a:ext>
                </a:extLst>
              </p:cNvPr>
              <p:cNvSpPr txBox="1"/>
              <p:nvPr/>
            </p:nvSpPr>
            <p:spPr>
              <a:xfrm>
                <a:off x="5585642" y="3433447"/>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r>
                        <a:rPr lang="en-US" sz="2400" smtClean="0">
                          <a:latin typeface="Cambria Math" panose="02040503050406030204" pitchFamily="18" charset="0"/>
                        </a:rPr>
                        <m:t>                      </m:t>
                      </m:r>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CC866DCD-CA12-C534-1F5E-99C3D34775FC}"/>
                  </a:ext>
                </a:extLst>
              </p:cNvPr>
              <p:cNvSpPr txBox="1">
                <a:spLocks noRot="1" noChangeAspect="1" noMove="1" noResize="1" noEditPoints="1" noAdjustHandles="1" noChangeArrowheads="1" noChangeShapeType="1" noTextEdit="1"/>
              </p:cNvSpPr>
              <p:nvPr/>
            </p:nvSpPr>
            <p:spPr>
              <a:xfrm>
                <a:off x="5585642" y="3433447"/>
                <a:ext cx="1153886" cy="461665"/>
              </a:xfrm>
              <a:prstGeom prst="rect">
                <a:avLst/>
              </a:prstGeom>
              <a:blipFill>
                <a:blip r:embed="rId5"/>
                <a:stretch>
                  <a:fillRect l="-1087" r="-69565" b="-21622"/>
                </a:stretch>
              </a:blipFill>
            </p:spPr>
            <p:txBody>
              <a:bodyPr/>
              <a:lstStyle/>
              <a:p>
                <a:r>
                  <a:rPr lang="en-US">
                    <a:noFill/>
                  </a:rPr>
                  <a:t> </a:t>
                </a:r>
              </a:p>
            </p:txBody>
          </p:sp>
        </mc:Fallback>
      </mc:AlternateContent>
    </p:spTree>
    <p:extLst>
      <p:ext uri="{BB962C8B-B14F-4D97-AF65-F5344CB8AC3E}">
        <p14:creationId xmlns:p14="http://schemas.microsoft.com/office/powerpoint/2010/main" val="886273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DEC-C67A-4B05-1672-5E44F4839F23}"/>
              </a:ext>
            </a:extLst>
          </p:cNvPr>
          <p:cNvSpPr>
            <a:spLocks noGrp="1"/>
          </p:cNvSpPr>
          <p:nvPr>
            <p:ph type="title"/>
          </p:nvPr>
        </p:nvSpPr>
        <p:spPr/>
        <p:txBody>
          <a:bodyPr>
            <a:normAutofit fontScale="90000"/>
          </a:bodyPr>
          <a:lstStyle/>
          <a:p>
            <a:r>
              <a:rPr lang="en-US" spc="-4"/>
              <a:t>Jacobian</a:t>
            </a:r>
            <a:r>
              <a:rPr lang="en-US" spc="-8"/>
              <a:t> </a:t>
            </a:r>
            <a:r>
              <a:rPr lang="en-US" spc="-4"/>
              <a:t>Matrix:</a:t>
            </a:r>
            <a:r>
              <a:rPr lang="en-US"/>
              <a:t> </a:t>
            </a:r>
            <a:r>
              <a:rPr lang="en-US" spc="-4"/>
              <a:t>Generalization</a:t>
            </a:r>
            <a:r>
              <a:rPr lang="en-US" spc="-8"/>
              <a:t> </a:t>
            </a:r>
            <a:r>
              <a:rPr lang="en-US"/>
              <a:t>of</a:t>
            </a:r>
            <a:r>
              <a:rPr lang="en-US" spc="-4"/>
              <a:t> </a:t>
            </a:r>
            <a:br>
              <a:rPr lang="en-US" spc="-4"/>
            </a:br>
            <a:r>
              <a:rPr lang="en-US" spc="-4"/>
              <a:t>the</a:t>
            </a:r>
            <a:r>
              <a:rPr lang="en-US"/>
              <a:t> </a:t>
            </a:r>
            <a:r>
              <a:rPr lang="en-US" spc="-4"/>
              <a:t>Gradient</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B02C3A-E69B-3079-17D2-03A1E0623FD5}"/>
                  </a:ext>
                </a:extLst>
              </p:cNvPr>
              <p:cNvSpPr>
                <a:spLocks noGrp="1"/>
              </p:cNvSpPr>
              <p:nvPr>
                <p:ph type="body" sz="quarter" idx="16"/>
              </p:nvPr>
            </p:nvSpPr>
            <p:spPr/>
            <p:txBody>
              <a:bodyPr>
                <a:normAutofit/>
              </a:bodyPr>
              <a:lstStyle/>
              <a:p>
                <a:r>
                  <a:rPr lang="en-US" sz="1800" spc="-4" dirty="0">
                    <a:latin typeface="Corbel" panose="020B0503020204020204" pitchFamily="34" charset="0"/>
                    <a:cs typeface="Calibri"/>
                  </a:rPr>
                  <a:t>Given</a:t>
                </a:r>
                <a:r>
                  <a:rPr lang="en-US" sz="1800" dirty="0">
                    <a:latin typeface="Corbel" panose="020B0503020204020204" pitchFamily="34" charset="0"/>
                    <a:cs typeface="Calibri"/>
                  </a:rPr>
                  <a:t> a</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function</a:t>
                </a:r>
                <a:r>
                  <a:rPr lang="en-US" sz="1800" dirty="0">
                    <a:latin typeface="Corbel" panose="020B0503020204020204" pitchFamily="34" charset="0"/>
                    <a:cs typeface="Calibri"/>
                  </a:rPr>
                  <a:t> </a:t>
                </a:r>
                <a:r>
                  <a:rPr lang="en-US" sz="1800" spc="-4" dirty="0">
                    <a:latin typeface="Corbel" panose="020B0503020204020204" pitchFamily="34" charset="0"/>
                    <a:cs typeface="Calibri"/>
                  </a:rPr>
                  <a:t>with</a:t>
                </a:r>
                <a:r>
                  <a:rPr lang="en-US" sz="1800" spc="8" dirty="0">
                    <a:latin typeface="Corbel" panose="020B0503020204020204" pitchFamily="34" charset="0"/>
                    <a:cs typeface="Calibri"/>
                  </a:rPr>
                  <a:t> </a:t>
                </a:r>
                <a:r>
                  <a:rPr lang="en-US" sz="1800" b="1" i="1" dirty="0">
                    <a:latin typeface="Corbel" panose="020B0503020204020204" pitchFamily="34" charset="0"/>
                    <a:cs typeface="Calibri"/>
                  </a:rPr>
                  <a:t>m</a:t>
                </a:r>
                <a:r>
                  <a:rPr lang="en-US" sz="1800" b="1" i="1" spc="-4" dirty="0">
                    <a:latin typeface="Corbel" panose="020B0503020204020204" pitchFamily="34" charset="0"/>
                    <a:cs typeface="Calibri"/>
                  </a:rPr>
                  <a:t> </a:t>
                </a:r>
                <a:r>
                  <a:rPr lang="en-US" sz="1800" b="1" spc="-4" dirty="0">
                    <a:latin typeface="Corbel" panose="020B0503020204020204" pitchFamily="34" charset="0"/>
                    <a:cs typeface="Calibri"/>
                  </a:rPr>
                  <a:t>outputs</a:t>
                </a:r>
                <a:r>
                  <a:rPr lang="en-US" sz="1800" b="1" spc="-8" dirty="0">
                    <a:latin typeface="Corbel" panose="020B0503020204020204" pitchFamily="34" charset="0"/>
                    <a:cs typeface="Calibri"/>
                  </a:rPr>
                  <a:t> </a:t>
                </a:r>
                <a:r>
                  <a:rPr lang="en-US" sz="1800" spc="-4"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b="1" i="1" dirty="0">
                    <a:latin typeface="Corbel" panose="020B0503020204020204" pitchFamily="34" charset="0"/>
                    <a:cs typeface="Calibri"/>
                  </a:rPr>
                  <a:t>n</a:t>
                </a:r>
                <a:r>
                  <a:rPr lang="en-US" sz="1800" b="1" i="1" spc="-4" dirty="0">
                    <a:latin typeface="Corbel" panose="020B0503020204020204" pitchFamily="34" charset="0"/>
                    <a:cs typeface="Calibri"/>
                  </a:rPr>
                  <a:t> </a:t>
                </a:r>
                <a:r>
                  <a:rPr lang="en-US" sz="1800" b="1" spc="-4" dirty="0">
                    <a:latin typeface="Corbel" panose="020B0503020204020204" pitchFamily="34" charset="0"/>
                    <a:cs typeface="Calibri"/>
                  </a:rPr>
                  <a:t>inputs</a:t>
                </a:r>
                <a:endParaRPr lang="en-US" sz="1800" b="1" dirty="0">
                  <a:latin typeface="Corbel" panose="020B0503020204020204" pitchFamily="34" charset="0"/>
                  <a:cs typeface="Calibri"/>
                </a:endParaRPr>
              </a:p>
              <a:p>
                <a:endParaRPr lang="en-US" dirty="0">
                  <a:latin typeface="Corbel" panose="020B0503020204020204" pitchFamily="34" charset="0"/>
                </a:endParaRPr>
              </a:p>
              <a:p>
                <a:endParaRPr lang="en-US" dirty="0">
                  <a:latin typeface="Corbel" panose="020B0503020204020204" pitchFamily="34" charset="0"/>
                </a:endParaRPr>
              </a:p>
              <a:p>
                <a:r>
                  <a:rPr lang="en-US" sz="1800" spc="-4" dirty="0">
                    <a:latin typeface="Corbel" panose="020B0503020204020204" pitchFamily="34" charset="0"/>
                    <a:cs typeface="Calibri"/>
                  </a:rPr>
                  <a:t>It’s</a:t>
                </a:r>
                <a:r>
                  <a:rPr lang="en-US" sz="1800" dirty="0">
                    <a:latin typeface="Corbel" panose="020B0503020204020204" pitchFamily="34" charset="0"/>
                    <a:cs typeface="Calibri"/>
                  </a:rPr>
                  <a:t> </a:t>
                </a:r>
                <a:r>
                  <a:rPr lang="en-US" sz="1800" spc="-4" dirty="0">
                    <a:latin typeface="Corbel" panose="020B0503020204020204" pitchFamily="34" charset="0"/>
                    <a:cs typeface="Calibri"/>
                  </a:rPr>
                  <a:t>Jacobian is</a:t>
                </a:r>
                <a:r>
                  <a:rPr lang="en-US" sz="1800" dirty="0">
                    <a:latin typeface="Corbel" panose="020B0503020204020204" pitchFamily="34" charset="0"/>
                    <a:cs typeface="Calibri"/>
                  </a:rPr>
                  <a:t> </a:t>
                </a:r>
                <a:r>
                  <a:rPr lang="en-US" sz="1800" spc="-4" dirty="0">
                    <a:latin typeface="Corbel" panose="020B0503020204020204" pitchFamily="34" charset="0"/>
                    <a:cs typeface="Calibri"/>
                  </a:rPr>
                  <a:t>an</a:t>
                </a:r>
                <a:r>
                  <a:rPr lang="en-US" sz="1800" dirty="0">
                    <a:latin typeface="Corbel" panose="020B0503020204020204" pitchFamily="34" charset="0"/>
                    <a:cs typeface="Calibri"/>
                  </a:rPr>
                  <a:t> </a:t>
                </a:r>
                <a:r>
                  <a:rPr lang="en-US" sz="1800" b="1" i="1" dirty="0">
                    <a:latin typeface="Corbel" panose="020B0503020204020204" pitchFamily="34" charset="0"/>
                    <a:cs typeface="Calibri"/>
                  </a:rPr>
                  <a:t>m</a:t>
                </a:r>
                <a:r>
                  <a:rPr lang="en-US" sz="1800" b="1" i="1" spc="-4" dirty="0">
                    <a:latin typeface="Corbel" panose="020B0503020204020204" pitchFamily="34" charset="0"/>
                    <a:cs typeface="Calibri"/>
                  </a:rPr>
                  <a:t> </a:t>
                </a:r>
                <a:r>
                  <a:rPr lang="en-US" sz="1800" b="1" dirty="0">
                    <a:latin typeface="Corbel" panose="020B0503020204020204" pitchFamily="34" charset="0"/>
                    <a:cs typeface="Calibri"/>
                  </a:rPr>
                  <a:t>x </a:t>
                </a:r>
                <a:r>
                  <a:rPr lang="en-US" sz="1800" b="1" i="1" dirty="0">
                    <a:latin typeface="Corbel" panose="020B0503020204020204" pitchFamily="34" charset="0"/>
                    <a:cs typeface="Calibri"/>
                  </a:rPr>
                  <a:t>n</a:t>
                </a:r>
                <a:r>
                  <a:rPr lang="en-US" sz="1800" b="1" i="1" spc="-4" dirty="0">
                    <a:latin typeface="Corbel" panose="020B0503020204020204" pitchFamily="34" charset="0"/>
                    <a:cs typeface="Calibri"/>
                  </a:rPr>
                  <a:t> </a:t>
                </a:r>
                <a:r>
                  <a:rPr lang="en-US" sz="1800" b="1" dirty="0">
                    <a:latin typeface="Corbel" panose="020B0503020204020204" pitchFamily="34" charset="0"/>
                    <a:cs typeface="Calibri"/>
                  </a:rPr>
                  <a:t>matrix </a:t>
                </a:r>
                <a:r>
                  <a:rPr lang="en-US" sz="1800" spc="-4" dirty="0">
                    <a:latin typeface="Corbel" panose="020B0503020204020204" pitchFamily="34" charset="0"/>
                    <a:cs typeface="Calibri"/>
                  </a:rPr>
                  <a:t>of partial derivatives: </a:t>
                </a:r>
                <a14:m>
                  <m:oMath xmlns:m="http://schemas.openxmlformats.org/officeDocument/2006/math">
                    <m:sSub>
                      <m:sSubPr>
                        <m:ctrlPr>
                          <a:rPr lang="en-US" sz="1800" b="0" i="1" smtClean="0">
                            <a:latin typeface="Cambria Math" panose="02040503050406030204" pitchFamily="18" charset="0"/>
                          </a:rPr>
                        </m:ctrlPr>
                      </m:sSubPr>
                      <m:e>
                        <m:d>
                          <m:dPr>
                            <m:ctrlPr>
                              <a:rPr lang="en-US" sz="1800" i="1" smtClean="0">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𝐉</m:t>
                                </m:r>
                              </m:e>
                              <m:sub>
                                <m:r>
                                  <a:rPr lang="en-US" b="1" i="0">
                                    <a:latin typeface="Cambria Math" panose="02040503050406030204" pitchFamily="18" charset="0"/>
                                  </a:rPr>
                                  <m:t>𝐟</m:t>
                                </m:r>
                              </m:sub>
                            </m:sSub>
                            <m:d>
                              <m:dPr>
                                <m:ctrlPr>
                                  <a:rPr lang="en-US" i="1">
                                    <a:latin typeface="Cambria Math" panose="02040503050406030204" pitchFamily="18" charset="0"/>
                                  </a:rPr>
                                </m:ctrlPr>
                              </m:dPr>
                              <m:e>
                                <m:r>
                                  <a:rPr lang="en-US" b="1">
                                    <a:latin typeface="Cambria Math" panose="02040503050406030204" pitchFamily="18" charset="0"/>
                                  </a:rPr>
                                  <m:t>𝐱</m:t>
                                </m:r>
                              </m:e>
                            </m:d>
                          </m:e>
                        </m:d>
                      </m:e>
                      <m:sub>
                        <m:r>
                          <a:rPr lang="en-US" sz="1800" b="0" i="1" smtClean="0">
                            <a:latin typeface="Cambria Math" panose="02040503050406030204" pitchFamily="18" charset="0"/>
                          </a:rPr>
                          <m:t>𝑖𝑗</m:t>
                        </m:r>
                      </m:sub>
                    </m:sSub>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𝑖</m:t>
                            </m:r>
                          </m:sub>
                        </m:sSub>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𝑗</m:t>
                            </m:r>
                          </m:sub>
                        </m:sSub>
                      </m:den>
                    </m:f>
                  </m:oMath>
                </a14:m>
                <a:endParaRPr lang="en-US" sz="1800" dirty="0">
                  <a:latin typeface="Corbel" panose="020B0503020204020204" pitchFamily="34" charset="0"/>
                  <a:cs typeface="Calibri"/>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pPr marL="0" indent="0">
                  <a:buNone/>
                </a:pPr>
                <a:endParaRPr lang="en-US" dirty="0">
                  <a:latin typeface="Corbel" panose="020B0503020204020204" pitchFamily="34" charset="0"/>
                </a:endParaRPr>
              </a:p>
              <a:p>
                <a:endParaRPr lang="en-US" dirty="0">
                  <a:latin typeface="Corbel" panose="020B0503020204020204" pitchFamily="34" charset="0"/>
                </a:endParaRPr>
              </a:p>
            </p:txBody>
          </p:sp>
        </mc:Choice>
        <mc:Fallback>
          <p:sp>
            <p:nvSpPr>
              <p:cNvPr id="3" name="Content Placeholder 2">
                <a:extLst>
                  <a:ext uri="{FF2B5EF4-FFF2-40B4-BE49-F238E27FC236}">
                    <a16:creationId xmlns:a16="http://schemas.microsoft.com/office/drawing/2014/main" id="{3FB02C3A-E69B-3079-17D2-03A1E0623FD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F0B36F5-FF56-17E4-6C74-F7BB3EFFB871}"/>
              </a:ext>
            </a:extLst>
          </p:cNvPr>
          <p:cNvGrpSpPr/>
          <p:nvPr/>
        </p:nvGrpSpPr>
        <p:grpSpPr>
          <a:xfrm>
            <a:off x="6744688" y="146792"/>
            <a:ext cx="2329964" cy="1783257"/>
            <a:chOff x="6413092" y="156736"/>
            <a:chExt cx="2753334" cy="1989027"/>
          </a:xfrm>
        </p:grpSpPr>
        <p:sp>
          <p:nvSpPr>
            <p:cNvPr id="4" name="Oval 3">
              <a:extLst>
                <a:ext uri="{FF2B5EF4-FFF2-40B4-BE49-F238E27FC236}">
                  <a16:creationId xmlns:a16="http://schemas.microsoft.com/office/drawing/2014/main" id="{B6D51593-DAFA-55B2-7815-0ECE9556C27A}"/>
                </a:ext>
              </a:extLst>
            </p:cNvPr>
            <p:cNvSpPr/>
            <p:nvPr/>
          </p:nvSpPr>
          <p:spPr>
            <a:xfrm>
              <a:off x="6612490"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sp>
          <p:nvSpPr>
            <p:cNvPr id="5" name="Oval 4">
              <a:extLst>
                <a:ext uri="{FF2B5EF4-FFF2-40B4-BE49-F238E27FC236}">
                  <a16:creationId xmlns:a16="http://schemas.microsoft.com/office/drawing/2014/main" id="{64D93B52-A0C7-6A14-CABA-0541C32BAC44}"/>
                </a:ext>
              </a:extLst>
            </p:cNvPr>
            <p:cNvSpPr/>
            <p:nvPr/>
          </p:nvSpPr>
          <p:spPr>
            <a:xfrm>
              <a:off x="7530295"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sp>
          <p:nvSpPr>
            <p:cNvPr id="6" name="Oval 5">
              <a:extLst>
                <a:ext uri="{FF2B5EF4-FFF2-40B4-BE49-F238E27FC236}">
                  <a16:creationId xmlns:a16="http://schemas.microsoft.com/office/drawing/2014/main" id="{B1B7A3DD-80C2-D554-F75A-42270F464284}"/>
                </a:ext>
              </a:extLst>
            </p:cNvPr>
            <p:cNvSpPr/>
            <p:nvPr/>
          </p:nvSpPr>
          <p:spPr>
            <a:xfrm>
              <a:off x="6873171" y="673613"/>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7" name="Straight Arrow Connector 6">
              <a:extLst>
                <a:ext uri="{FF2B5EF4-FFF2-40B4-BE49-F238E27FC236}">
                  <a16:creationId xmlns:a16="http://schemas.microsoft.com/office/drawing/2014/main" id="{DB0A064E-4457-A77A-272C-0F34D1460217}"/>
                </a:ext>
              </a:extLst>
            </p:cNvPr>
            <p:cNvCxnSpPr>
              <a:cxnSpLocks/>
              <a:stCxn id="4" idx="0"/>
              <a:endCxn id="6" idx="3"/>
            </p:cNvCxnSpPr>
            <p:nvPr/>
          </p:nvCxnSpPr>
          <p:spPr>
            <a:xfrm flipV="1">
              <a:off x="6756182" y="911476"/>
              <a:ext cx="159075" cy="58062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3B0BDF3-4742-AD2B-53D1-6519A3CD4C29}"/>
                </a:ext>
              </a:extLst>
            </p:cNvPr>
            <p:cNvCxnSpPr>
              <a:cxnSpLocks/>
              <a:stCxn id="5" idx="0"/>
              <a:endCxn id="6" idx="4"/>
            </p:cNvCxnSpPr>
            <p:nvPr/>
          </p:nvCxnSpPr>
          <p:spPr>
            <a:xfrm flipH="1" flipV="1">
              <a:off x="7016863" y="952287"/>
              <a:ext cx="657124" cy="53981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1E92BE7-FDC2-9160-4497-3BF65B5E8C8A}"/>
                    </a:ext>
                  </a:extLst>
                </p:cNvPr>
                <p:cNvSpPr txBox="1"/>
                <p:nvPr/>
              </p:nvSpPr>
              <p:spPr>
                <a:xfrm>
                  <a:off x="6825980" y="156736"/>
                  <a:ext cx="1826331" cy="4462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smtClean="0">
                                <a:latin typeface="Cambria Math" panose="02040503050406030204" pitchFamily="18" charset="0"/>
                              </a:rPr>
                              <m:t>…      </m:t>
                            </m:r>
                            <m:r>
                              <a:rPr lang="en-US" sz="2000">
                                <a:latin typeface="Cambria Math" panose="02040503050406030204" pitchFamily="18" charset="0"/>
                              </a:rPr>
                              <m:t>𝑓</m:t>
                            </m:r>
                          </m:e>
                          <m:sub>
                            <m:r>
                              <a:rPr lang="en-US" sz="2000" smtClean="0">
                                <a:latin typeface="Cambria Math" panose="02040503050406030204" pitchFamily="18" charset="0"/>
                              </a:rPr>
                              <m:t>𝑚</m:t>
                            </m:r>
                          </m:sub>
                        </m:sSub>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B1E92BE7-FDC2-9160-4497-3BF65B5E8C8A}"/>
                    </a:ext>
                  </a:extLst>
                </p:cNvPr>
                <p:cNvSpPr txBox="1">
                  <a:spLocks noRot="1" noChangeAspect="1" noMove="1" noResize="1" noEditPoints="1" noAdjustHandles="1" noChangeArrowheads="1" noChangeShapeType="1" noTextEdit="1"/>
                </p:cNvSpPr>
                <p:nvPr/>
              </p:nvSpPr>
              <p:spPr>
                <a:xfrm>
                  <a:off x="6825980" y="156736"/>
                  <a:ext cx="1826331" cy="446279"/>
                </a:xfrm>
                <a:prstGeom prst="rect">
                  <a:avLst/>
                </a:prstGeom>
                <a:blipFill>
                  <a:blip r:embed="rId4"/>
                  <a:stretch>
                    <a:fillRect l="-1626" b="-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D0C1032-ABC6-61CC-E7C7-D7B70FB14CBF}"/>
                    </a:ext>
                  </a:extLst>
                </p:cNvPr>
                <p:cNvSpPr txBox="1"/>
                <p:nvPr/>
              </p:nvSpPr>
              <p:spPr>
                <a:xfrm>
                  <a:off x="6413092" y="1699484"/>
                  <a:ext cx="2753334" cy="4462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𝑛</m:t>
                            </m:r>
                          </m:sub>
                        </m:sSub>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1D0C1032-ABC6-61CC-E7C7-D7B70FB14CBF}"/>
                    </a:ext>
                  </a:extLst>
                </p:cNvPr>
                <p:cNvSpPr txBox="1">
                  <a:spLocks noRot="1" noChangeAspect="1" noMove="1" noResize="1" noEditPoints="1" noAdjustHandles="1" noChangeArrowheads="1" noChangeShapeType="1" noTextEdit="1"/>
                </p:cNvSpPr>
                <p:nvPr/>
              </p:nvSpPr>
              <p:spPr>
                <a:xfrm>
                  <a:off x="6413092" y="1699484"/>
                  <a:ext cx="2753334" cy="446279"/>
                </a:xfrm>
                <a:prstGeom prst="rect">
                  <a:avLst/>
                </a:prstGeom>
                <a:blipFill>
                  <a:blip r:embed="rId5"/>
                  <a:stretch>
                    <a:fillRect b="-15152"/>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93425E7E-9A09-2222-D38C-2B00EC2E73DE}"/>
                </a:ext>
              </a:extLst>
            </p:cNvPr>
            <p:cNvSpPr/>
            <p:nvPr/>
          </p:nvSpPr>
          <p:spPr>
            <a:xfrm>
              <a:off x="8638352"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12" name="Straight Arrow Connector 11">
              <a:extLst>
                <a:ext uri="{FF2B5EF4-FFF2-40B4-BE49-F238E27FC236}">
                  <a16:creationId xmlns:a16="http://schemas.microsoft.com/office/drawing/2014/main" id="{B89BA981-4B18-7911-0C99-D758DEA04BFE}"/>
                </a:ext>
              </a:extLst>
            </p:cNvPr>
            <p:cNvCxnSpPr>
              <a:cxnSpLocks/>
              <a:stCxn id="11" idx="0"/>
              <a:endCxn id="6" idx="5"/>
            </p:cNvCxnSpPr>
            <p:nvPr/>
          </p:nvCxnSpPr>
          <p:spPr>
            <a:xfrm flipH="1" flipV="1">
              <a:off x="7118468" y="911476"/>
              <a:ext cx="1663576" cy="58062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9860CB63-1551-3BFF-B666-6D7495A4943C}"/>
                </a:ext>
              </a:extLst>
            </p:cNvPr>
            <p:cNvSpPr/>
            <p:nvPr/>
          </p:nvSpPr>
          <p:spPr>
            <a:xfrm>
              <a:off x="8291676" y="681662"/>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18" name="Straight Arrow Connector 17">
              <a:extLst>
                <a:ext uri="{FF2B5EF4-FFF2-40B4-BE49-F238E27FC236}">
                  <a16:creationId xmlns:a16="http://schemas.microsoft.com/office/drawing/2014/main" id="{3000C8F9-3BFC-40C7-2308-C44C280A63DB}"/>
                </a:ext>
              </a:extLst>
            </p:cNvPr>
            <p:cNvCxnSpPr>
              <a:cxnSpLocks/>
              <a:stCxn id="4" idx="0"/>
              <a:endCxn id="17" idx="3"/>
            </p:cNvCxnSpPr>
            <p:nvPr/>
          </p:nvCxnSpPr>
          <p:spPr>
            <a:xfrm flipV="1">
              <a:off x="6756182" y="919525"/>
              <a:ext cx="1577580" cy="57257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943B371-BA54-5ED4-39FB-AE2DB09D8E6D}"/>
                </a:ext>
              </a:extLst>
            </p:cNvPr>
            <p:cNvCxnSpPr>
              <a:cxnSpLocks/>
              <a:stCxn id="5" idx="0"/>
              <a:endCxn id="17" idx="4"/>
            </p:cNvCxnSpPr>
            <p:nvPr/>
          </p:nvCxnSpPr>
          <p:spPr>
            <a:xfrm flipV="1">
              <a:off x="7673987" y="960336"/>
              <a:ext cx="761381" cy="53176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9ECD69A-C6AA-E579-219B-83FE980BF7F1}"/>
                </a:ext>
              </a:extLst>
            </p:cNvPr>
            <p:cNvCxnSpPr>
              <a:cxnSpLocks/>
              <a:stCxn id="11" idx="0"/>
              <a:endCxn id="17" idx="5"/>
            </p:cNvCxnSpPr>
            <p:nvPr/>
          </p:nvCxnSpPr>
          <p:spPr>
            <a:xfrm flipH="1" flipV="1">
              <a:off x="8536973" y="919525"/>
              <a:ext cx="245071" cy="57257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9DF2741-0F1D-D853-E9D2-502AD52F6E88}"/>
                  </a:ext>
                </a:extLst>
              </p:cNvPr>
              <p:cNvSpPr txBox="1"/>
              <p:nvPr/>
            </p:nvSpPr>
            <p:spPr>
              <a:xfrm>
                <a:off x="440080" y="1756668"/>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7" name="TextBox 36">
                <a:extLst>
                  <a:ext uri="{FF2B5EF4-FFF2-40B4-BE49-F238E27FC236}">
                    <a16:creationId xmlns:a16="http://schemas.microsoft.com/office/drawing/2014/main" id="{99DF2741-0F1D-D853-E9D2-502AD52F6E88}"/>
                  </a:ext>
                </a:extLst>
              </p:cNvPr>
              <p:cNvSpPr txBox="1">
                <a:spLocks noRot="1" noChangeAspect="1" noMove="1" noResize="1" noEditPoints="1" noAdjustHandles="1" noChangeArrowheads="1" noChangeShapeType="1" noTextEdit="1"/>
              </p:cNvSpPr>
              <p:nvPr/>
            </p:nvSpPr>
            <p:spPr>
              <a:xfrm>
                <a:off x="440080" y="1756668"/>
                <a:ext cx="5973012" cy="400110"/>
              </a:xfrm>
              <a:prstGeom prst="rect">
                <a:avLst/>
              </a:prstGeom>
              <a:blipFill>
                <a:blip r:embed="rId6"/>
                <a:stretch>
                  <a:fillRect b="-156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E60B745-C237-639C-2E1B-49AC34803DC9}"/>
                  </a:ext>
                </a:extLst>
              </p:cNvPr>
              <p:cNvSpPr txBox="1"/>
              <p:nvPr/>
            </p:nvSpPr>
            <p:spPr>
              <a:xfrm>
                <a:off x="1155824" y="3031545"/>
                <a:ext cx="6832352" cy="150175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𝐉</m:t>
                          </m:r>
                        </m:e>
                        <m:sub>
                          <m:r>
                            <a:rPr lang="en-US" sz="1800" smtClean="0">
                              <a:latin typeface="Cambria Math" panose="02040503050406030204" pitchFamily="18" charset="0"/>
                            </a:rPr>
                            <m:t>𝐟</m:t>
                          </m:r>
                        </m:sub>
                      </m:sSub>
                      <m:d>
                        <m:dPr>
                          <m:ctrlPr>
                            <a:rPr lang="en-US" sz="1800" i="1">
                              <a:latin typeface="Cambria Math" panose="02040503050406030204" pitchFamily="18" charset="0"/>
                            </a:rPr>
                          </m:ctrlPr>
                        </m:dPr>
                        <m:e>
                          <m:r>
                            <a:rPr lang="en-US" sz="1800">
                              <a:latin typeface="Cambria Math" panose="02040503050406030204" pitchFamily="18" charset="0"/>
                            </a:rPr>
                            <m:t>𝐱</m:t>
                          </m:r>
                        </m:e>
                      </m:d>
                      <m:r>
                        <a:rPr lang="en-US" sz="180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3"/>
                                    <m:mcJc m:val="center"/>
                                  </m:mcPr>
                                </m:mc>
                              </m:mcs>
                              <m:ctrlPr>
                                <a:rPr lang="en-US" sz="1800" i="1">
                                  <a:latin typeface="Cambria Math" panose="02040503050406030204" pitchFamily="18" charset="0"/>
                                </a:rPr>
                              </m:ctrlPr>
                            </m:mPr>
                            <m:mr>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a:latin typeface="Cambria Math" panose="02040503050406030204" pitchFamily="18" charset="0"/>
                                          </a:rPr>
                                          <m:t>1</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1</m:t>
                                        </m:r>
                                      </m:sub>
                                    </m:sSub>
                                  </m:den>
                                </m:f>
                              </m:e>
                              <m:e>
                                <m:r>
                                  <a:rPr lang="en-US" sz="1800">
                                    <a:latin typeface="Cambria Math" panose="02040503050406030204" pitchFamily="18" charset="0"/>
                                  </a:rPr>
                                  <m:t>⋯</m:t>
                                </m:r>
                              </m:e>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1</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𝑛</m:t>
                                        </m:r>
                                      </m:sub>
                                    </m:sSub>
                                  </m:den>
                                </m:f>
                              </m:e>
                            </m:mr>
                            <m:mr>
                              <m:e>
                                <m:r>
                                  <a:rPr lang="en-US" sz="1800">
                                    <a:latin typeface="Cambria Math" panose="02040503050406030204" pitchFamily="18" charset="0"/>
                                  </a:rPr>
                                  <m:t>⋮</m:t>
                                </m:r>
                              </m:e>
                              <m:e>
                                <m:r>
                                  <a:rPr lang="en-US" sz="1800">
                                    <a:latin typeface="Cambria Math" panose="02040503050406030204" pitchFamily="18" charset="0"/>
                                  </a:rPr>
                                  <m:t>⋱</m:t>
                                </m:r>
                              </m:e>
                              <m:e>
                                <m:r>
                                  <a:rPr lang="en-US" sz="1800">
                                    <a:latin typeface="Cambria Math" panose="02040503050406030204" pitchFamily="18" charset="0"/>
                                  </a:rPr>
                                  <m:t>⋮</m:t>
                                </m:r>
                              </m:e>
                            </m:mr>
                            <m:mr>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𝑚</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smtClean="0">
                                            <a:latin typeface="Cambria Math" panose="02040503050406030204" pitchFamily="18" charset="0"/>
                                          </a:rPr>
                                          <m:t>1</m:t>
                                        </m:r>
                                      </m:sub>
                                    </m:sSub>
                                  </m:den>
                                </m:f>
                              </m:e>
                              <m:e>
                                <m:r>
                                  <a:rPr lang="en-US" sz="1800">
                                    <a:latin typeface="Cambria Math" panose="02040503050406030204" pitchFamily="18" charset="0"/>
                                  </a:rPr>
                                  <m:t>⋯</m:t>
                                </m:r>
                              </m:e>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a:latin typeface="Cambria Math" panose="02040503050406030204" pitchFamily="18" charset="0"/>
                                          </a:rPr>
                                          <m:t>𝑚</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𝑛</m:t>
                                        </m:r>
                                      </m:sub>
                                    </m:sSub>
                                  </m:den>
                                </m:f>
                              </m:e>
                            </m:mr>
                          </m:m>
                        </m:e>
                      </m:d>
                      <m:r>
                        <a:rPr lang="en-US" sz="180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𝑚</m:t>
                          </m:r>
                          <m:r>
                            <a:rPr lang="en-US" sz="1800" smtClean="0">
                              <a:latin typeface="Cambria Math" panose="02040503050406030204" pitchFamily="18" charset="0"/>
                              <a:ea typeface="Cambria Math" panose="02040503050406030204" pitchFamily="18" charset="0"/>
                            </a:rPr>
                            <m:t>×</m:t>
                          </m:r>
                          <m:r>
                            <a:rPr lang="en-US" sz="1800" smtClean="0">
                              <a:latin typeface="Cambria Math" panose="02040503050406030204" pitchFamily="18" charset="0"/>
                              <a:ea typeface="Cambria Math" panose="02040503050406030204" pitchFamily="18" charset="0"/>
                            </a:rPr>
                            <m:t>𝑛</m:t>
                          </m:r>
                        </m:sup>
                      </m:sSup>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8" name="TextBox 37">
                <a:extLst>
                  <a:ext uri="{FF2B5EF4-FFF2-40B4-BE49-F238E27FC236}">
                    <a16:creationId xmlns:a16="http://schemas.microsoft.com/office/drawing/2014/main" id="{2E60B745-C237-639C-2E1B-49AC34803DC9}"/>
                  </a:ext>
                </a:extLst>
              </p:cNvPr>
              <p:cNvSpPr txBox="1">
                <a:spLocks noRot="1" noChangeAspect="1" noMove="1" noResize="1" noEditPoints="1" noAdjustHandles="1" noChangeArrowheads="1" noChangeShapeType="1" noTextEdit="1"/>
              </p:cNvSpPr>
              <p:nvPr/>
            </p:nvSpPr>
            <p:spPr>
              <a:xfrm>
                <a:off x="1155824" y="3031545"/>
                <a:ext cx="6832352" cy="150175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842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20CF-69EA-60D3-7160-2F62CDD60892}"/>
              </a:ext>
            </a:extLst>
          </p:cNvPr>
          <p:cNvSpPr>
            <a:spLocks noGrp="1"/>
          </p:cNvSpPr>
          <p:nvPr>
            <p:ph type="title"/>
          </p:nvPr>
        </p:nvSpPr>
        <p:spPr/>
        <p:txBody>
          <a:bodyPr/>
          <a:lstStyle/>
          <a:p>
            <a:r>
              <a:rPr lang="en-US" dirty="0"/>
              <a:t>Quiz: Jacobian’s special case (1) </a:t>
            </a:r>
          </a:p>
        </p:txBody>
      </p:sp>
      <p:sp>
        <p:nvSpPr>
          <p:cNvPr id="3" name="Text Placeholder 2">
            <a:extLst>
              <a:ext uri="{FF2B5EF4-FFF2-40B4-BE49-F238E27FC236}">
                <a16:creationId xmlns:a16="http://schemas.microsoft.com/office/drawing/2014/main" id="{1EA56457-A6CF-80A2-F33E-64A2AEBF118D}"/>
              </a:ext>
            </a:extLst>
          </p:cNvPr>
          <p:cNvSpPr>
            <a:spLocks noGrp="1"/>
          </p:cNvSpPr>
          <p:nvPr>
            <p:ph type="body" sz="quarter" idx="16"/>
          </p:nvPr>
        </p:nvSpPr>
        <p:spPr/>
        <p:txBody>
          <a:bodyPr/>
          <a:lstStyle/>
          <a:p>
            <a:r>
              <a:rPr lang="en-US" dirty="0"/>
              <a:t>Remember Jacobians: </a:t>
            </a:r>
          </a:p>
          <a:p>
            <a:endParaRPr lang="en-US" dirty="0"/>
          </a:p>
          <a:p>
            <a:endParaRPr lang="en-US" dirty="0"/>
          </a:p>
          <a:p>
            <a:endParaRPr lang="en-US" dirty="0"/>
          </a:p>
          <a:p>
            <a:endParaRPr lang="en-US" dirty="0"/>
          </a:p>
          <a:p>
            <a:endParaRPr lang="en-US" dirty="0"/>
          </a:p>
          <a:p>
            <a:endParaRPr lang="en-US" dirty="0"/>
          </a:p>
          <a:p>
            <a:r>
              <a:rPr lang="en-US" dirty="0"/>
              <a:t>When m=1 (scalar-valued function), Jacobian reduces to …?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ED7AA2E-F035-D44C-7D8C-EC56F21C6B9D}"/>
                  </a:ext>
                </a:extLst>
              </p:cNvPr>
              <p:cNvSpPr txBox="1"/>
              <p:nvPr/>
            </p:nvSpPr>
            <p:spPr>
              <a:xfrm>
                <a:off x="1403575" y="1713707"/>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1ED7AA2E-F035-D44C-7D8C-EC56F21C6B9D}"/>
                  </a:ext>
                </a:extLst>
              </p:cNvPr>
              <p:cNvSpPr txBox="1">
                <a:spLocks noRot="1" noChangeAspect="1" noMove="1" noResize="1" noEditPoints="1" noAdjustHandles="1" noChangeArrowheads="1" noChangeShapeType="1" noTextEdit="1"/>
              </p:cNvSpPr>
              <p:nvPr/>
            </p:nvSpPr>
            <p:spPr>
              <a:xfrm>
                <a:off x="1403575" y="1713707"/>
                <a:ext cx="5973012" cy="400110"/>
              </a:xfrm>
              <a:prstGeom prst="rect">
                <a:avLst/>
              </a:prstGeom>
              <a:blipFill>
                <a:blip r:embed="rId3"/>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9BDC459-FEC6-D050-23BD-BF9252F93A10}"/>
                  </a:ext>
                </a:extLst>
              </p:cNvPr>
              <p:cNvSpPr txBox="1"/>
              <p:nvPr/>
            </p:nvSpPr>
            <p:spPr>
              <a:xfrm>
                <a:off x="1838150" y="2180394"/>
                <a:ext cx="5103861" cy="1110625"/>
              </a:xfrm>
              <a:prstGeom prst="rect">
                <a:avLst/>
              </a:prstGeom>
              <a:noFill/>
            </p:spPr>
            <p:txBody>
              <a:bodyPr wrap="square">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smtClean="0">
                            <a:latin typeface="Cambria Math" panose="02040503050406030204" pitchFamily="18" charset="0"/>
                          </a:rPr>
                          <m:t>𝐉</m:t>
                        </m:r>
                      </m:e>
                      <m:sub>
                        <m:r>
                          <a:rPr lang="en-US" sz="1600" smtClean="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smtClean="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
                      </m:e>
                    </m:d>
                    <m:r>
                      <a:rPr lang="en-US" sz="1600">
                        <a:latin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a:latin typeface="Cambria Math" panose="02040503050406030204" pitchFamily="18" charset="0"/>
                            <a:ea typeface="Cambria Math" panose="02040503050406030204" pitchFamily="18" charset="0"/>
                          </a:rPr>
                          <m:t>ℝ</m:t>
                        </m:r>
                      </m:e>
                      <m:sup>
                        <m:r>
                          <a:rPr lang="en-US" sz="1600" smtClean="0">
                            <a:latin typeface="Cambria Math" panose="02040503050406030204" pitchFamily="18" charset="0"/>
                            <a:ea typeface="Cambria Math" panose="02040503050406030204" pitchFamily="18" charset="0"/>
                          </a:rPr>
                          <m:t>𝑚</m:t>
                        </m:r>
                        <m:r>
                          <a:rPr lang="en-US" sz="1600" smtClean="0">
                            <a:latin typeface="Cambria Math" panose="02040503050406030204" pitchFamily="18" charset="0"/>
                            <a:ea typeface="Cambria Math" panose="02040503050406030204" pitchFamily="18" charset="0"/>
                          </a:rPr>
                          <m:t>×</m:t>
                        </m:r>
                        <m:r>
                          <a:rPr lang="en-US" sz="1600" smtClean="0">
                            <a:latin typeface="Cambria Math" panose="02040503050406030204" pitchFamily="18" charset="0"/>
                            <a:ea typeface="Cambria Math" panose="02040503050406030204" pitchFamily="18" charset="0"/>
                          </a:rPr>
                          <m:t>𝑛</m:t>
                        </m:r>
                      </m:sup>
                    </m:sSup>
                  </m:oMath>
                </a14:m>
                <a:r>
                  <a:rPr lang="en-US" sz="1600" dirty="0">
                    <a:latin typeface="Corbel" panose="020B0503020204020204" pitchFamily="34" charset="0"/>
                    <a:ea typeface="Tahoma" panose="020B0604030504040204" pitchFamily="34" charset="0"/>
                    <a:cs typeface="Tahoma" panose="020B0604030504040204" pitchFamily="34" charset="0"/>
                  </a:rPr>
                  <a:t>    or    </a:t>
                </a:r>
                <a14:m>
                  <m:oMath xmlns:m="http://schemas.openxmlformats.org/officeDocument/2006/math">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𝐉</m:t>
                                </m:r>
                              </m:e>
                              <m:sub>
                                <m:r>
                                  <a:rPr lang="en-US" sz="160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e>
                        </m:d>
                      </m:e>
                      <m:sub>
                        <m:r>
                          <a:rPr lang="en-US" sz="1600">
                            <a:latin typeface="Cambria Math" panose="02040503050406030204" pitchFamily="18" charset="0"/>
                          </a:rPr>
                          <m:t>𝑖𝑗</m:t>
                        </m:r>
                      </m:sub>
                    </m:sSub>
                    <m:r>
                      <a:rPr lang="en-US" sz="1600" smtClean="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𝑖</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𝑗</m:t>
                            </m:r>
                          </m:sub>
                        </m:sSub>
                      </m:den>
                    </m:f>
                  </m:oMath>
                </a14:m>
                <a:endParaRPr lang="en-US" sz="16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 name="TextBox 4">
                <a:extLst>
                  <a:ext uri="{FF2B5EF4-FFF2-40B4-BE49-F238E27FC236}">
                    <a16:creationId xmlns:a16="http://schemas.microsoft.com/office/drawing/2014/main" id="{A9BDC459-FEC6-D050-23BD-BF9252F93A10}"/>
                  </a:ext>
                </a:extLst>
              </p:cNvPr>
              <p:cNvSpPr txBox="1">
                <a:spLocks noRot="1" noChangeAspect="1" noMove="1" noResize="1" noEditPoints="1" noAdjustHandles="1" noChangeArrowheads="1" noChangeShapeType="1" noTextEdit="1"/>
              </p:cNvSpPr>
              <p:nvPr/>
            </p:nvSpPr>
            <p:spPr>
              <a:xfrm>
                <a:off x="1838150" y="2180394"/>
                <a:ext cx="5103861" cy="11106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7AAE758-CEF9-142A-5A15-F49C7EB695A6}"/>
                  </a:ext>
                </a:extLst>
              </p:cNvPr>
              <p:cNvSpPr txBox="1"/>
              <p:nvPr/>
            </p:nvSpPr>
            <p:spPr>
              <a:xfrm>
                <a:off x="2243041" y="4146258"/>
                <a:ext cx="4384824" cy="405624"/>
              </a:xfrm>
              <a:prstGeom prst="rect">
                <a:avLst/>
              </a:prstGeom>
              <a:noFill/>
            </p:spPr>
            <p:txBody>
              <a:bodyPr wrap="square">
                <a:spAutoFit/>
              </a:bodyPr>
              <a:lstStyle/>
              <a:p>
                <a:pPr algn="ctr"/>
                <a14:m>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m:t>
                        </m:r>
                      </m:e>
                      <m:sup>
                        <m:r>
                          <m:rPr>
                            <m:sty m:val="p"/>
                          </m:rPr>
                          <a:rPr lang="en-US" sz="2000" b="0" i="0" smtClean="0">
                            <a:latin typeface="Cambria Math" panose="02040503050406030204" pitchFamily="18" charset="0"/>
                          </a:rPr>
                          <m:t>T</m:t>
                        </m:r>
                      </m:sup>
                    </m:sSup>
                    <m:r>
                      <a:rPr lang="en-US" sz="1800" b="1">
                        <a:latin typeface="Cambria Math" panose="02040503050406030204" pitchFamily="18" charset="0"/>
                      </a:rPr>
                      <m:t>𝐟</m:t>
                    </m:r>
                    <m:d>
                      <m:dPr>
                        <m:ctrlPr>
                          <a:rPr lang="en-US" sz="2000" i="1">
                            <a:latin typeface="Cambria Math" panose="02040503050406030204" pitchFamily="18" charset="0"/>
                          </a:rPr>
                        </m:ctrlPr>
                      </m:dPr>
                      <m:e>
                        <m:r>
                          <a:rPr lang="en-US" sz="2000" b="1">
                            <a:latin typeface="Cambria Math" panose="02040503050406030204" pitchFamily="18" charset="0"/>
                          </a:rPr>
                          <m:t>𝐱</m:t>
                        </m:r>
                      </m:e>
                    </m:d>
                  </m:oMath>
                </a14:m>
                <a:r>
                  <a:rPr lang="en-US" sz="1800" dirty="0">
                    <a:latin typeface="Tahoma" panose="020B0604030504040204" pitchFamily="34" charset="0"/>
                    <a:ea typeface="Tahoma" panose="020B0604030504040204" pitchFamily="34" charset="0"/>
                    <a:cs typeface="Tahoma" panose="020B0604030504040204" pitchFamily="34" charset="0"/>
                  </a:rPr>
                  <a:t>  (gradient transpose)</a:t>
                </a:r>
              </a:p>
            </p:txBody>
          </p:sp>
        </mc:Choice>
        <mc:Fallback>
          <p:sp>
            <p:nvSpPr>
              <p:cNvPr id="7" name="TextBox 6">
                <a:extLst>
                  <a:ext uri="{FF2B5EF4-FFF2-40B4-BE49-F238E27FC236}">
                    <a16:creationId xmlns:a16="http://schemas.microsoft.com/office/drawing/2014/main" id="{C7AAE758-CEF9-142A-5A15-F49C7EB695A6}"/>
                  </a:ext>
                </a:extLst>
              </p:cNvPr>
              <p:cNvSpPr txBox="1">
                <a:spLocks noRot="1" noChangeAspect="1" noMove="1" noResize="1" noEditPoints="1" noAdjustHandles="1" noChangeArrowheads="1" noChangeShapeType="1" noTextEdit="1"/>
              </p:cNvSpPr>
              <p:nvPr/>
            </p:nvSpPr>
            <p:spPr>
              <a:xfrm>
                <a:off x="2243041" y="4146258"/>
                <a:ext cx="4384824" cy="405624"/>
              </a:xfrm>
              <a:prstGeom prst="rect">
                <a:avLst/>
              </a:prstGeom>
              <a:blipFill>
                <a:blip r:embed="rId5"/>
                <a:stretch>
                  <a:fillRect b="-21212"/>
                </a:stretch>
              </a:blipFill>
            </p:spPr>
            <p:txBody>
              <a:bodyPr/>
              <a:lstStyle/>
              <a:p>
                <a:r>
                  <a:rPr lang="en-US">
                    <a:noFill/>
                  </a:rPr>
                  <a:t> </a:t>
                </a:r>
              </a:p>
            </p:txBody>
          </p:sp>
        </mc:Fallback>
      </mc:AlternateContent>
    </p:spTree>
    <p:extLst>
      <p:ext uri="{BB962C8B-B14F-4D97-AF65-F5344CB8AC3E}">
        <p14:creationId xmlns:p14="http://schemas.microsoft.com/office/powerpoint/2010/main" val="24274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6D809-4607-0366-6D7A-F7E6EAFC7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8AA6C-81A9-217B-F2A3-E98F3B24F6F5}"/>
              </a:ext>
            </a:extLst>
          </p:cNvPr>
          <p:cNvSpPr>
            <a:spLocks noGrp="1"/>
          </p:cNvSpPr>
          <p:nvPr>
            <p:ph type="title"/>
          </p:nvPr>
        </p:nvSpPr>
        <p:spPr/>
        <p:txBody>
          <a:bodyPr/>
          <a:lstStyle/>
          <a:p>
            <a:r>
              <a:rPr lang="en-US" dirty="0"/>
              <a:t>Quiz: Jacobian’s special case (2) </a:t>
            </a:r>
          </a:p>
        </p:txBody>
      </p:sp>
      <p:sp>
        <p:nvSpPr>
          <p:cNvPr id="3" name="Text Placeholder 2">
            <a:extLst>
              <a:ext uri="{FF2B5EF4-FFF2-40B4-BE49-F238E27FC236}">
                <a16:creationId xmlns:a16="http://schemas.microsoft.com/office/drawing/2014/main" id="{D7E5EF55-284D-A877-1B30-B1B8F0D1CAF2}"/>
              </a:ext>
            </a:extLst>
          </p:cNvPr>
          <p:cNvSpPr>
            <a:spLocks noGrp="1"/>
          </p:cNvSpPr>
          <p:nvPr>
            <p:ph type="body" sz="quarter" idx="16"/>
          </p:nvPr>
        </p:nvSpPr>
        <p:spPr/>
        <p:txBody>
          <a:bodyPr/>
          <a:lstStyle/>
          <a:p>
            <a:r>
              <a:rPr lang="en-US" dirty="0"/>
              <a:t>Remember Jacobians: </a:t>
            </a:r>
          </a:p>
          <a:p>
            <a:endParaRPr lang="en-US" dirty="0"/>
          </a:p>
          <a:p>
            <a:endParaRPr lang="en-US" dirty="0"/>
          </a:p>
          <a:p>
            <a:endParaRPr lang="en-US" dirty="0"/>
          </a:p>
          <a:p>
            <a:endParaRPr lang="en-US" dirty="0"/>
          </a:p>
          <a:p>
            <a:endParaRPr lang="en-US" dirty="0"/>
          </a:p>
          <a:p>
            <a:endParaRPr lang="en-US" dirty="0"/>
          </a:p>
          <a:p>
            <a:r>
              <a:rPr lang="en-US" dirty="0"/>
              <a:t>When m=n=1 (single-variable function), Jacobian reduces to …?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85698D-C105-1C6C-E950-B7CD5522421E}"/>
                  </a:ext>
                </a:extLst>
              </p:cNvPr>
              <p:cNvSpPr txBox="1"/>
              <p:nvPr/>
            </p:nvSpPr>
            <p:spPr>
              <a:xfrm>
                <a:off x="1403575" y="1713707"/>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F785698D-C105-1C6C-E950-B7CD5522421E}"/>
                  </a:ext>
                </a:extLst>
              </p:cNvPr>
              <p:cNvSpPr txBox="1">
                <a:spLocks noRot="1" noChangeAspect="1" noMove="1" noResize="1" noEditPoints="1" noAdjustHandles="1" noChangeArrowheads="1" noChangeShapeType="1" noTextEdit="1"/>
              </p:cNvSpPr>
              <p:nvPr/>
            </p:nvSpPr>
            <p:spPr>
              <a:xfrm>
                <a:off x="1403575" y="1713707"/>
                <a:ext cx="5973012" cy="400110"/>
              </a:xfrm>
              <a:prstGeom prst="rect">
                <a:avLst/>
              </a:prstGeom>
              <a:blipFill>
                <a:blip r:embed="rId3"/>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8D34377-7464-539D-A070-065C0611EC60}"/>
                  </a:ext>
                </a:extLst>
              </p:cNvPr>
              <p:cNvSpPr txBox="1"/>
              <p:nvPr/>
            </p:nvSpPr>
            <p:spPr>
              <a:xfrm>
                <a:off x="1838150" y="2180394"/>
                <a:ext cx="5103861" cy="1110625"/>
              </a:xfrm>
              <a:prstGeom prst="rect">
                <a:avLst/>
              </a:prstGeom>
              <a:noFill/>
            </p:spPr>
            <p:txBody>
              <a:bodyPr wrap="square">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smtClean="0">
                            <a:latin typeface="Cambria Math" panose="02040503050406030204" pitchFamily="18" charset="0"/>
                          </a:rPr>
                          <m:t>𝐉</m:t>
                        </m:r>
                      </m:e>
                      <m:sub>
                        <m:r>
                          <a:rPr lang="en-US" sz="1600" smtClean="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smtClean="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
                      </m:e>
                    </m:d>
                    <m:r>
                      <a:rPr lang="en-US" sz="1600">
                        <a:latin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a:latin typeface="Cambria Math" panose="02040503050406030204" pitchFamily="18" charset="0"/>
                            <a:ea typeface="Cambria Math" panose="02040503050406030204" pitchFamily="18" charset="0"/>
                          </a:rPr>
                          <m:t>ℝ</m:t>
                        </m:r>
                      </m:e>
                      <m:sup>
                        <m:r>
                          <a:rPr lang="en-US" sz="1600" smtClean="0">
                            <a:latin typeface="Cambria Math" panose="02040503050406030204" pitchFamily="18" charset="0"/>
                            <a:ea typeface="Cambria Math" panose="02040503050406030204" pitchFamily="18" charset="0"/>
                          </a:rPr>
                          <m:t>𝑚</m:t>
                        </m:r>
                        <m:r>
                          <a:rPr lang="en-US" sz="1600" smtClean="0">
                            <a:latin typeface="Cambria Math" panose="02040503050406030204" pitchFamily="18" charset="0"/>
                            <a:ea typeface="Cambria Math" panose="02040503050406030204" pitchFamily="18" charset="0"/>
                          </a:rPr>
                          <m:t>×</m:t>
                        </m:r>
                        <m:r>
                          <a:rPr lang="en-US" sz="1600" smtClean="0">
                            <a:latin typeface="Cambria Math" panose="02040503050406030204" pitchFamily="18" charset="0"/>
                            <a:ea typeface="Cambria Math" panose="02040503050406030204" pitchFamily="18" charset="0"/>
                          </a:rPr>
                          <m:t>𝑛</m:t>
                        </m:r>
                      </m:sup>
                    </m:sSup>
                  </m:oMath>
                </a14:m>
                <a:r>
                  <a:rPr lang="en-US" sz="1600" dirty="0">
                    <a:latin typeface="Corbel" panose="020B0503020204020204" pitchFamily="34" charset="0"/>
                    <a:ea typeface="Tahoma" panose="020B0604030504040204" pitchFamily="34" charset="0"/>
                    <a:cs typeface="Tahoma" panose="020B0604030504040204" pitchFamily="34" charset="0"/>
                  </a:rPr>
                  <a:t>    or    </a:t>
                </a:r>
                <a14:m>
                  <m:oMath xmlns:m="http://schemas.openxmlformats.org/officeDocument/2006/math">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𝐉</m:t>
                                </m:r>
                              </m:e>
                              <m:sub>
                                <m:r>
                                  <a:rPr lang="en-US" sz="160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e>
                        </m:d>
                      </m:e>
                      <m:sub>
                        <m:r>
                          <a:rPr lang="en-US" sz="1600">
                            <a:latin typeface="Cambria Math" panose="02040503050406030204" pitchFamily="18" charset="0"/>
                          </a:rPr>
                          <m:t>𝑖𝑗</m:t>
                        </m:r>
                      </m:sub>
                    </m:sSub>
                    <m:r>
                      <a:rPr lang="en-US" sz="1600" smtClean="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𝑖</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𝑗</m:t>
                            </m:r>
                          </m:sub>
                        </m:sSub>
                      </m:den>
                    </m:f>
                  </m:oMath>
                </a14:m>
                <a:endParaRPr lang="en-US" sz="16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 name="TextBox 4">
                <a:extLst>
                  <a:ext uri="{FF2B5EF4-FFF2-40B4-BE49-F238E27FC236}">
                    <a16:creationId xmlns:a16="http://schemas.microsoft.com/office/drawing/2014/main" id="{88D34377-7464-539D-A070-065C0611EC60}"/>
                  </a:ext>
                </a:extLst>
              </p:cNvPr>
              <p:cNvSpPr txBox="1">
                <a:spLocks noRot="1" noChangeAspect="1" noMove="1" noResize="1" noEditPoints="1" noAdjustHandles="1" noChangeArrowheads="1" noChangeShapeType="1" noTextEdit="1"/>
              </p:cNvSpPr>
              <p:nvPr/>
            </p:nvSpPr>
            <p:spPr>
              <a:xfrm>
                <a:off x="1838150" y="2180394"/>
                <a:ext cx="5103861" cy="111062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6E365EE-E00F-3515-A459-F682711809D3}"/>
                  </a:ext>
                </a:extLst>
              </p:cNvPr>
              <p:cNvSpPr txBox="1"/>
              <p:nvPr/>
            </p:nvSpPr>
            <p:spPr>
              <a:xfrm>
                <a:off x="2243041" y="4146258"/>
                <a:ext cx="4384824" cy="461665"/>
              </a:xfrm>
              <a:prstGeom prst="rect">
                <a:avLst/>
              </a:prstGeom>
              <a:noFill/>
            </p:spPr>
            <p:txBody>
              <a:bodyPr wrap="square">
                <a:spAutoFit/>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the derivative of </a:t>
                </a:r>
                <a14:m>
                  <m:oMath xmlns:m="http://schemas.openxmlformats.org/officeDocument/2006/math">
                    <m:r>
                      <a:rPr lang="en-US" sz="2400" b="1">
                        <a:latin typeface="Cambria Math" panose="02040503050406030204" pitchFamily="18" charset="0"/>
                      </a:rPr>
                      <m:t>𝐟</m:t>
                    </m:r>
                  </m:oMath>
                </a14:m>
                <a:endParaRPr lang="en-US" sz="18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6" name="TextBox 5">
                <a:extLst>
                  <a:ext uri="{FF2B5EF4-FFF2-40B4-BE49-F238E27FC236}">
                    <a16:creationId xmlns:a16="http://schemas.microsoft.com/office/drawing/2014/main" id="{D6E365EE-E00F-3515-A459-F682711809D3}"/>
                  </a:ext>
                </a:extLst>
              </p:cNvPr>
              <p:cNvSpPr txBox="1">
                <a:spLocks noRot="1" noChangeAspect="1" noMove="1" noResize="1" noEditPoints="1" noAdjustHandles="1" noChangeArrowheads="1" noChangeShapeType="1" noTextEdit="1"/>
              </p:cNvSpPr>
              <p:nvPr/>
            </p:nvSpPr>
            <p:spPr>
              <a:xfrm>
                <a:off x="2243041" y="4146258"/>
                <a:ext cx="4384824" cy="461665"/>
              </a:xfrm>
              <a:prstGeom prst="rect">
                <a:avLst/>
              </a:prstGeom>
              <a:blipFill>
                <a:blip r:embed="rId5"/>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0507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DEC-C67A-4B05-1672-5E44F4839F23}"/>
              </a:ext>
            </a:extLst>
          </p:cNvPr>
          <p:cNvSpPr>
            <a:spLocks noGrp="1"/>
          </p:cNvSpPr>
          <p:nvPr>
            <p:ph type="title"/>
          </p:nvPr>
        </p:nvSpPr>
        <p:spPr/>
        <p:txBody>
          <a:bodyPr>
            <a:normAutofit/>
          </a:bodyPr>
          <a:lstStyle/>
          <a:p>
            <a:r>
              <a:rPr lang="en-US" spc="-4"/>
              <a:t>Jacobian for Matrix Inputs</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B02C3A-E69B-3079-17D2-03A1E0623FD5}"/>
                  </a:ext>
                </a:extLst>
              </p:cNvPr>
              <p:cNvSpPr>
                <a:spLocks noGrp="1"/>
              </p:cNvSpPr>
              <p:nvPr>
                <p:ph type="body" sz="quarter" idx="16"/>
              </p:nvPr>
            </p:nvSpPr>
            <p:spPr/>
            <p:txBody>
              <a:bodyPr>
                <a:normAutofit fontScale="92500" lnSpcReduction="20000"/>
              </a:bodyPr>
              <a:lstStyle/>
              <a:p>
                <a:r>
                  <a:rPr lang="en-US" sz="1800" spc="-4" dirty="0">
                    <a:latin typeface="+mn-lt"/>
                    <a:cs typeface="Calibri"/>
                  </a:rPr>
                  <a:t>Given</a:t>
                </a:r>
                <a:r>
                  <a:rPr lang="en-US" sz="1800" dirty="0">
                    <a:latin typeface="+mn-lt"/>
                    <a:cs typeface="Calibri"/>
                  </a:rPr>
                  <a:t> a</a:t>
                </a:r>
                <a:r>
                  <a:rPr lang="en-US" sz="1800" spc="-8" dirty="0">
                    <a:latin typeface="+mn-lt"/>
                    <a:cs typeface="Calibri"/>
                  </a:rPr>
                  <a:t> </a:t>
                </a:r>
                <a:r>
                  <a:rPr lang="en-US" sz="1800" spc="-4" dirty="0">
                    <a:latin typeface="+mn-lt"/>
                    <a:cs typeface="Calibri"/>
                  </a:rPr>
                  <a:t>function</a:t>
                </a:r>
                <a:r>
                  <a:rPr lang="en-US" sz="1800" dirty="0">
                    <a:latin typeface="+mn-lt"/>
                    <a:cs typeface="Calibri"/>
                  </a:rPr>
                  <a:t> </a:t>
                </a:r>
                <a:r>
                  <a:rPr lang="en-US" sz="1800" spc="-4" dirty="0">
                    <a:latin typeface="+mn-lt"/>
                    <a:cs typeface="Calibri"/>
                  </a:rPr>
                  <a:t>with</a:t>
                </a:r>
                <a:r>
                  <a:rPr lang="en-US" sz="1800" spc="8" dirty="0">
                    <a:latin typeface="+mn-lt"/>
                    <a:cs typeface="Calibri"/>
                  </a:rPr>
                  <a:t> </a:t>
                </a:r>
                <a14:m>
                  <m:oMath xmlns:m="http://schemas.openxmlformats.org/officeDocument/2006/math">
                    <m:r>
                      <a:rPr lang="en-US" b="1" i="1">
                        <a:latin typeface="Cambria Math" panose="02040503050406030204" pitchFamily="18" charset="0"/>
                        <a:ea typeface="Cambria Math" panose="02040503050406030204" pitchFamily="18" charset="0"/>
                      </a:rPr>
                      <m:t>𝒎</m:t>
                    </m:r>
                  </m:oMath>
                </a14:m>
                <a:r>
                  <a:rPr lang="en-US" sz="1800" b="1" i="1" spc="-4" dirty="0">
                    <a:latin typeface="+mn-lt"/>
                    <a:cs typeface="Calibri"/>
                  </a:rPr>
                  <a:t> </a:t>
                </a:r>
                <a:r>
                  <a:rPr lang="en-US" sz="1800" b="1" spc="-4" dirty="0">
                    <a:latin typeface="+mn-lt"/>
                    <a:cs typeface="Calibri"/>
                  </a:rPr>
                  <a:t>outputs</a:t>
                </a:r>
                <a:r>
                  <a:rPr lang="en-US" sz="1800" b="1" spc="-8" dirty="0">
                    <a:latin typeface="+mn-lt"/>
                    <a:cs typeface="Calibri"/>
                  </a:rPr>
                  <a:t> </a:t>
                </a:r>
                <a:r>
                  <a:rPr lang="en-US" sz="1800" spc="-4" dirty="0">
                    <a:latin typeface="+mn-lt"/>
                    <a:cs typeface="Calibri"/>
                  </a:rPr>
                  <a:t>and</a:t>
                </a:r>
                <a:r>
                  <a:rPr lang="en-US" sz="1800" spc="4" dirty="0">
                    <a:latin typeface="+mn-lt"/>
                    <a:cs typeface="Calibri"/>
                  </a:rPr>
                  <a:t> </a:t>
                </a:r>
                <a14:m>
                  <m:oMath xmlns:m="http://schemas.openxmlformats.org/officeDocument/2006/math">
                    <m:r>
                      <a:rPr lang="en-US" sz="1800" b="1" i="1" smtClean="0">
                        <a:latin typeface="Cambria Math" panose="02040503050406030204" pitchFamily="18" charset="0"/>
                        <a:ea typeface="Cambria Math" panose="02040503050406030204" pitchFamily="18" charset="0"/>
                      </a:rPr>
                      <m:t>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𝒑</m:t>
                    </m:r>
                  </m:oMath>
                </a14:m>
                <a:r>
                  <a:rPr lang="en-US" sz="1800" b="1" i="1" spc="-4" dirty="0">
                    <a:latin typeface="+mn-lt"/>
                    <a:cs typeface="Calibri"/>
                  </a:rPr>
                  <a:t> </a:t>
                </a:r>
                <a:r>
                  <a:rPr lang="en-US" sz="1800" b="1" spc="-4" dirty="0">
                    <a:latin typeface="+mn-lt"/>
                    <a:cs typeface="Calibri"/>
                  </a:rPr>
                  <a:t>inputs</a:t>
                </a:r>
                <a:endParaRPr lang="en-US" sz="1800" b="1" dirty="0">
                  <a:latin typeface="+mn-lt"/>
                  <a:cs typeface="Calibri"/>
                </a:endParaRPr>
              </a:p>
              <a:p>
                <a:endParaRPr lang="en-US" dirty="0">
                  <a:latin typeface="+mn-lt"/>
                </a:endParaRPr>
              </a:p>
              <a:p>
                <a:endParaRPr lang="en-US" dirty="0">
                  <a:latin typeface="+mn-lt"/>
                </a:endParaRPr>
              </a:p>
              <a:p>
                <a:endParaRPr lang="en-US" dirty="0">
                  <a:latin typeface="+mn-lt"/>
                </a:endParaRPr>
              </a:p>
              <a:p>
                <a:r>
                  <a:rPr lang="en-US" sz="1800" spc="-4" dirty="0">
                    <a:latin typeface="+mn-lt"/>
                    <a:cs typeface="Calibri"/>
                  </a:rPr>
                  <a:t>Jacobian is</a:t>
                </a:r>
                <a:r>
                  <a:rPr lang="en-US" sz="1800" dirty="0">
                    <a:latin typeface="+mn-lt"/>
                    <a:cs typeface="Calibri"/>
                  </a:rPr>
                  <a:t> a </a:t>
                </a:r>
                <a14:m>
                  <m:oMath xmlns:m="http://schemas.openxmlformats.org/officeDocument/2006/math">
                    <m:r>
                      <m:rPr>
                        <m:sty m:val="p"/>
                      </m:rPr>
                      <a:rPr lang="en-US" sz="1800" b="0" i="0" smtClean="0">
                        <a:latin typeface="Cambria Math" panose="02040503050406030204" pitchFamily="18" charset="0"/>
                        <a:ea typeface="Cambria Math" panose="02040503050406030204" pitchFamily="18" charset="0"/>
                      </a:rPr>
                      <m:t>m</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𝑛</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𝑝</m:t>
                    </m:r>
                  </m:oMath>
                </a14:m>
                <a:r>
                  <a:rPr lang="en-US" sz="1800" b="1" i="1" spc="-4" dirty="0">
                    <a:latin typeface="+mn-lt"/>
                    <a:cs typeface="Calibri"/>
                  </a:rPr>
                  <a:t> </a:t>
                </a:r>
                <a:r>
                  <a:rPr lang="en-US" sz="1800" b="1" dirty="0">
                    <a:solidFill>
                      <a:srgbClr val="C00000"/>
                    </a:solidFill>
                    <a:latin typeface="+mn-lt"/>
                    <a:cs typeface="Calibri"/>
                  </a:rPr>
                  <a:t>tensor </a:t>
                </a:r>
                <a:r>
                  <a:rPr lang="en-US" sz="1800" dirty="0">
                    <a:solidFill>
                      <a:srgbClr val="C00000"/>
                    </a:solidFill>
                    <a:latin typeface="+mn-lt"/>
                    <a:cs typeface="Calibri"/>
                  </a:rPr>
                  <a:t>(i.e., matrix of matrices)</a:t>
                </a:r>
                <a:r>
                  <a:rPr lang="en-US" sz="1800" b="1" dirty="0">
                    <a:latin typeface="+mn-lt"/>
                    <a:cs typeface="Calibri"/>
                  </a:rPr>
                  <a:t> </a:t>
                </a:r>
                <a:r>
                  <a:rPr lang="en-US" sz="1800" spc="-4" dirty="0">
                    <a:latin typeface="+mn-lt"/>
                    <a:cs typeface="Calibri"/>
                  </a:rPr>
                  <a:t>of partial derivatives: </a:t>
                </a:r>
              </a:p>
              <a:p>
                <a:endParaRPr lang="en-US" spc="-4" dirty="0">
                  <a:latin typeface="+mn-lt"/>
                  <a:cs typeface="Calibri"/>
                </a:endParaRP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d>
                            <m:dPr>
                              <m:ctrlPr>
                                <a:rPr lang="en-US" sz="180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𝐉</m:t>
                                  </m:r>
                                </m:e>
                                <m:sub>
                                  <m:r>
                                    <a:rPr lang="en-US" sz="1800">
                                      <a:latin typeface="Cambria Math" panose="02040503050406030204" pitchFamily="18" charset="0"/>
                                    </a:rPr>
                                    <m:t>𝐟</m:t>
                                  </m:r>
                                </m:sub>
                              </m:sSub>
                              <m:d>
                                <m:dPr>
                                  <m:ctrlPr>
                                    <a:rPr lang="en-US" sz="1800" i="1">
                                      <a:latin typeface="Cambria Math" panose="02040503050406030204" pitchFamily="18" charset="0"/>
                                    </a:rPr>
                                  </m:ctrlPr>
                                </m:dPr>
                                <m:e>
                                  <m:r>
                                    <a:rPr lang="en-US" sz="1800" smtClean="0">
                                      <a:latin typeface="Cambria Math" panose="02040503050406030204" pitchFamily="18" charset="0"/>
                                    </a:rPr>
                                    <m:t>𝐗</m:t>
                                  </m:r>
                                </m:e>
                              </m:d>
                            </m:e>
                          </m:d>
                        </m:e>
                        <m:sub>
                          <m:r>
                            <a:rPr lang="en-US" sz="1800" smtClean="0">
                              <a:latin typeface="Cambria Math" panose="02040503050406030204" pitchFamily="18" charset="0"/>
                            </a:rPr>
                            <m:t>𝑖𝑗𝑘</m:t>
                          </m:r>
                        </m:sub>
                      </m:sSub>
                      <m:r>
                        <a:rPr lang="en-US" sz="1800">
                          <a:latin typeface="Cambria Math" panose="02040503050406030204" pitchFamily="18" charset="0"/>
                        </a:rPr>
                        <m:t>=</m:t>
                      </m:r>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𝑖</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smtClean="0">
                                  <a:latin typeface="Cambria Math" panose="02040503050406030204" pitchFamily="18" charset="0"/>
                                </a:rPr>
                                <m:t>𝑗𝑘</m:t>
                              </m:r>
                            </m:sub>
                          </m:sSub>
                        </m:den>
                      </m:f>
                    </m:oMath>
                  </m:oMathPara>
                </a14:m>
                <a:endParaRPr lang="en-US" dirty="0">
                  <a:latin typeface="+mn-lt"/>
                </a:endParaRPr>
              </a:p>
              <a:p>
                <a:pPr marL="114300" indent="0">
                  <a:buNone/>
                </a:pPr>
                <a:endParaRPr lang="en-US" dirty="0">
                  <a:latin typeface="+mn-lt"/>
                </a:endParaRPr>
              </a:p>
              <a:p>
                <a:r>
                  <a:rPr lang="en-US" dirty="0"/>
                  <a:t>The dimension of the Jacobian:= output dim x input dims.</a:t>
                </a:r>
              </a:p>
              <a:p>
                <a:r>
                  <a:rPr lang="en-US" dirty="0">
                    <a:latin typeface="+mn-lt"/>
                  </a:rPr>
                  <a:t>The Jacobian math holds if you keep adding </a:t>
                </a:r>
                <a:r>
                  <a:rPr lang="en-US" dirty="0">
                    <a:solidFill>
                      <a:srgbClr val="C00000"/>
                    </a:solidFill>
                    <a:latin typeface="+mn-lt"/>
                  </a:rPr>
                  <a:t>more dimensions</a:t>
                </a:r>
                <a:r>
                  <a:rPr lang="en-US" dirty="0">
                    <a:latin typeface="+mn-lt"/>
                  </a:rPr>
                  <a:t> to the input or output. </a:t>
                </a:r>
              </a:p>
              <a:p>
                <a:pPr marL="0" indent="0">
                  <a:buNone/>
                </a:pPr>
                <a:endParaRPr lang="en-US" dirty="0">
                  <a:latin typeface="+mn-lt"/>
                </a:endParaRPr>
              </a:p>
            </p:txBody>
          </p:sp>
        </mc:Choice>
        <mc:Fallback>
          <p:sp>
            <p:nvSpPr>
              <p:cNvPr id="3" name="Content Placeholder 2">
                <a:extLst>
                  <a:ext uri="{FF2B5EF4-FFF2-40B4-BE49-F238E27FC236}">
                    <a16:creationId xmlns:a16="http://schemas.microsoft.com/office/drawing/2014/main" id="{3FB02C3A-E69B-3079-17D2-03A1E0623FD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32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9DF2741-0F1D-D853-E9D2-502AD52F6E88}"/>
                  </a:ext>
                </a:extLst>
              </p:cNvPr>
              <p:cNvSpPr txBox="1"/>
              <p:nvPr/>
            </p:nvSpPr>
            <p:spPr>
              <a:xfrm>
                <a:off x="1172997" y="1446282"/>
                <a:ext cx="7838380" cy="973280"/>
              </a:xfrm>
              <a:prstGeom prst="rect">
                <a:avLst/>
              </a:prstGeom>
              <a:noFill/>
            </p:spPr>
            <p:txBody>
              <a:bodyPr wrap="square">
                <a:spAutoFit/>
              </a:bodyPr>
              <a:lstStyle/>
              <a:p>
                <a14:m>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𝐗</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r>
                              <a:rPr lang="en-US" sz="2000">
                                <a:latin typeface="Cambria Math" panose="02040503050406030204" pitchFamily="18" charset="0"/>
                              </a:rPr>
                              <m:t>𝐗</m:t>
                            </m:r>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r>
                              <a:rPr lang="en-US" sz="2000">
                                <a:latin typeface="Cambria Math" panose="02040503050406030204" pitchFamily="18" charset="0"/>
                              </a:rPr>
                              <m:t>𝐗</m:t>
                            </m:r>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a14:m>
                <a:r>
                  <a:rPr lang="en-US" sz="2000">
                    <a:latin typeface="Corbel" panose="020B0503020204020204" pitchFamily="34" charset="0"/>
                    <a:ea typeface="Tahoma" panose="020B0604030504040204" pitchFamily="34" charset="0"/>
                    <a:cs typeface="Tahoma" panose="020B0604030504040204" pitchFamily="34" charset="0"/>
                  </a:rPr>
                  <a:t>, where </a:t>
                </a:r>
                <a14:m>
                  <m:oMath xmlns:m="http://schemas.openxmlformats.org/officeDocument/2006/math">
                    <m:r>
                      <a:rPr lang="en-US" sz="2000">
                        <a:latin typeface="Cambria Math" panose="02040503050406030204" pitchFamily="18" charset="0"/>
                      </a:rPr>
                      <m:t>𝐗</m:t>
                    </m:r>
                    <m:r>
                      <a:rPr lang="en-US" sz="2000"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11</m:t>
                                  </m:r>
                                </m:sub>
                              </m:sSub>
                            </m:e>
                            <m:e>
                              <m:r>
                                <a:rPr lang="en-US" sz="200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1</m:t>
                                  </m:r>
                                  <m:r>
                                    <a:rPr lang="en-US" sz="2000">
                                      <a:latin typeface="Cambria Math" panose="02040503050406030204" pitchFamily="18" charset="0"/>
                                    </a:rPr>
                                    <m:t>𝑝</m:t>
                                  </m:r>
                                </m:sub>
                              </m:sSub>
                            </m:e>
                          </m:mr>
                          <m:mr>
                            <m:e>
                              <m:r>
                                <a:rPr lang="en-US" sz="2000">
                                  <a:latin typeface="Cambria Math" panose="02040503050406030204" pitchFamily="18" charset="0"/>
                                </a:rPr>
                                <m:t>⋮</m:t>
                              </m:r>
                            </m:e>
                            <m:e>
                              <m:r>
                                <a:rPr lang="en-US" sz="2000">
                                  <a:latin typeface="Cambria Math" panose="02040503050406030204" pitchFamily="18" charset="0"/>
                                </a:rPr>
                                <m:t>⋱</m:t>
                              </m:r>
                            </m:e>
                            <m:e>
                              <m:r>
                                <a:rPr lang="en-US" sz="2000">
                                  <a:latin typeface="Cambria Math" panose="02040503050406030204" pitchFamily="18" charset="0"/>
                                </a:rPr>
                                <m:t>⋮</m:t>
                              </m:r>
                            </m:e>
                          </m:mr>
                          <m:mr>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𝑛</m:t>
                                  </m:r>
                                  <m:r>
                                    <a:rPr lang="en-US" sz="2000">
                                      <a:latin typeface="Cambria Math" panose="02040503050406030204" pitchFamily="18" charset="0"/>
                                    </a:rPr>
                                    <m:t>1</m:t>
                                  </m:r>
                                </m:sub>
                              </m:sSub>
                            </m:e>
                            <m:e>
                              <m:r>
                                <a:rPr lang="en-US" sz="200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𝑛𝑝</m:t>
                                  </m:r>
                                </m:sub>
                              </m:sSub>
                            </m:e>
                          </m:mr>
                        </m:m>
                      </m:e>
                    </m:d>
                    <m:r>
                      <a:rPr lang="en-US" sz="2000"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𝑛</m:t>
                        </m:r>
                        <m:r>
                          <a:rPr lang="en-US" sz="2000" smtClean="0">
                            <a:latin typeface="Cambria Math" panose="02040503050406030204" pitchFamily="18" charset="0"/>
                            <a:ea typeface="Cambria Math" panose="02040503050406030204" pitchFamily="18" charset="0"/>
                          </a:rPr>
                          <m:t>×</m:t>
                        </m:r>
                        <m:r>
                          <a:rPr lang="en-US" sz="2000" smtClean="0">
                            <a:latin typeface="Cambria Math" panose="02040503050406030204" pitchFamily="18" charset="0"/>
                            <a:ea typeface="Cambria Math" panose="02040503050406030204" pitchFamily="18" charset="0"/>
                          </a:rPr>
                          <m:t>𝑝</m:t>
                        </m:r>
                      </m:sup>
                    </m:sSup>
                  </m:oMath>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7" name="TextBox 36">
                <a:extLst>
                  <a:ext uri="{FF2B5EF4-FFF2-40B4-BE49-F238E27FC236}">
                    <a16:creationId xmlns:a16="http://schemas.microsoft.com/office/drawing/2014/main" id="{99DF2741-0F1D-D853-E9D2-502AD52F6E88}"/>
                  </a:ext>
                </a:extLst>
              </p:cNvPr>
              <p:cNvSpPr txBox="1">
                <a:spLocks noRot="1" noChangeAspect="1" noMove="1" noResize="1" noEditPoints="1" noAdjustHandles="1" noChangeArrowheads="1" noChangeShapeType="1" noTextEdit="1"/>
              </p:cNvSpPr>
              <p:nvPr/>
            </p:nvSpPr>
            <p:spPr>
              <a:xfrm>
                <a:off x="1172997" y="1446282"/>
                <a:ext cx="7838380" cy="973280"/>
              </a:xfrm>
              <a:prstGeom prst="rect">
                <a:avLst/>
              </a:prstGeom>
              <a:blipFill>
                <a:blip r:embed="rId4"/>
                <a:stretch>
                  <a:fillRect b="-1282"/>
                </a:stretch>
              </a:blipFill>
            </p:spPr>
            <p:txBody>
              <a:bodyPr/>
              <a:lstStyle/>
              <a:p>
                <a:r>
                  <a:rPr lang="en-US">
                    <a:noFill/>
                  </a:rPr>
                  <a:t> </a:t>
                </a:r>
              </a:p>
            </p:txBody>
          </p:sp>
        </mc:Fallback>
      </mc:AlternateContent>
    </p:spTree>
    <p:extLst>
      <p:ext uri="{BB962C8B-B14F-4D97-AF65-F5344CB8AC3E}">
        <p14:creationId xmlns:p14="http://schemas.microsoft.com/office/powerpoint/2010/main" val="9322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GitHub - spartrekus/Totally-Libre-Free-GNU-Matrix-Wallpaper-1920x1080: This  wallpaper was realized under GNU Linux with ncmatrix, totally free and pure  GNU ! I used X11 and import root.">
            <a:extLst>
              <a:ext uri="{FF2B5EF4-FFF2-40B4-BE49-F238E27FC236}">
                <a16:creationId xmlns:a16="http://schemas.microsoft.com/office/drawing/2014/main" id="{DA7D1E59-1777-F333-FCF8-8E72C4F5EB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43ACE6-351C-F292-3E50-FFA5F0054C27}"/>
              </a:ext>
            </a:extLst>
          </p:cNvPr>
          <p:cNvSpPr>
            <a:spLocks noGrp="1"/>
          </p:cNvSpPr>
          <p:nvPr>
            <p:ph type="title"/>
          </p:nvPr>
        </p:nvSpPr>
        <p:spPr/>
        <p:txBody>
          <a:bodyPr>
            <a:normAutofit fontScale="90000"/>
          </a:bodyPr>
          <a:lstStyle/>
          <a:p>
            <a:r>
              <a:rPr lang="en-US" b="1" dirty="0">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Why Use Matrix/Tensor Form? </a:t>
            </a:r>
          </a:p>
        </p:txBody>
      </p:sp>
      <p:sp>
        <p:nvSpPr>
          <p:cNvPr id="3" name="Content Placeholder 2">
            <a:extLst>
              <a:ext uri="{FF2B5EF4-FFF2-40B4-BE49-F238E27FC236}">
                <a16:creationId xmlns:a16="http://schemas.microsoft.com/office/drawing/2014/main" id="{725EA8F5-C2C4-8A38-0B5E-4A969D4DB876}"/>
              </a:ext>
            </a:extLst>
          </p:cNvPr>
          <p:cNvSpPr>
            <a:spLocks noGrp="1"/>
          </p:cNvSpPr>
          <p:nvPr>
            <p:ph idx="1"/>
          </p:nvPr>
        </p:nvSpPr>
        <p:spPr/>
        <p:txBody>
          <a:bodyPr/>
          <a:lstStyle/>
          <a:p>
            <a:pPr marL="114300" indent="0">
              <a:buNone/>
            </a:pPr>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In essence, matrix form (multi-variate calculus) is just an extension of single-variable calculus.</a:t>
            </a:r>
          </a:p>
          <a:p>
            <a:pPr marL="114300" indent="0">
              <a:buNone/>
            </a:pPr>
            <a:endPar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endParaRPr>
          </a:p>
          <a:p>
            <a:pPr marL="114300" indent="0">
              <a:buNone/>
            </a:pPr>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Two reasons: </a:t>
            </a:r>
          </a:p>
          <a:p>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Compact derivations:  with matrix form calculations we can compute a concise statements. </a:t>
            </a:r>
          </a:p>
          <a:p>
            <a:endPar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endParaRPr>
          </a:p>
          <a:p>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Implementing algorithms in matrix form is much faster. </a:t>
            </a:r>
          </a:p>
          <a:p>
            <a:pPr lvl="1"/>
            <a:r>
              <a:rPr lang="en-US" dirty="0">
                <a:ln w="12700">
                  <a:solidFill>
                    <a:schemeClr val="bg1"/>
                  </a:solidFill>
                </a:ln>
                <a:solidFill>
                  <a:schemeClr val="bg1"/>
                </a:solidFill>
                <a:highlight>
                  <a:srgbClr val="000000"/>
                </a:highlight>
                <a:latin typeface="Tahoma" panose="020B0604030504040204" pitchFamily="34" charset="0"/>
                <a:ea typeface="Tahoma" panose="020B0604030504040204" pitchFamily="34" charset="0"/>
                <a:cs typeface="Tahoma" panose="020B0604030504040204" pitchFamily="34" charset="0"/>
              </a:rPr>
              <a:t>GPUs are optimized for VERY FAST matrix/tensor operations. </a:t>
            </a:r>
          </a:p>
        </p:txBody>
      </p:sp>
      <p:pic>
        <p:nvPicPr>
          <p:cNvPr id="1028" name="Picture 4" descr="kisspng-morpheus-the-matrix-neo-red-pill-and-blue-pill-you-good-pills-will-play-5adf94a99c4d73.4062390915246020256402  – MMA Coach">
            <a:extLst>
              <a:ext uri="{FF2B5EF4-FFF2-40B4-BE49-F238E27FC236}">
                <a16:creationId xmlns:a16="http://schemas.microsoft.com/office/drawing/2014/main" id="{7DCFB521-7D18-413F-767B-589D90BCC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354"/>
          <a:stretch/>
        </p:blipFill>
        <p:spPr bwMode="auto">
          <a:xfrm>
            <a:off x="6400800" y="2879574"/>
            <a:ext cx="2494352" cy="213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78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Neural Networks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r>
              <a:rPr lang="en-US"/>
              <a:t>What are neural networks? </a:t>
            </a:r>
          </a:p>
          <a:p>
            <a:pPr lvl="1"/>
            <a:r>
              <a:rPr lang="en-US"/>
              <a:t>Functions that take an input and produce an output. </a:t>
            </a:r>
          </a:p>
          <a:p>
            <a:endParaRPr lang="en-US"/>
          </a:p>
          <a:p>
            <a:endParaRPr lang="en-US"/>
          </a:p>
          <a:p>
            <a:endParaRPr lang="en-US"/>
          </a:p>
          <a:p>
            <a:endParaRPr lang="en-US"/>
          </a:p>
          <a:p>
            <a:endParaRPr lang="en-US"/>
          </a:p>
          <a:p>
            <a:endParaRPr lang="en-US"/>
          </a:p>
          <a:p>
            <a:r>
              <a:rPr lang="en-US"/>
              <a:t>What is inside this box? </a:t>
            </a:r>
          </a:p>
        </p:txBody>
      </p:sp>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9F9426C-58A3-066A-B993-15E76426377F}"/>
              </a:ext>
            </a:extLst>
          </p:cNvPr>
          <p:cNvSpPr/>
          <p:nvPr/>
        </p:nvSpPr>
        <p:spPr>
          <a:xfrm>
            <a:off x="1961814" y="2121127"/>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12" name="Right Arrow 11">
            <a:extLst>
              <a:ext uri="{FF2B5EF4-FFF2-40B4-BE49-F238E27FC236}">
                <a16:creationId xmlns:a16="http://schemas.microsoft.com/office/drawing/2014/main" id="{74899615-A8A7-53EB-2D93-3BE9AEC38042}"/>
              </a:ext>
            </a:extLst>
          </p:cNvPr>
          <p:cNvSpPr/>
          <p:nvPr/>
        </p:nvSpPr>
        <p:spPr>
          <a:xfrm>
            <a:off x="1596053" y="2227004"/>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8FE5293-4AE1-ED24-3DB0-D0ABDA193204}"/>
              </a:ext>
            </a:extLst>
          </p:cNvPr>
          <p:cNvSpPr/>
          <p:nvPr/>
        </p:nvSpPr>
        <p:spPr>
          <a:xfrm>
            <a:off x="3030219" y="2227003"/>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988074E-024D-9D9A-AB80-DA273B8E9622}"/>
              </a:ext>
            </a:extLst>
          </p:cNvPr>
          <p:cNvSpPr txBox="1"/>
          <p:nvPr/>
        </p:nvSpPr>
        <p:spPr>
          <a:xfrm>
            <a:off x="964878" y="2337810"/>
            <a:ext cx="862905" cy="307777"/>
          </a:xfrm>
          <a:prstGeom prst="rect">
            <a:avLst/>
          </a:prstGeom>
          <a:noFill/>
        </p:spPr>
        <p:txBody>
          <a:bodyPr wrap="square">
            <a:spAutoFit/>
          </a:bodyPr>
          <a:lstStyle/>
          <a:p>
            <a:r>
              <a:rPr lang="en-US"/>
              <a:t>Video</a:t>
            </a:r>
          </a:p>
        </p:txBody>
      </p:sp>
      <p:sp>
        <p:nvSpPr>
          <p:cNvPr id="16" name="TextBox 15">
            <a:extLst>
              <a:ext uri="{FF2B5EF4-FFF2-40B4-BE49-F238E27FC236}">
                <a16:creationId xmlns:a16="http://schemas.microsoft.com/office/drawing/2014/main" id="{7187E1BD-0445-2628-5724-5DF78FD67385}"/>
              </a:ext>
            </a:extLst>
          </p:cNvPr>
          <p:cNvSpPr txBox="1"/>
          <p:nvPr/>
        </p:nvSpPr>
        <p:spPr>
          <a:xfrm>
            <a:off x="3424854" y="2347435"/>
            <a:ext cx="862905" cy="307777"/>
          </a:xfrm>
          <a:prstGeom prst="rect">
            <a:avLst/>
          </a:prstGeom>
          <a:noFill/>
        </p:spPr>
        <p:txBody>
          <a:bodyPr wrap="square">
            <a:spAutoFit/>
          </a:bodyPr>
          <a:lstStyle/>
          <a:p>
            <a:r>
              <a:rPr lang="en-US"/>
              <a:t>Caption</a:t>
            </a:r>
          </a:p>
        </p:txBody>
      </p:sp>
      <p:sp>
        <p:nvSpPr>
          <p:cNvPr id="17" name="Rounded Rectangle 16">
            <a:extLst>
              <a:ext uri="{FF2B5EF4-FFF2-40B4-BE49-F238E27FC236}">
                <a16:creationId xmlns:a16="http://schemas.microsoft.com/office/drawing/2014/main" id="{24675A25-29A3-AF6E-E122-AB73F06CB0DD}"/>
              </a:ext>
            </a:extLst>
          </p:cNvPr>
          <p:cNvSpPr/>
          <p:nvPr/>
        </p:nvSpPr>
        <p:spPr>
          <a:xfrm>
            <a:off x="6181159" y="2121127"/>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18" name="Right Arrow 17">
            <a:extLst>
              <a:ext uri="{FF2B5EF4-FFF2-40B4-BE49-F238E27FC236}">
                <a16:creationId xmlns:a16="http://schemas.microsoft.com/office/drawing/2014/main" id="{C61EA1CD-DFD2-B126-BBF3-AA3B68A760C1}"/>
              </a:ext>
            </a:extLst>
          </p:cNvPr>
          <p:cNvSpPr/>
          <p:nvPr/>
        </p:nvSpPr>
        <p:spPr>
          <a:xfrm>
            <a:off x="5815398" y="2227004"/>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82E46AA-4E6D-9A10-C997-F44F328EE936}"/>
              </a:ext>
            </a:extLst>
          </p:cNvPr>
          <p:cNvSpPr/>
          <p:nvPr/>
        </p:nvSpPr>
        <p:spPr>
          <a:xfrm>
            <a:off x="7249564" y="2227003"/>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26B817-64D6-08E9-DB30-36E7FF6FA8E8}"/>
              </a:ext>
            </a:extLst>
          </p:cNvPr>
          <p:cNvSpPr txBox="1"/>
          <p:nvPr/>
        </p:nvSpPr>
        <p:spPr>
          <a:xfrm>
            <a:off x="5184223" y="2337810"/>
            <a:ext cx="862905" cy="307777"/>
          </a:xfrm>
          <a:prstGeom prst="rect">
            <a:avLst/>
          </a:prstGeom>
          <a:noFill/>
        </p:spPr>
        <p:txBody>
          <a:bodyPr wrap="square">
            <a:spAutoFit/>
          </a:bodyPr>
          <a:lstStyle/>
          <a:p>
            <a:r>
              <a:rPr lang="en-US"/>
              <a:t>Text</a:t>
            </a:r>
          </a:p>
        </p:txBody>
      </p:sp>
      <p:sp>
        <p:nvSpPr>
          <p:cNvPr id="21" name="TextBox 20">
            <a:extLst>
              <a:ext uri="{FF2B5EF4-FFF2-40B4-BE49-F238E27FC236}">
                <a16:creationId xmlns:a16="http://schemas.microsoft.com/office/drawing/2014/main" id="{738D5069-5120-9F4E-C9B5-A07EA2178326}"/>
              </a:ext>
            </a:extLst>
          </p:cNvPr>
          <p:cNvSpPr txBox="1"/>
          <p:nvPr/>
        </p:nvSpPr>
        <p:spPr>
          <a:xfrm>
            <a:off x="7644199" y="2347435"/>
            <a:ext cx="862905" cy="307777"/>
          </a:xfrm>
          <a:prstGeom prst="rect">
            <a:avLst/>
          </a:prstGeom>
          <a:noFill/>
        </p:spPr>
        <p:txBody>
          <a:bodyPr wrap="square">
            <a:spAutoFit/>
          </a:bodyPr>
          <a:lstStyle/>
          <a:p>
            <a:r>
              <a:rPr lang="en-US"/>
              <a:t>Image</a:t>
            </a:r>
          </a:p>
        </p:txBody>
      </p:sp>
      <p:sp>
        <p:nvSpPr>
          <p:cNvPr id="22" name="Rounded Rectangle 21">
            <a:extLst>
              <a:ext uri="{FF2B5EF4-FFF2-40B4-BE49-F238E27FC236}">
                <a16:creationId xmlns:a16="http://schemas.microsoft.com/office/drawing/2014/main" id="{F542526D-B10A-779D-82C3-0EA4DE10A9AC}"/>
              </a:ext>
            </a:extLst>
          </p:cNvPr>
          <p:cNvSpPr/>
          <p:nvPr/>
        </p:nvSpPr>
        <p:spPr>
          <a:xfrm>
            <a:off x="4090737" y="2924953"/>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23" name="Right Arrow 22">
            <a:extLst>
              <a:ext uri="{FF2B5EF4-FFF2-40B4-BE49-F238E27FC236}">
                <a16:creationId xmlns:a16="http://schemas.microsoft.com/office/drawing/2014/main" id="{56E6EF23-DBAC-5912-7594-0668811B406C}"/>
              </a:ext>
            </a:extLst>
          </p:cNvPr>
          <p:cNvSpPr/>
          <p:nvPr/>
        </p:nvSpPr>
        <p:spPr>
          <a:xfrm>
            <a:off x="3724976" y="3030830"/>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4E39E97-FABC-FA15-2B4A-088114EFB6E7}"/>
              </a:ext>
            </a:extLst>
          </p:cNvPr>
          <p:cNvSpPr/>
          <p:nvPr/>
        </p:nvSpPr>
        <p:spPr>
          <a:xfrm>
            <a:off x="5159142" y="3030829"/>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7351097-69BA-E514-99E1-700EEF31D39D}"/>
              </a:ext>
            </a:extLst>
          </p:cNvPr>
          <p:cNvSpPr txBox="1"/>
          <p:nvPr/>
        </p:nvSpPr>
        <p:spPr>
          <a:xfrm>
            <a:off x="2978297" y="3045383"/>
            <a:ext cx="862905" cy="523220"/>
          </a:xfrm>
          <a:prstGeom prst="rect">
            <a:avLst/>
          </a:prstGeom>
          <a:noFill/>
        </p:spPr>
        <p:txBody>
          <a:bodyPr wrap="square">
            <a:spAutoFit/>
          </a:bodyPr>
          <a:lstStyle/>
          <a:p>
            <a:pPr algn="ctr"/>
            <a:r>
              <a:rPr lang="en-US"/>
              <a:t>Game </a:t>
            </a:r>
            <a:br>
              <a:rPr lang="en-US"/>
            </a:br>
            <a:r>
              <a:rPr lang="en-US"/>
              <a:t>state</a:t>
            </a:r>
          </a:p>
        </p:txBody>
      </p:sp>
      <p:sp>
        <p:nvSpPr>
          <p:cNvPr id="26" name="TextBox 25">
            <a:extLst>
              <a:ext uri="{FF2B5EF4-FFF2-40B4-BE49-F238E27FC236}">
                <a16:creationId xmlns:a16="http://schemas.microsoft.com/office/drawing/2014/main" id="{63AA3E83-4522-1DA6-595B-1106CB75FA21}"/>
              </a:ext>
            </a:extLst>
          </p:cNvPr>
          <p:cNvSpPr txBox="1"/>
          <p:nvPr/>
        </p:nvSpPr>
        <p:spPr>
          <a:xfrm>
            <a:off x="5553777" y="3151261"/>
            <a:ext cx="862905" cy="307777"/>
          </a:xfrm>
          <a:prstGeom prst="rect">
            <a:avLst/>
          </a:prstGeom>
          <a:noFill/>
        </p:spPr>
        <p:txBody>
          <a:bodyPr wrap="square">
            <a:spAutoFit/>
          </a:bodyPr>
          <a:lstStyle/>
          <a:p>
            <a:r>
              <a:rPr lang="en-US"/>
              <a:t>Action</a:t>
            </a:r>
          </a:p>
        </p:txBody>
      </p:sp>
    </p:spTree>
    <p:extLst>
      <p:ext uri="{BB962C8B-B14F-4D97-AF65-F5344CB8AC3E}">
        <p14:creationId xmlns:p14="http://schemas.microsoft.com/office/powerpoint/2010/main" val="1133297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Chain Rule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a:bodyPr>
              <a:lstStyle/>
              <a:p>
                <a:r>
                  <a:rPr lang="en-US" sz="2400"/>
                  <a:t>Function composition: </a:t>
                </a:r>
              </a:p>
              <a:p>
                <a:pPr marL="114300" inden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𝑦</m:t>
                      </m:r>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b="0" i="1" dirty="0" smtClean="0">
                          <a:latin typeface="Cambria Math" panose="02040503050406030204" pitchFamily="18" charset="0"/>
                        </a:rPr>
                        <m:t>=</m:t>
                      </m:r>
                      <m:r>
                        <a:rPr lang="en-US" sz="2400" i="1" dirty="0">
                          <a:latin typeface="Cambria Math" panose="02040503050406030204" pitchFamily="18" charset="0"/>
                        </a:rPr>
                        <m:t>𝑧</m:t>
                      </m:r>
                      <m:d>
                        <m:dPr>
                          <m:ctrlPr>
                            <a:rPr lang="en-US" sz="2400" i="1" dirty="0">
                              <a:latin typeface="Cambria Math" panose="02040503050406030204" pitchFamily="18" charset="0"/>
                            </a:rPr>
                          </m:ctrlPr>
                        </m:dPr>
                        <m:e>
                          <m:r>
                            <a:rPr lang="en-US" sz="2400" i="1" dirty="0">
                              <a:latin typeface="Cambria Math" panose="02040503050406030204" pitchFamily="18" charset="0"/>
                            </a:rPr>
                            <m:t>𝑦</m:t>
                          </m:r>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b="0" i="1" dirty="0" smtClean="0">
                          <a:latin typeface="Cambria Math" panose="02040503050406030204" pitchFamily="18" charset="0"/>
                        </a:rPr>
                        <m:t>= </m:t>
                      </m:r>
                      <m:r>
                        <a:rPr lang="en-US" sz="2400" i="1" dirty="0" smtClean="0">
                          <a:latin typeface="Cambria Math" panose="02040503050406030204" pitchFamily="18" charset="0"/>
                        </a:rPr>
                        <m:t>𝑧</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oMath>
                  </m:oMathPara>
                </a14:m>
                <a:endParaRPr lang="en-US" sz="2400"/>
              </a:p>
              <a:p>
                <a:endParaRPr lang="en-US" sz="2400"/>
              </a:p>
              <a:p>
                <a:endParaRPr lang="en-US" sz="2400"/>
              </a:p>
              <a:p>
                <a:pPr marL="114300" indent="0">
                  <a:buNone/>
                </a:pPr>
                <a:endParaRPr lang="en-US" sz="2400"/>
              </a:p>
              <a:p>
                <a:pPr marL="114300" indent="0">
                  <a:buNone/>
                </a:pPr>
                <a:r>
                  <a:rPr lang="en-US" sz="2400"/>
                  <a:t>Then: </a:t>
                </a:r>
              </a:p>
            </p:txBody>
          </p:sp>
        </mc:Choice>
        <mc:Fallback>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1099" t="-288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449714" y="1455472"/>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449714" y="2181066"/>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449714" y="739051"/>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593406" y="1017725"/>
            <a:ext cx="0"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V="1">
            <a:off x="7593406" y="1734146"/>
            <a:ext cx="0" cy="44692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B6FD7F2-EB0D-4D06-63DB-45262ED0FD8C}"/>
                  </a:ext>
                </a:extLst>
              </p:cNvPr>
              <p:cNvSpPr txBox="1"/>
              <p:nvPr/>
            </p:nvSpPr>
            <p:spPr>
              <a:xfrm>
                <a:off x="7737097" y="611476"/>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7737097" y="611476"/>
                <a:ext cx="287383" cy="461665"/>
              </a:xfrm>
              <a:prstGeom prst="rect">
                <a:avLst/>
              </a:prstGeom>
              <a:blipFill>
                <a:blip r:embed="rId4"/>
                <a:stretch>
                  <a:fillRect r="-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9F0F0D-3665-A449-776C-89F0556C7220}"/>
                  </a:ext>
                </a:extLst>
              </p:cNvPr>
              <p:cNvSpPr txBox="1"/>
              <p:nvPr/>
            </p:nvSpPr>
            <p:spPr>
              <a:xfrm>
                <a:off x="7707613" y="1331747"/>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7707613" y="1331747"/>
                <a:ext cx="400310" cy="461665"/>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035096F-7038-A5AC-C4C6-6236505AE027}"/>
                  </a:ext>
                </a:extLst>
              </p:cNvPr>
              <p:cNvSpPr txBox="1"/>
              <p:nvPr/>
            </p:nvSpPr>
            <p:spPr>
              <a:xfrm>
                <a:off x="7694976" y="2048788"/>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694976" y="2048788"/>
                <a:ext cx="4572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ounded Rectangular Callout 22">
                <a:extLst>
                  <a:ext uri="{FF2B5EF4-FFF2-40B4-BE49-F238E27FC236}">
                    <a16:creationId xmlns:a16="http://schemas.microsoft.com/office/drawing/2014/main" id="{A75B2C42-30B6-A7EF-9E92-0AD2791BA128}"/>
                  </a:ext>
                </a:extLst>
              </p:cNvPr>
              <p:cNvSpPr/>
              <p:nvPr/>
            </p:nvSpPr>
            <p:spPr>
              <a:xfrm>
                <a:off x="3067219" y="2215966"/>
                <a:ext cx="2784069" cy="917290"/>
              </a:xfrm>
              <a:prstGeom prst="wedgeRoundRectCallout">
                <a:avLst>
                  <a:gd name="adj1" fmla="val 22994"/>
                  <a:gd name="adj2" fmla="val -4929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Corbel" panose="020B0503020204020204" pitchFamily="34" charset="0"/>
                  </a:rPr>
                  <a:t>If </a:t>
                </a:r>
                <a14:m>
                  <m:oMath xmlns:m="http://schemas.openxmlformats.org/officeDocument/2006/math">
                    <m:r>
                      <a:rPr lang="en-US" sz="1600" i="1" dirty="0" smtClean="0">
                        <a:latin typeface="Cambria Math" panose="02040503050406030204" pitchFamily="18" charset="0"/>
                      </a:rPr>
                      <m:t>𝑧</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𝑦</m:t>
                    </m:r>
                  </m:oMath>
                </a14:m>
                <a:r>
                  <a:rPr lang="en-US" sz="1600">
                    <a:latin typeface="Corbel" panose="020B0503020204020204" pitchFamily="34" charset="0"/>
                  </a:rPr>
                  <a:t>, and </a:t>
                </a:r>
                <a:br>
                  <a:rPr lang="en-US" sz="1600">
                    <a:latin typeface="Corbel" panose="020B0503020204020204" pitchFamily="34" charset="0"/>
                  </a:rPr>
                </a:br>
                <a14:m>
                  <m:oMath xmlns:m="http://schemas.openxmlformats.org/officeDocument/2006/math">
                    <m:r>
                      <a:rPr lang="en-US" sz="1600" smtClean="0">
                        <a:latin typeface="Cambria Math" panose="02040503050406030204" pitchFamily="18" charset="0"/>
                      </a:rPr>
                      <m:t>𝑦</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𝑥</m:t>
                    </m:r>
                  </m:oMath>
                </a14:m>
                <a:r>
                  <a:rPr lang="en-US" sz="1600">
                    <a:latin typeface="Corbel" panose="020B0503020204020204" pitchFamily="34" charset="0"/>
                  </a:rPr>
                  <a:t>, then</a:t>
                </a:r>
                <a:br>
                  <a:rPr lang="en-US" sz="1600">
                    <a:latin typeface="Corbel" panose="020B0503020204020204" pitchFamily="34" charset="0"/>
                  </a:rPr>
                </a:br>
                <a:r>
                  <a:rPr lang="en-US" sz="1600">
                    <a:latin typeface="Corbel" panose="020B0503020204020204" pitchFamily="34" charset="0"/>
                  </a:rPr>
                  <a:t> </a:t>
                </a:r>
                <a14:m>
                  <m:oMath xmlns:m="http://schemas.openxmlformats.org/officeDocument/2006/math">
                    <m:r>
                      <a:rPr lang="en-US" sz="1600">
                        <a:latin typeface="Cambria Math" panose="02040503050406030204" pitchFamily="18" charset="0"/>
                      </a:rPr>
                      <m:t>𝑧</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𝑥</m:t>
                    </m:r>
                  </m:oMath>
                </a14:m>
                <a:r>
                  <a:rPr lang="en-US" sz="1600">
                    <a:latin typeface="Corbel" panose="020B0503020204020204" pitchFamily="34" charset="0"/>
                  </a:rPr>
                  <a:t>, as well. </a:t>
                </a:r>
              </a:p>
            </p:txBody>
          </p:sp>
        </mc:Choice>
        <mc:Fallback>
          <p:sp>
            <p:nvSpPr>
              <p:cNvPr id="23" name="Rounded Rectangular Callout 22">
                <a:extLst>
                  <a:ext uri="{FF2B5EF4-FFF2-40B4-BE49-F238E27FC236}">
                    <a16:creationId xmlns:a16="http://schemas.microsoft.com/office/drawing/2014/main" id="{A75B2C42-30B6-A7EF-9E92-0AD2791BA128}"/>
                  </a:ext>
                </a:extLst>
              </p:cNvPr>
              <p:cNvSpPr>
                <a:spLocks noRot="1" noChangeAspect="1" noMove="1" noResize="1" noEditPoints="1" noAdjustHandles="1" noChangeArrowheads="1" noChangeShapeType="1" noTextEdit="1"/>
              </p:cNvSpPr>
              <p:nvPr/>
            </p:nvSpPr>
            <p:spPr>
              <a:xfrm>
                <a:off x="3067219" y="2215966"/>
                <a:ext cx="2784069" cy="917290"/>
              </a:xfrm>
              <a:prstGeom prst="wedgeRoundRectCallout">
                <a:avLst>
                  <a:gd name="adj1" fmla="val 22994"/>
                  <a:gd name="adj2" fmla="val -49291"/>
                  <a:gd name="adj3" fmla="val 16667"/>
                </a:avLst>
              </a:prstGeom>
              <a:blipFill>
                <a:blip r:embed="rId7"/>
                <a:stretch>
                  <a:fillRect b="-13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C8D91B6-5148-0045-CF91-E0D9D92CE617}"/>
                  </a:ext>
                </a:extLst>
              </p:cNvPr>
              <p:cNvSpPr txBox="1"/>
              <p:nvPr/>
            </p:nvSpPr>
            <p:spPr>
              <a:xfrm>
                <a:off x="3416777" y="3457609"/>
                <a:ext cx="630558" cy="10287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i="1" smtClean="0">
                              <a:latin typeface="Cambria Math" panose="02040503050406030204" pitchFamily="18" charset="0"/>
                            </a:rPr>
                          </m:ctrlPr>
                        </m:fPr>
                        <m:num>
                          <m:r>
                            <a:rPr lang="en-US" sz="3200" smtClean="0">
                              <a:latin typeface="Cambria Math" panose="02040503050406030204" pitchFamily="18" charset="0"/>
                            </a:rPr>
                            <m:t>𝜕</m:t>
                          </m:r>
                          <m:r>
                            <a:rPr lang="en-US" sz="3200" smtClean="0">
                              <a:latin typeface="Cambria Math" panose="02040503050406030204" pitchFamily="18" charset="0"/>
                            </a:rPr>
                            <m:t>𝑧</m:t>
                          </m:r>
                        </m:num>
                        <m:den>
                          <m:r>
                            <a:rPr lang="en-US" sz="3200" smtClean="0">
                              <a:latin typeface="Cambria Math" panose="02040503050406030204" pitchFamily="18" charset="0"/>
                            </a:rPr>
                            <m:t>𝜕</m:t>
                          </m:r>
                          <m:r>
                            <a:rPr lang="en-US" sz="3200" smtClean="0">
                              <a:latin typeface="Cambria Math" panose="02040503050406030204" pitchFamily="18" charset="0"/>
                            </a:rPr>
                            <m:t>𝑥</m:t>
                          </m:r>
                        </m:den>
                      </m:f>
                    </m:oMath>
                  </m:oMathPara>
                </a14:m>
                <a:endParaRPr lang="en-US" sz="32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4" name="TextBox 23">
                <a:extLst>
                  <a:ext uri="{FF2B5EF4-FFF2-40B4-BE49-F238E27FC236}">
                    <a16:creationId xmlns:a16="http://schemas.microsoft.com/office/drawing/2014/main" id="{2C8D91B6-5148-0045-CF91-E0D9D92CE617}"/>
                  </a:ext>
                </a:extLst>
              </p:cNvPr>
              <p:cNvSpPr txBox="1">
                <a:spLocks noRot="1" noChangeAspect="1" noMove="1" noResize="1" noEditPoints="1" noAdjustHandles="1" noChangeArrowheads="1" noChangeShapeType="1" noTextEdit="1"/>
              </p:cNvSpPr>
              <p:nvPr/>
            </p:nvSpPr>
            <p:spPr>
              <a:xfrm>
                <a:off x="3416777" y="3457609"/>
                <a:ext cx="630558" cy="1028743"/>
              </a:xfrm>
              <a:prstGeom prst="rect">
                <a:avLst/>
              </a:prstGeom>
              <a:blipFill>
                <a:blip r:embed="rId8"/>
                <a:stretch>
                  <a:fillRect l="-7843" r="-7843" b="-73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2F778D2-CA04-0DC6-FD3D-06124874D4EA}"/>
                  </a:ext>
                </a:extLst>
              </p:cNvPr>
              <p:cNvSpPr txBox="1"/>
              <p:nvPr/>
            </p:nvSpPr>
            <p:spPr>
              <a:xfrm>
                <a:off x="4047335" y="3511322"/>
                <a:ext cx="1833154" cy="1066126"/>
              </a:xfrm>
              <a:prstGeom prst="rect">
                <a:avLst/>
              </a:prstGeom>
              <a:noFill/>
            </p:spPr>
            <p:txBody>
              <a:bodyPr wrap="square">
                <a:spAutoFit/>
              </a:bodyPr>
              <a:lstStyle/>
              <a:p>
                <a14:m>
                  <m:oMath xmlns:m="http://schemas.openxmlformats.org/officeDocument/2006/math">
                    <m:r>
                      <a:rPr lang="en-US" sz="4000" smtClean="0">
                        <a:latin typeface="Cambria Math" panose="02040503050406030204" pitchFamily="18" charset="0"/>
                      </a:rPr>
                      <m:t>=</m:t>
                    </m:r>
                    <m:f>
                      <m:fPr>
                        <m:ctrlPr>
                          <a:rPr lang="en-US" sz="4000" i="1">
                            <a:latin typeface="Cambria Math" panose="02040503050406030204" pitchFamily="18" charset="0"/>
                          </a:rPr>
                        </m:ctrlPr>
                      </m:fPr>
                      <m:num>
                        <m:r>
                          <a:rPr lang="en-US" sz="4000">
                            <a:latin typeface="Cambria Math" panose="02040503050406030204" pitchFamily="18" charset="0"/>
                          </a:rPr>
                          <m:t>𝜕</m:t>
                        </m:r>
                        <m:r>
                          <a:rPr lang="en-US" sz="4000">
                            <a:latin typeface="Cambria Math" panose="02040503050406030204" pitchFamily="18" charset="0"/>
                          </a:rPr>
                          <m:t>𝑧</m:t>
                        </m:r>
                      </m:num>
                      <m:den>
                        <m:r>
                          <a:rPr lang="en-US" sz="4000">
                            <a:latin typeface="Cambria Math" panose="02040503050406030204" pitchFamily="18" charset="0"/>
                          </a:rPr>
                          <m:t>𝜕</m:t>
                        </m:r>
                        <m:r>
                          <a:rPr lang="en-US" sz="4000" smtClean="0">
                            <a:latin typeface="Cambria Math" panose="02040503050406030204" pitchFamily="18" charset="0"/>
                          </a:rPr>
                          <m:t>𝑦</m:t>
                        </m:r>
                      </m:den>
                    </m:f>
                  </m:oMath>
                </a14:m>
                <a:r>
                  <a:rPr lang="en-US" sz="4000" dirty="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f>
                      <m:fPr>
                        <m:ctrlPr>
                          <a:rPr lang="en-US" sz="4000" i="1">
                            <a:latin typeface="Cambria Math" panose="02040503050406030204" pitchFamily="18" charset="0"/>
                          </a:rPr>
                        </m:ctrlPr>
                      </m:fPr>
                      <m:num>
                        <m:r>
                          <a:rPr lang="en-US" sz="4000">
                            <a:latin typeface="Cambria Math" panose="02040503050406030204" pitchFamily="18" charset="0"/>
                          </a:rPr>
                          <m:t>𝜕</m:t>
                        </m:r>
                        <m:r>
                          <a:rPr lang="en-US" sz="4000" smtClean="0">
                            <a:latin typeface="Cambria Math" panose="02040503050406030204" pitchFamily="18" charset="0"/>
                          </a:rPr>
                          <m:t>𝑦</m:t>
                        </m:r>
                      </m:num>
                      <m:den>
                        <m:r>
                          <a:rPr lang="en-US" sz="4000">
                            <a:latin typeface="Cambria Math" panose="02040503050406030204" pitchFamily="18" charset="0"/>
                          </a:rPr>
                          <m:t>𝜕</m:t>
                        </m:r>
                        <m:r>
                          <a:rPr lang="en-US" sz="4000">
                            <a:latin typeface="Cambria Math" panose="02040503050406030204" pitchFamily="18" charset="0"/>
                          </a:rPr>
                          <m:t>𝑥</m:t>
                        </m:r>
                      </m:den>
                    </m:f>
                  </m:oMath>
                </a14:m>
                <a:endParaRPr lang="en-US" sz="4000" dirty="0"/>
              </a:p>
            </p:txBody>
          </p:sp>
        </mc:Choice>
        <mc:Fallback>
          <p:sp>
            <p:nvSpPr>
              <p:cNvPr id="12" name="TextBox 11">
                <a:extLst>
                  <a:ext uri="{FF2B5EF4-FFF2-40B4-BE49-F238E27FC236}">
                    <a16:creationId xmlns:a16="http://schemas.microsoft.com/office/drawing/2014/main" id="{A2F778D2-CA04-0DC6-FD3D-06124874D4EA}"/>
                  </a:ext>
                </a:extLst>
              </p:cNvPr>
              <p:cNvSpPr txBox="1">
                <a:spLocks noRot="1" noChangeAspect="1" noMove="1" noResize="1" noEditPoints="1" noAdjustHandles="1" noChangeArrowheads="1" noChangeShapeType="1" noTextEdit="1"/>
              </p:cNvSpPr>
              <p:nvPr/>
            </p:nvSpPr>
            <p:spPr>
              <a:xfrm>
                <a:off x="4047335" y="3511322"/>
                <a:ext cx="1833154" cy="1066126"/>
              </a:xfrm>
              <a:prstGeom prst="rect">
                <a:avLst/>
              </a:prstGeom>
              <a:blipFill>
                <a:blip r:embed="rId9"/>
                <a:stretch>
                  <a:fillRect l="-685" b="-7059"/>
                </a:stretch>
              </a:blipFill>
            </p:spPr>
            <p:txBody>
              <a:bodyPr/>
              <a:lstStyle/>
              <a:p>
                <a:r>
                  <a:rPr lang="en-US">
                    <a:noFill/>
                  </a:rPr>
                  <a:t> </a:t>
                </a:r>
              </a:p>
            </p:txBody>
          </p:sp>
        </mc:Fallback>
      </mc:AlternateContent>
    </p:spTree>
    <p:extLst>
      <p:ext uri="{BB962C8B-B14F-4D97-AF65-F5344CB8AC3E}">
        <p14:creationId xmlns:p14="http://schemas.microsoft.com/office/powerpoint/2010/main" val="79177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Chain Rule for Multivariable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a:bodyPr>
              <a:lstStyle/>
              <a:p>
                <a:r>
                  <a:rPr lang="en-US" sz="2000" dirty="0"/>
                  <a:t>Let </a:t>
                </a:r>
                <a14:m>
                  <m:oMath xmlns:m="http://schemas.openxmlformats.org/officeDocument/2006/math">
                    <m:r>
                      <a:rPr lang="en-US" sz="2000" b="1" i="0" smtClean="0">
                        <a:latin typeface="Cambria Math" panose="02040503050406030204" pitchFamily="18" charset="0"/>
                      </a:rPr>
                      <m:t>𝐱</m:t>
                    </m:r>
                    <m:r>
                      <a:rPr lang="en-US" sz="2000" b="1" i="1" smtClean="0">
                        <a:latin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sup>
                    </m:sSup>
                  </m:oMath>
                </a14:m>
                <a:r>
                  <a:rPr lang="en-US" sz="2000" dirty="0"/>
                  <a:t>, </a:t>
                </a:r>
                <a14:m>
                  <m:oMath xmlns:m="http://schemas.openxmlformats.org/officeDocument/2006/math">
                    <m:r>
                      <a:rPr lang="en-US" sz="2000" b="1" i="0" smtClean="0">
                        <a:latin typeface="Cambria Math" panose="02040503050406030204" pitchFamily="18" charset="0"/>
                      </a:rPr>
                      <m:t>𝐠</m:t>
                    </m:r>
                    <m:r>
                      <a:rPr lang="en-US" sz="2000" b="1" i="1" smtClean="0">
                        <a:latin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ea typeface="Cambria Math" panose="02040503050406030204" pitchFamily="18" charset="0"/>
                          </a:rPr>
                          <m:t>𝑑</m:t>
                        </m:r>
                      </m:sup>
                    </m:sSup>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r>
                      <m:rPr>
                        <m:nor/>
                      </m:rPr>
                      <a:rPr lang="en-US" sz="2000" dirty="0"/>
                      <m:t>, </m:t>
                    </m:r>
                    <m:r>
                      <a:rPr lang="en-US" sz="2000" b="1" i="0" smtClean="0">
                        <a:latin typeface="Cambria Math" panose="02040503050406030204" pitchFamily="18" charset="0"/>
                      </a:rPr>
                      <m:t>𝐟</m:t>
                    </m:r>
                    <m:r>
                      <a:rPr lang="en-US" sz="2000" b="1" i="1">
                        <a:latin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𝑚</m:t>
                        </m:r>
                      </m:sup>
                    </m:sSup>
                  </m:oMath>
                </a14:m>
                <a:endParaRPr lang="en-US" sz="2000" dirty="0"/>
              </a:p>
              <a:p>
                <a:r>
                  <a:rPr lang="en-US" sz="2000" dirty="0"/>
                  <a:t>Composing them:   </a:t>
                </a:r>
                <a14:m>
                  <m:oMath xmlns:m="http://schemas.openxmlformats.org/officeDocument/2006/math">
                    <m:r>
                      <a:rPr lang="en-US" sz="2000" b="1" i="0" dirty="0" smtClean="0">
                        <a:latin typeface="Cambria Math" panose="02040503050406030204" pitchFamily="18" charset="0"/>
                      </a:rPr>
                      <m:t>𝐟</m:t>
                    </m:r>
                    <m:r>
                      <a:rPr lang="en-US" sz="2000" i="1" dirty="0">
                        <a:latin typeface="Cambria Math" panose="02040503050406030204" pitchFamily="18" charset="0"/>
                        <a:ea typeface="Cambria Math" panose="02040503050406030204" pitchFamily="18" charset="0"/>
                      </a:rPr>
                      <m:t>∘</m:t>
                    </m:r>
                    <m:r>
                      <a:rPr lang="en-US" sz="2000" b="1" i="0" dirty="0" smtClean="0">
                        <a:latin typeface="Cambria Math" panose="02040503050406030204" pitchFamily="18" charset="0"/>
                      </a:rPr>
                      <m:t>𝐠</m:t>
                    </m:r>
                    <m:d>
                      <m:dPr>
                        <m:ctrlPr>
                          <a:rPr lang="en-US" sz="2000" i="1" dirty="0">
                            <a:latin typeface="Cambria Math" panose="02040503050406030204" pitchFamily="18" charset="0"/>
                          </a:rPr>
                        </m:ctrlPr>
                      </m:dPr>
                      <m:e>
                        <m:r>
                          <a:rPr lang="en-US" sz="2000" b="1" i="0" dirty="0">
                            <a:latin typeface="Cambria Math" panose="02040503050406030204" pitchFamily="18" charset="0"/>
                          </a:rPr>
                          <m:t>𝐱</m:t>
                        </m:r>
                      </m:e>
                    </m:d>
                    <m:r>
                      <a:rPr lang="en-US" sz="2000" b="0" i="1" dirty="0" smtClean="0">
                        <a:latin typeface="Cambria Math" panose="02040503050406030204" pitchFamily="18" charset="0"/>
                      </a:rPr>
                      <m:t>=</m:t>
                    </m:r>
                    <m:r>
                      <a:rPr lang="en-US" sz="2000" b="1" dirty="0">
                        <a:latin typeface="Cambria Math" panose="02040503050406030204" pitchFamily="18" charset="0"/>
                      </a:rPr>
                      <m:t>𝐟</m:t>
                    </m:r>
                    <m:d>
                      <m:dPr>
                        <m:ctrlPr>
                          <a:rPr lang="en-US" sz="2000" i="1" dirty="0">
                            <a:latin typeface="Cambria Math" panose="02040503050406030204" pitchFamily="18" charset="0"/>
                          </a:rPr>
                        </m:ctrlPr>
                      </m:dPr>
                      <m:e>
                        <m:r>
                          <a:rPr lang="en-US" sz="2000" b="1" i="0" dirty="0" smtClean="0">
                            <a:latin typeface="Cambria Math" panose="02040503050406030204" pitchFamily="18" charset="0"/>
                          </a:rPr>
                          <m:t>𝐠</m:t>
                        </m:r>
                        <m:d>
                          <m:dPr>
                            <m:ctrlPr>
                              <a:rPr lang="en-US" sz="2000" i="1" dirty="0">
                                <a:latin typeface="Cambria Math" panose="02040503050406030204" pitchFamily="18" charset="0"/>
                              </a:rPr>
                            </m:ctrlPr>
                          </m:dPr>
                          <m:e>
                            <m:r>
                              <a:rPr lang="en-US" sz="2000" b="1" i="0" dirty="0" smtClean="0">
                                <a:latin typeface="Cambria Math" panose="02040503050406030204" pitchFamily="18" charset="0"/>
                              </a:rPr>
                              <m:t>𝐱</m:t>
                            </m:r>
                          </m:e>
                        </m:d>
                      </m:e>
                    </m:d>
                    <m:r>
                      <a:rPr lang="en-US" sz="2000" b="0" i="1" dirty="0"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𝑑</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ℝ</m:t>
                        </m:r>
                      </m:e>
                      <m:sup>
                        <m:r>
                          <a:rPr lang="en-US" sz="2000" i="1">
                            <a:latin typeface="Cambria Math" panose="02040503050406030204" pitchFamily="18" charset="0"/>
                            <a:ea typeface="Cambria Math" panose="02040503050406030204" pitchFamily="18" charset="0"/>
                          </a:rPr>
                          <m:t>𝑚</m:t>
                        </m:r>
                      </m:sup>
                    </m:sSup>
                  </m:oMath>
                </a14:m>
                <a:endParaRPr lang="en-US" sz="2000" dirty="0"/>
              </a:p>
              <a:p>
                <a:pPr marL="114300" indent="0">
                  <a:buNone/>
                </a:pPr>
                <a:endParaRPr lang="en-US" sz="2000" dirty="0"/>
              </a:p>
              <a:p>
                <a:pPr marL="114300" indent="0">
                  <a:buNone/>
                </a:pPr>
                <a:r>
                  <a:rPr lang="en-US" sz="2000" dirty="0"/>
                  <a:t>The result looks similar to the single-variable setup: </a:t>
                </a:r>
              </a:p>
              <a:p>
                <a:pPr marL="114300" indent="0">
                  <a:buNone/>
                </a:pPr>
                <a:endParaRPr lang="en-US" sz="2000" dirty="0"/>
              </a:p>
              <a:p>
                <a:pPr marL="114300" indent="0">
                  <a:buNone/>
                </a:pPr>
                <a:endParaRPr lang="en-US" sz="2000" dirty="0"/>
              </a:p>
              <a:p>
                <a:pPr marL="114300" indent="0">
                  <a:buNone/>
                </a:pPr>
                <a:r>
                  <a:rPr lang="en-US" sz="2000" dirty="0"/>
                  <a:t>Note, the above statement is a </a:t>
                </a:r>
                <a:r>
                  <a:rPr lang="en-US" sz="2000" b="1" dirty="0"/>
                  <a:t>matrix</a:t>
                </a:r>
                <a:r>
                  <a:rPr lang="en-US" sz="2000" dirty="0"/>
                  <a:t> multiplication! </a:t>
                </a:r>
              </a:p>
              <a:p>
                <a:pPr marL="114300" indent="0">
                  <a:buNone/>
                </a:pPr>
                <a:r>
                  <a:rPr lang="en-US" sz="2000" spc="-4" dirty="0"/>
                  <a:t>Function </a:t>
                </a:r>
                <a14:m>
                  <m:oMath xmlns:m="http://schemas.openxmlformats.org/officeDocument/2006/math">
                    <m:r>
                      <a:rPr lang="en-US" sz="2000" b="1" i="0" dirty="0" smtClean="0">
                        <a:latin typeface="Cambria Math" panose="02040503050406030204" pitchFamily="18" charset="0"/>
                      </a:rPr>
                      <m:t>𝐟</m:t>
                    </m:r>
                    <m:r>
                      <a:rPr lang="en-US" sz="2000" i="1" dirty="0">
                        <a:latin typeface="Cambria Math" panose="02040503050406030204" pitchFamily="18" charset="0"/>
                        <a:ea typeface="Cambria Math" panose="02040503050406030204" pitchFamily="18" charset="0"/>
                      </a:rPr>
                      <m:t>∘</m:t>
                    </m:r>
                    <m:r>
                      <a:rPr lang="en-US" sz="2000" b="1" i="0" dirty="0" smtClean="0">
                        <a:latin typeface="Cambria Math" panose="02040503050406030204" pitchFamily="18" charset="0"/>
                      </a:rPr>
                      <m:t>𝐠</m:t>
                    </m:r>
                  </m:oMath>
                </a14:m>
                <a:r>
                  <a:rPr lang="en-US" sz="2000" spc="-4" dirty="0"/>
                  <a:t> has </a:t>
                </a:r>
                <a:r>
                  <a:rPr lang="en-US" sz="2000" i="1" dirty="0"/>
                  <a:t>m </a:t>
                </a:r>
                <a:r>
                  <a:rPr lang="en-US" sz="2000" spc="-4" dirty="0"/>
                  <a:t>outputs</a:t>
                </a:r>
                <a:r>
                  <a:rPr lang="en-US" sz="2000" dirty="0"/>
                  <a:t> </a:t>
                </a:r>
                <a:r>
                  <a:rPr lang="en-US" sz="2000" spc="-4" dirty="0"/>
                  <a:t>and </a:t>
                </a:r>
                <a:r>
                  <a:rPr lang="en-US" sz="2000" i="1" dirty="0"/>
                  <a:t>d </a:t>
                </a:r>
                <a:r>
                  <a:rPr lang="en-US" sz="2000" spc="-4" dirty="0"/>
                  <a:t>inputs </a:t>
                </a:r>
                <a:r>
                  <a:rPr lang="en-US" sz="1800" dirty="0"/>
                  <a:t>→ </a:t>
                </a:r>
                <a:r>
                  <a:rPr lang="en-US" sz="1800" spc="-4" dirty="0"/>
                  <a:t>Jacobian’s dims:</a:t>
                </a:r>
                <a:endParaRPr lang="en-US" sz="2000" dirty="0"/>
              </a:p>
              <a:p>
                <a:pPr marL="114300" indent="0">
                  <a:buNone/>
                </a:pPr>
                <a:endParaRPr lang="en-US" sz="2000" dirty="0"/>
              </a:p>
            </p:txBody>
          </p:sp>
        </mc:Choice>
        <mc:Fallback>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785" t="-2058" b="-2469"/>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744232" y="200405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744232" y="272964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744232" y="128763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887924" y="1566308"/>
            <a:ext cx="0"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V="1">
            <a:off x="7887924" y="2282729"/>
            <a:ext cx="0" cy="44692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B6FD7F2-EB0D-4D06-63DB-45262ED0FD8C}"/>
                  </a:ext>
                </a:extLst>
              </p:cNvPr>
              <p:cNvSpPr txBox="1"/>
              <p:nvPr/>
            </p:nvSpPr>
            <p:spPr>
              <a:xfrm>
                <a:off x="8031615" y="1160059"/>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𝐟</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8031615" y="1160059"/>
                <a:ext cx="287383" cy="461665"/>
              </a:xfrm>
              <a:prstGeom prst="rect">
                <a:avLst/>
              </a:prstGeom>
              <a:blipFill>
                <a:blip r:embed="rId4"/>
                <a:stretch>
                  <a:fillRect l="-8333"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9F0F0D-3665-A449-776C-89F0556C7220}"/>
                  </a:ext>
                </a:extLst>
              </p:cNvPr>
              <p:cNvSpPr txBox="1"/>
              <p:nvPr/>
            </p:nvSpPr>
            <p:spPr>
              <a:xfrm>
                <a:off x="8002131" y="1880330"/>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𝐠</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8002131" y="1880330"/>
                <a:ext cx="400310" cy="461665"/>
              </a:xfrm>
              <a:prstGeom prst="rect">
                <a:avLst/>
              </a:prstGeom>
              <a:blipFill>
                <a:blip r:embed="rId5"/>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035096F-7038-A5AC-C4C6-6236505AE027}"/>
                  </a:ext>
                </a:extLst>
              </p:cNvPr>
              <p:cNvSpPr txBox="1"/>
              <p:nvPr/>
            </p:nvSpPr>
            <p:spPr>
              <a:xfrm>
                <a:off x="7989494" y="2597371"/>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𝐱</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989494" y="2597371"/>
                <a:ext cx="4572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0C353E7-098E-83A0-E430-1BE4CB661727}"/>
                  </a:ext>
                </a:extLst>
              </p:cNvPr>
              <p:cNvSpPr txBox="1"/>
              <p:nvPr/>
            </p:nvSpPr>
            <p:spPr>
              <a:xfrm>
                <a:off x="2254729" y="3059036"/>
                <a:ext cx="3912385" cy="4967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a:latin typeface="Cambria Math" panose="02040503050406030204" pitchFamily="18" charset="0"/>
                            </a:rPr>
                            <m:t>𝐉</m:t>
                          </m:r>
                        </m:e>
                        <m:sub>
                          <m:r>
                            <a:rPr lang="en-US" sz="2400" dirty="0">
                              <a:latin typeface="Cambria Math" panose="02040503050406030204" pitchFamily="18" charset="0"/>
                            </a:rPr>
                            <m:t>𝐟</m:t>
                          </m:r>
                          <m:r>
                            <a:rPr lang="en-US" sz="2400" dirty="0">
                              <a:latin typeface="Cambria Math" panose="02040503050406030204" pitchFamily="18" charset="0"/>
                              <a:ea typeface="Cambria Math" panose="02040503050406030204" pitchFamily="18" charset="0"/>
                            </a:rPr>
                            <m:t>∘</m:t>
                          </m:r>
                          <m:r>
                            <a:rPr lang="en-US" sz="2400" dirty="0">
                              <a:latin typeface="Cambria Math" panose="02040503050406030204" pitchFamily="18" charset="0"/>
                            </a:rPr>
                            <m:t>𝐠</m:t>
                          </m:r>
                        </m:sub>
                      </m:sSub>
                      <m:d>
                        <m:dPr>
                          <m:ctrlPr>
                            <a:rPr lang="en-US" sz="2400" i="1">
                              <a:latin typeface="Cambria Math" panose="02040503050406030204" pitchFamily="18" charset="0"/>
                            </a:rPr>
                          </m:ctrlPr>
                        </m:dPr>
                        <m:e>
                          <m:r>
                            <a:rPr lang="en-US" sz="2400">
                              <a:latin typeface="Cambria Math" panose="02040503050406030204" pitchFamily="18" charset="0"/>
                            </a:rPr>
                            <m:t>𝐱</m:t>
                          </m:r>
                        </m:e>
                      </m:d>
                      <m:r>
                        <a:rPr lang="en-US" sz="2400">
                          <a:latin typeface="Cambria Math" panose="02040503050406030204" pitchFamily="18" charset="0"/>
                        </a:rPr>
                        <m:t>=</m:t>
                      </m:r>
                    </m:oMath>
                  </m:oMathPara>
                </a14:m>
                <a:endParaRPr lang="en-US" sz="24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 name="TextBox 10">
                <a:extLst>
                  <a:ext uri="{FF2B5EF4-FFF2-40B4-BE49-F238E27FC236}">
                    <a16:creationId xmlns:a16="http://schemas.microsoft.com/office/drawing/2014/main" id="{A0C353E7-098E-83A0-E430-1BE4CB661727}"/>
                  </a:ext>
                </a:extLst>
              </p:cNvPr>
              <p:cNvSpPr txBox="1">
                <a:spLocks noRot="1" noChangeAspect="1" noMove="1" noResize="1" noEditPoints="1" noAdjustHandles="1" noChangeArrowheads="1" noChangeShapeType="1" noTextEdit="1"/>
              </p:cNvSpPr>
              <p:nvPr/>
            </p:nvSpPr>
            <p:spPr>
              <a:xfrm>
                <a:off x="2254729" y="3059036"/>
                <a:ext cx="3912385" cy="496739"/>
              </a:xfrm>
              <a:prstGeom prst="rect">
                <a:avLst/>
              </a:prstGeom>
              <a:blipFill>
                <a:blip r:embed="rId7"/>
                <a:stretch>
                  <a:fillRect l="-1294"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7DDD81F-0E47-E95F-4BE2-6DF09497673A}"/>
                  </a:ext>
                </a:extLst>
              </p:cNvPr>
              <p:cNvSpPr txBox="1"/>
              <p:nvPr/>
            </p:nvSpPr>
            <p:spPr>
              <a:xfrm>
                <a:off x="2664437" y="3057006"/>
                <a:ext cx="3912385" cy="4967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𝐉</m:t>
                          </m:r>
                        </m:e>
                        <m:sub>
                          <m:r>
                            <a:rPr lang="en-US" sz="2400" dirty="0">
                              <a:latin typeface="Cambria Math" panose="02040503050406030204" pitchFamily="18" charset="0"/>
                            </a:rPr>
                            <m:t>𝐟</m:t>
                          </m:r>
                        </m:sub>
                      </m:sSub>
                      <m:d>
                        <m:dPr>
                          <m:ctrlPr>
                            <a:rPr lang="en-US" sz="2400" i="1">
                              <a:latin typeface="Cambria Math" panose="02040503050406030204" pitchFamily="18" charset="0"/>
                            </a:rPr>
                          </m:ctrlPr>
                        </m:dPr>
                        <m:e>
                          <m:r>
                            <a:rPr lang="en-US" sz="2400" smtClean="0">
                              <a:latin typeface="Cambria Math" panose="02040503050406030204" pitchFamily="18" charset="0"/>
                            </a:rPr>
                            <m:t>𝐠</m:t>
                          </m:r>
                          <m:r>
                            <a:rPr lang="en-US" sz="2400" smtClean="0">
                              <a:latin typeface="Cambria Math" panose="02040503050406030204" pitchFamily="18" charset="0"/>
                            </a:rPr>
                            <m:t>(</m:t>
                          </m:r>
                          <m:r>
                            <a:rPr lang="en-US" sz="2400">
                              <a:latin typeface="Cambria Math" panose="02040503050406030204" pitchFamily="18" charset="0"/>
                            </a:rPr>
                            <m:t>𝐱</m:t>
                          </m:r>
                          <m:r>
                            <a:rPr lang="en-US" sz="2400" smtClean="0">
                              <a:latin typeface="Cambria Math" panose="02040503050406030204" pitchFamily="18" charset="0"/>
                            </a:rPr>
                            <m:t>)</m:t>
                          </m:r>
                        </m:e>
                      </m:d>
                      <m:sSub>
                        <m:sSubPr>
                          <m:ctrlPr>
                            <a:rPr lang="en-US" sz="2400" i="1">
                              <a:latin typeface="Cambria Math" panose="02040503050406030204" pitchFamily="18" charset="0"/>
                            </a:rPr>
                          </m:ctrlPr>
                        </m:sSubPr>
                        <m:e>
                          <m:r>
                            <a:rPr lang="en-US" sz="2400" smtClean="0">
                              <a:latin typeface="Cambria Math" panose="02040503050406030204" pitchFamily="18" charset="0"/>
                            </a:rPr>
                            <m:t>  </m:t>
                          </m:r>
                          <m:r>
                            <a:rPr lang="en-US" sz="2400">
                              <a:latin typeface="Cambria Math" panose="02040503050406030204" pitchFamily="18" charset="0"/>
                            </a:rPr>
                            <m:t>𝐉</m:t>
                          </m:r>
                        </m:e>
                        <m:sub>
                          <m:r>
                            <a:rPr lang="en-US" sz="2400" dirty="0" smtClean="0">
                              <a:latin typeface="Cambria Math" panose="02040503050406030204" pitchFamily="18" charset="0"/>
                            </a:rPr>
                            <m:t>𝐠</m:t>
                          </m:r>
                        </m:sub>
                      </m:sSub>
                      <m:d>
                        <m:dPr>
                          <m:ctrlPr>
                            <a:rPr lang="en-US" sz="2400" i="1">
                              <a:latin typeface="Cambria Math" panose="02040503050406030204" pitchFamily="18" charset="0"/>
                            </a:rPr>
                          </m:ctrlPr>
                        </m:dPr>
                        <m:e>
                          <m:r>
                            <a:rPr lang="en-US" sz="2400">
                              <a:latin typeface="Cambria Math" panose="02040503050406030204" pitchFamily="18" charset="0"/>
                            </a:rPr>
                            <m:t>𝐱</m:t>
                          </m:r>
                        </m:e>
                      </m:d>
                    </m:oMath>
                  </m:oMathPara>
                </a14:m>
                <a:endParaRPr lang="en-US" sz="24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 name="TextBox 11">
                <a:extLst>
                  <a:ext uri="{FF2B5EF4-FFF2-40B4-BE49-F238E27FC236}">
                    <a16:creationId xmlns:a16="http://schemas.microsoft.com/office/drawing/2014/main" id="{07DDD81F-0E47-E95F-4BE2-6DF09497673A}"/>
                  </a:ext>
                </a:extLst>
              </p:cNvPr>
              <p:cNvSpPr txBox="1">
                <a:spLocks noRot="1" noChangeAspect="1" noMove="1" noResize="1" noEditPoints="1" noAdjustHandles="1" noChangeArrowheads="1" noChangeShapeType="1" noTextEdit="1"/>
              </p:cNvSpPr>
              <p:nvPr/>
            </p:nvSpPr>
            <p:spPr>
              <a:xfrm>
                <a:off x="2664437" y="3057006"/>
                <a:ext cx="3912385" cy="496739"/>
              </a:xfrm>
              <a:prstGeom prst="rect">
                <a:avLst/>
              </a:prstGeom>
              <a:blipFill>
                <a:blip r:embed="rId8"/>
                <a:stretch>
                  <a:fillRect b="-15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D9B3DA7-00EA-AA81-8ECC-9F690B71C038}"/>
              </a:ext>
            </a:extLst>
          </p:cNvPr>
          <p:cNvSpPr txBox="1"/>
          <p:nvPr/>
        </p:nvSpPr>
        <p:spPr>
          <a:xfrm>
            <a:off x="7393012" y="4024935"/>
            <a:ext cx="1685108" cy="400110"/>
          </a:xfrm>
          <a:prstGeom prst="rect">
            <a:avLst/>
          </a:prstGeom>
          <a:noFill/>
        </p:spPr>
        <p:txBody>
          <a:bodyPr wrap="square">
            <a:spAutoFit/>
          </a:bodyPr>
          <a:lstStyle/>
          <a:p>
            <a:r>
              <a:rPr lang="en-US" sz="2000" i="1" dirty="0">
                <a:latin typeface="Calibri"/>
                <a:cs typeface="Calibri"/>
              </a:rPr>
              <a:t>m </a:t>
            </a:r>
            <a:r>
              <a:rPr lang="en-US" sz="2000" spc="-8" dirty="0">
                <a:latin typeface="Calibri"/>
                <a:cs typeface="Calibri"/>
              </a:rPr>
              <a:t>by</a:t>
            </a:r>
            <a:r>
              <a:rPr lang="en-US" sz="2000" spc="-4" dirty="0">
                <a:latin typeface="Calibri"/>
                <a:cs typeface="Calibri"/>
              </a:rPr>
              <a:t> </a:t>
            </a:r>
            <a:r>
              <a:rPr lang="en-US" sz="2000" i="1" dirty="0">
                <a:latin typeface="Calibri"/>
                <a:cs typeface="Calibri"/>
              </a:rPr>
              <a:t>d</a:t>
            </a:r>
            <a:endParaRPr lang="en-US" sz="2000" dirty="0"/>
          </a:p>
        </p:txBody>
      </p:sp>
    </p:spTree>
    <p:extLst>
      <p:ext uri="{BB962C8B-B14F-4D97-AF65-F5344CB8AC3E}">
        <p14:creationId xmlns:p14="http://schemas.microsoft.com/office/powerpoint/2010/main" val="27307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Quiz Time!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fontScale="92500" lnSpcReduction="20000"/>
              </a:bodyPr>
              <a:lstStyle/>
              <a:p>
                <a:pPr marL="114300" indent="0">
                  <a:buNone/>
                </a:pPr>
                <a:r>
                  <a:rPr lang="en-US" sz="2400"/>
                  <a:t>Let </a:t>
                </a:r>
                <a14:m>
                  <m:oMath xmlns:m="http://schemas.openxmlformats.org/officeDocument/2006/math">
                    <m:r>
                      <a:rPr lang="en-US" sz="2400" b="0" i="1" smtClean="0">
                        <a:latin typeface="Cambria Math" panose="02040503050406030204" pitchFamily="18" charset="0"/>
                      </a:rPr>
                      <m:t>𝑥</m:t>
                    </m:r>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oMath>
                </a14:m>
                <a:r>
                  <a:rPr lang="en-US" sz="2400"/>
                  <a:t>, </a:t>
                </a:r>
                <a14:m>
                  <m:oMath xmlns:m="http://schemas.openxmlformats.org/officeDocument/2006/math">
                    <m:r>
                      <a:rPr lang="en-US" sz="2400" b="1" i="0" smtClean="0">
                        <a:latin typeface="Cambria Math" panose="02040503050406030204" pitchFamily="18" charset="0"/>
                      </a:rPr>
                      <m:t>𝐲</m:t>
                    </m:r>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m:rPr>
                        <m:nor/>
                      </m:rPr>
                      <a:rPr lang="en-US" sz="2400" dirty="0"/>
                      <m:t>, </m:t>
                    </m:r>
                    <m:r>
                      <a:rPr lang="en-US" sz="2400" b="1" i="0" smtClean="0">
                        <a:latin typeface="Cambria Math" panose="02040503050406030204" pitchFamily="18" charset="0"/>
                      </a:rPr>
                      <m:t>𝐳</m:t>
                    </m:r>
                    <m:r>
                      <a:rPr lang="en-US" sz="2400" b="1" i="1">
                        <a:latin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oMath>
                </a14:m>
                <a:endParaRPr lang="en-US" sz="2400"/>
              </a:p>
              <a:p>
                <a:pPr marL="114300" indent="0">
                  <a:buNone/>
                </a:pPr>
                <a:endParaRPr lang="en-US" sz="2400"/>
              </a:p>
              <a:p>
                <a:pPr marL="114300" indent="0">
                  <a:buNone/>
                </a:pPr>
                <a:endParaRPr lang="en-US" sz="2400"/>
              </a:p>
              <a:p>
                <a:pPr marL="114300" indent="0">
                  <a:buNone/>
                </a:pPr>
                <a:r>
                  <a:rPr lang="en-US" sz="2400"/>
                  <a:t>What is the Jacobean of </a:t>
                </a:r>
                <a14:m>
                  <m:oMath xmlns:m="http://schemas.openxmlformats.org/officeDocument/2006/math">
                    <m:r>
                      <a:rPr lang="en-US" sz="2400" b="0" i="1" dirty="0" smtClean="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1</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r>
                      <a:rPr lang="en-US" sz="2400" b="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b="0" i="1" dirty="0" smtClean="0">
                            <a:latin typeface="Cambria Math" panose="02040503050406030204" pitchFamily="18" charset="0"/>
                          </a:rPr>
                          <m:t>𝑛</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b="0" i="1" dirty="0" smtClean="0">
                        <a:latin typeface="Cambria Math" panose="02040503050406030204" pitchFamily="18" charset="0"/>
                      </a:rPr>
                      <m:t>)</m:t>
                    </m:r>
                  </m:oMath>
                </a14:m>
                <a:r>
                  <a:rPr lang="en-US" sz="2400"/>
                  <a:t>?</a:t>
                </a:r>
              </a:p>
              <a:p>
                <a:pPr marL="114300" indent="0">
                  <a:buNone/>
                </a:pPr>
                <a:r>
                  <a:rPr lang="en-US" sz="2400"/>
                  <a:t>1.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sub>
                    </m:sSub>
                    <m:d>
                      <m:dPr>
                        <m:ctrlPr>
                          <a:rPr lang="en-US" sz="2400" i="1">
                            <a:latin typeface="Cambria Math" panose="02040503050406030204" pitchFamily="18" charset="0"/>
                          </a:rPr>
                        </m:ctrlPr>
                      </m:dPr>
                      <m:e>
                        <m:r>
                          <a:rPr lang="en-US" sz="2400" b="1">
                            <a:latin typeface="Cambria Math" panose="02040503050406030204" pitchFamily="18" charset="0"/>
                          </a:rPr>
                          <m:t>𝐲</m:t>
                        </m:r>
                        <m:r>
                          <a:rPr lang="en-US" sz="2400" b="0" i="1" smtClean="0">
                            <a:latin typeface="Cambria Math" panose="02040503050406030204" pitchFamily="18" charset="0"/>
                          </a:rPr>
                          <m:t>(</m:t>
                        </m:r>
                        <m:r>
                          <a:rPr lang="en-US" sz="2400" i="1">
                            <a:latin typeface="Cambria Math" panose="02040503050406030204" pitchFamily="18" charset="0"/>
                          </a:rPr>
                          <m:t>𝑥</m:t>
                        </m:r>
                        <m:r>
                          <a:rPr lang="en-US" sz="2400" b="0" i="1" smtClean="0">
                            <a:latin typeface="Cambria Math" panose="02040503050406030204" pitchFamily="18" charset="0"/>
                          </a:rPr>
                          <m:t>)</m:t>
                        </m:r>
                      </m:e>
                    </m:d>
                    <m:sSub>
                      <m:sSubPr>
                        <m:ctrlPr>
                          <a:rPr lang="en-US" sz="2400" b="1" i="1">
                            <a:latin typeface="Cambria Math" panose="02040503050406030204" pitchFamily="18" charset="0"/>
                          </a:rPr>
                        </m:ctrlPr>
                      </m:sSubPr>
                      <m:e>
                        <m:r>
                          <a:rPr lang="en-US" sz="2400" b="1" i="1" smtClean="0">
                            <a:latin typeface="Cambria Math" panose="02040503050406030204" pitchFamily="18" charset="0"/>
                          </a:rPr>
                          <m:t> </m:t>
                        </m:r>
                        <m:r>
                          <a:rPr lang="en-US" sz="2400" b="1" i="0" smtClean="0">
                            <a:latin typeface="Cambria Math" panose="02040503050406030204" pitchFamily="18" charset="0"/>
                          </a:rPr>
                          <m:t> </m:t>
                        </m:r>
                        <m:r>
                          <a:rPr lang="en-US" sz="2400" b="1">
                            <a:latin typeface="Cambria Math" panose="02040503050406030204" pitchFamily="18" charset="0"/>
                          </a:rPr>
                          <m:t>𝐉</m:t>
                        </m:r>
                      </m:e>
                      <m:sub>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oMath>
                </a14:m>
                <a:endParaRPr lang="en-US" sz="2400"/>
              </a:p>
              <a:p>
                <a:pPr marL="114300" indent="0">
                  <a:buNone/>
                </a:pPr>
                <a:r>
                  <a:rPr lang="en-US" sz="2400"/>
                  <a:t>2.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d>
                      <m:dPr>
                        <m:begChr m:val="["/>
                        <m:endChr m:val="]"/>
                        <m:ctrlPr>
                          <a:rPr lang="en-US" sz="2400" b="1"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r>
                              <a:rPr lang="en-US" sz="2400" i="1">
                                <a:latin typeface="Cambria Math" panose="02040503050406030204" pitchFamily="18" charset="0"/>
                              </a:rPr>
                              <m:t> </m:t>
                            </m:r>
                          </m:den>
                        </m:f>
                        <m:r>
                          <a:rPr lang="en-US" sz="2400" b="0" i="1" smtClean="0">
                            <a:latin typeface="Cambria Math" panose="02040503050406030204" pitchFamily="18" charset="0"/>
                          </a:rPr>
                          <m:t>, …</m:t>
                        </m:r>
                        <m:r>
                          <a:rPr lang="en-US" sz="2400" b="1"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r>
                              <a:rPr lang="en-US" sz="2400" i="1">
                                <a:latin typeface="Cambria Math" panose="02040503050406030204" pitchFamily="18" charset="0"/>
                              </a:rPr>
                              <m:t> </m:t>
                            </m:r>
                          </m:den>
                        </m:f>
                      </m:e>
                    </m:d>
                    <m:sSup>
                      <m:sSupPr>
                        <m:ctrlPr>
                          <a:rPr lang="en-US" sz="2400" b="1" i="1" smtClean="0">
                            <a:latin typeface="Cambria Math" panose="02040503050406030204" pitchFamily="18" charset="0"/>
                          </a:rPr>
                        </m:ctrlPr>
                      </m:sSupPr>
                      <m:e>
                        <m:d>
                          <m:dPr>
                            <m:begChr m:val="["/>
                            <m:endChr m:val="]"/>
                            <m:ctrlPr>
                              <a:rPr lang="en-US" sz="2400" b="1"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num>
                              <m:den>
                                <m:r>
                                  <a:rPr lang="en-US" sz="2400" i="1">
                                    <a:latin typeface="Cambria Math" panose="02040503050406030204" pitchFamily="18" charset="0"/>
                                  </a:rPr>
                                  <m:t>𝜕</m:t>
                                </m:r>
                                <m:r>
                                  <a:rPr lang="en-US" sz="2400" b="0" i="1" smtClean="0">
                                    <a:latin typeface="Cambria Math" panose="02040503050406030204" pitchFamily="18" charset="0"/>
                                  </a:rPr>
                                  <m:t>𝑥</m:t>
                                </m:r>
                                <m:r>
                                  <a:rPr lang="en-US" sz="2400" i="1">
                                    <a:latin typeface="Cambria Math" panose="02040503050406030204" pitchFamily="18" charset="0"/>
                                  </a:rPr>
                                  <m:t> </m:t>
                                </m:r>
                              </m:den>
                            </m:f>
                            <m:r>
                              <a:rPr lang="en-US" sz="2400" i="1">
                                <a:latin typeface="Cambria Math" panose="02040503050406030204" pitchFamily="18" charset="0"/>
                              </a:rPr>
                              <m:t>, …</m:t>
                            </m:r>
                            <m:r>
                              <a:rPr lang="en-US" sz="2400" b="1"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num>
                              <m:den>
                                <m:r>
                                  <a:rPr lang="en-US" sz="2400" i="1">
                                    <a:latin typeface="Cambria Math" panose="02040503050406030204" pitchFamily="18" charset="0"/>
                                  </a:rPr>
                                  <m:t>𝜕</m:t>
                                </m:r>
                                <m:r>
                                  <a:rPr lang="en-US" sz="2400" b="0" i="1" smtClean="0">
                                    <a:latin typeface="Cambria Math" panose="02040503050406030204" pitchFamily="18" charset="0"/>
                                  </a:rPr>
                                  <m:t>𝑥</m:t>
                                </m:r>
                                <m:r>
                                  <a:rPr lang="en-US" sz="2400" i="1">
                                    <a:latin typeface="Cambria Math" panose="02040503050406030204" pitchFamily="18" charset="0"/>
                                  </a:rPr>
                                  <m:t> </m:t>
                                </m:r>
                              </m:den>
                            </m:f>
                          </m:e>
                        </m:d>
                      </m:e>
                      <m:sup>
                        <m:r>
                          <m:rPr>
                            <m:sty m:val="p"/>
                          </m:rPr>
                          <a:rPr lang="en-US" sz="2400" b="0" i="0" smtClean="0">
                            <a:latin typeface="Cambria Math" panose="02040503050406030204" pitchFamily="18" charset="0"/>
                          </a:rPr>
                          <m:t>T</m:t>
                        </m:r>
                      </m:sup>
                    </m:sSup>
                  </m:oMath>
                </a14:m>
                <a:endParaRPr lang="en-US" sz="2400"/>
              </a:p>
              <a:p>
                <a:pPr marL="114300" indent="0">
                  <a:buNone/>
                </a:pPr>
                <a:r>
                  <a:rPr lang="en-US" sz="2400"/>
                  <a:t>3.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nary>
                      <m:naryPr>
                        <m:chr m:val="∑"/>
                        <m:ctrlPr>
                          <a:rPr lang="en-US" sz="2400" b="1" i="1" smtClean="0">
                            <a:latin typeface="Cambria Math" panose="02040503050406030204" pitchFamily="18" charset="0"/>
                          </a:rPr>
                        </m:ctrlPr>
                      </m:naryPr>
                      <m:sub>
                        <m:r>
                          <m:rPr>
                            <m:sty m:val="p"/>
                            <m:brk m:alnAt="23"/>
                          </m:rPr>
                          <a:rPr lang="en-US" sz="2400" b="0" i="0" smtClean="0">
                            <a:latin typeface="Cambria Math" panose="02040503050406030204" pitchFamily="18" charset="0"/>
                          </a:rPr>
                          <m:t>i</m:t>
                        </m:r>
                        <m:r>
                          <a:rPr lang="en-US" sz="2400" b="0" i="0" smtClean="0">
                            <a:latin typeface="Cambria Math" panose="02040503050406030204" pitchFamily="18" charset="0"/>
                          </a:rPr>
                          <m:t>=1</m:t>
                        </m:r>
                      </m:sub>
                      <m:sup>
                        <m:r>
                          <a:rPr lang="en-US" sz="2400" b="0" i="1" smtClean="0">
                            <a:latin typeface="Cambria Math" panose="02040503050406030204" pitchFamily="18" charset="0"/>
                          </a:rPr>
                          <m:t>𝑛</m:t>
                        </m:r>
                      </m:sup>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den>
                        </m:f>
                        <m:r>
                          <m:rPr>
                            <m:nor/>
                          </m:rPr>
                          <a:rPr lang="en-US" sz="2400" dirty="0"/>
                          <m:t> </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num>
                          <m:den>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den>
                        </m:f>
                      </m:e>
                    </m:nary>
                  </m:oMath>
                </a14:m>
                <a:endParaRPr lang="en-US" sz="2400"/>
              </a:p>
              <a:p>
                <a:pPr marL="114300" indent="0">
                  <a:buNone/>
                </a:pPr>
                <a:r>
                  <a:rPr lang="en-US" sz="2400"/>
                  <a:t>4. All the above! </a:t>
                </a:r>
              </a:p>
            </p:txBody>
          </p:sp>
        </mc:Choice>
        <mc:Fallback>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t="-4527" b="-1234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225667" y="1146096"/>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386210" y="1913570"/>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365270" y="42967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369359" y="708349"/>
            <a:ext cx="139603"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H="1" flipV="1">
            <a:off x="7369359" y="1424770"/>
            <a:ext cx="160543" cy="48880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B6FD7F2-EB0D-4D06-63DB-45262ED0FD8C}"/>
                  </a:ext>
                </a:extLst>
              </p:cNvPr>
              <p:cNvSpPr txBox="1"/>
              <p:nvPr/>
            </p:nvSpPr>
            <p:spPr>
              <a:xfrm>
                <a:off x="7673593" y="302100"/>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7673593" y="302100"/>
                <a:ext cx="287383" cy="461665"/>
              </a:xfrm>
              <a:prstGeom prst="rect">
                <a:avLst/>
              </a:prstGeom>
              <a:blipFill>
                <a:blip r:embed="rId4"/>
                <a:stretch>
                  <a:fillRect r="-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9F0F0D-3665-A449-776C-89F0556C7220}"/>
                  </a:ext>
                </a:extLst>
              </p:cNvPr>
              <p:cNvSpPr txBox="1"/>
              <p:nvPr/>
            </p:nvSpPr>
            <p:spPr>
              <a:xfrm>
                <a:off x="7441686" y="1022371"/>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1</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7441686" y="1022371"/>
                <a:ext cx="400310" cy="461665"/>
              </a:xfrm>
              <a:prstGeom prst="rect">
                <a:avLst/>
              </a:prstGeom>
              <a:blipFill>
                <a:blip r:embed="rId5"/>
                <a:stretch>
                  <a:fillRect l="-3125" r="-12500"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035096F-7038-A5AC-C4C6-6236505AE027}"/>
                  </a:ext>
                </a:extLst>
              </p:cNvPr>
              <p:cNvSpPr txBox="1"/>
              <p:nvPr/>
            </p:nvSpPr>
            <p:spPr>
              <a:xfrm>
                <a:off x="7631472" y="1781292"/>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631472" y="1781292"/>
                <a:ext cx="457200" cy="461665"/>
              </a:xfrm>
              <a:prstGeom prst="rect">
                <a:avLst/>
              </a:prstGeom>
              <a:blipFill>
                <a:blip r:embed="rId6"/>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8D77E342-20CB-94E9-E185-E871D5D4CF2C}"/>
              </a:ext>
            </a:extLst>
          </p:cNvPr>
          <p:cNvSpPr/>
          <p:nvPr/>
        </p:nvSpPr>
        <p:spPr>
          <a:xfrm>
            <a:off x="6764660" y="115708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B0CBE4E-BAB0-BCA1-7AF0-FE2924525C42}"/>
                  </a:ext>
                </a:extLst>
              </p:cNvPr>
              <p:cNvSpPr txBox="1"/>
              <p:nvPr/>
            </p:nvSpPr>
            <p:spPr>
              <a:xfrm>
                <a:off x="6345488" y="1033364"/>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2</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 name="TextBox 11">
                <a:extLst>
                  <a:ext uri="{FF2B5EF4-FFF2-40B4-BE49-F238E27FC236}">
                    <a16:creationId xmlns:a16="http://schemas.microsoft.com/office/drawing/2014/main" id="{EB0CBE4E-BAB0-BCA1-7AF0-FE2924525C42}"/>
                  </a:ext>
                </a:extLst>
              </p:cNvPr>
              <p:cNvSpPr txBox="1">
                <a:spLocks noRot="1" noChangeAspect="1" noMove="1" noResize="1" noEditPoints="1" noAdjustHandles="1" noChangeArrowheads="1" noChangeShapeType="1" noTextEdit="1"/>
              </p:cNvSpPr>
              <p:nvPr/>
            </p:nvSpPr>
            <p:spPr>
              <a:xfrm>
                <a:off x="6345488" y="1033364"/>
                <a:ext cx="400310" cy="461665"/>
              </a:xfrm>
              <a:prstGeom prst="rect">
                <a:avLst/>
              </a:prstGeom>
              <a:blipFill>
                <a:blip r:embed="rId7"/>
                <a:stretch>
                  <a:fillRect l="-3030" r="-12121" b="-1081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84600C8E-35A1-5A92-26B8-A0C2CDACA9A5}"/>
              </a:ext>
            </a:extLst>
          </p:cNvPr>
          <p:cNvCxnSpPr>
            <a:cxnSpLocks/>
            <a:stCxn id="11" idx="0"/>
            <a:endCxn id="6" idx="4"/>
          </p:cNvCxnSpPr>
          <p:nvPr/>
        </p:nvCxnSpPr>
        <p:spPr>
          <a:xfrm flipV="1">
            <a:off x="6908352" y="708349"/>
            <a:ext cx="600610" cy="44874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1AC3D2B-A00F-987E-09FB-914B64FD1A81}"/>
              </a:ext>
            </a:extLst>
          </p:cNvPr>
          <p:cNvCxnSpPr>
            <a:cxnSpLocks/>
            <a:stCxn id="5" idx="0"/>
            <a:endCxn id="11" idx="4"/>
          </p:cNvCxnSpPr>
          <p:nvPr/>
        </p:nvCxnSpPr>
        <p:spPr>
          <a:xfrm flipH="1" flipV="1">
            <a:off x="6908352" y="1435763"/>
            <a:ext cx="621550" cy="47780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96DFC524-E459-F145-B694-DF591968D15C}"/>
              </a:ext>
            </a:extLst>
          </p:cNvPr>
          <p:cNvSpPr/>
          <p:nvPr/>
        </p:nvSpPr>
        <p:spPr>
          <a:xfrm>
            <a:off x="8174091" y="115708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8E51131-9ABA-1A45-3105-4D0393EA7C29}"/>
                  </a:ext>
                </a:extLst>
              </p:cNvPr>
              <p:cNvSpPr txBox="1"/>
              <p:nvPr/>
            </p:nvSpPr>
            <p:spPr>
              <a:xfrm>
                <a:off x="8431990" y="1033364"/>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𝑛</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5" name="TextBox 14">
                <a:extLst>
                  <a:ext uri="{FF2B5EF4-FFF2-40B4-BE49-F238E27FC236}">
                    <a16:creationId xmlns:a16="http://schemas.microsoft.com/office/drawing/2014/main" id="{88E51131-9ABA-1A45-3105-4D0393EA7C29}"/>
                  </a:ext>
                </a:extLst>
              </p:cNvPr>
              <p:cNvSpPr txBox="1">
                <a:spLocks noRot="1" noChangeAspect="1" noMove="1" noResize="1" noEditPoints="1" noAdjustHandles="1" noChangeArrowheads="1" noChangeShapeType="1" noTextEdit="1"/>
              </p:cNvSpPr>
              <p:nvPr/>
            </p:nvSpPr>
            <p:spPr>
              <a:xfrm>
                <a:off x="8431990" y="1033364"/>
                <a:ext cx="400310" cy="461665"/>
              </a:xfrm>
              <a:prstGeom prst="rect">
                <a:avLst/>
              </a:prstGeom>
              <a:blipFill>
                <a:blip r:embed="rId8"/>
                <a:stretch>
                  <a:fillRect l="-3030" r="-9091"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3576588-6628-EE80-FE62-CB9F2447D9F3}"/>
                  </a:ext>
                </a:extLst>
              </p:cNvPr>
              <p:cNvSpPr txBox="1"/>
              <p:nvPr/>
            </p:nvSpPr>
            <p:spPr>
              <a:xfrm>
                <a:off x="7750697" y="995361"/>
                <a:ext cx="37793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C3576588-6628-EE80-FE62-CB9F2447D9F3}"/>
                  </a:ext>
                </a:extLst>
              </p:cNvPr>
              <p:cNvSpPr txBox="1">
                <a:spLocks noRot="1" noChangeAspect="1" noMove="1" noResize="1" noEditPoints="1" noAdjustHandles="1" noChangeArrowheads="1" noChangeShapeType="1" noTextEdit="1"/>
              </p:cNvSpPr>
              <p:nvPr/>
            </p:nvSpPr>
            <p:spPr>
              <a:xfrm>
                <a:off x="7750697" y="995361"/>
                <a:ext cx="377938" cy="461665"/>
              </a:xfrm>
              <a:prstGeom prst="rect">
                <a:avLst/>
              </a:prstGeom>
              <a:blipFill>
                <a:blip r:embed="rId9"/>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738DFD0-4833-6AAF-FDC3-5506C6475FDC}"/>
              </a:ext>
            </a:extLst>
          </p:cNvPr>
          <p:cNvCxnSpPr>
            <a:cxnSpLocks/>
            <a:stCxn id="14" idx="1"/>
            <a:endCxn id="6" idx="4"/>
          </p:cNvCxnSpPr>
          <p:nvPr/>
        </p:nvCxnSpPr>
        <p:spPr>
          <a:xfrm flipH="1" flipV="1">
            <a:off x="7508962" y="708349"/>
            <a:ext cx="707215" cy="489551"/>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231861B-9D5B-E87E-5319-4379634C6F91}"/>
              </a:ext>
            </a:extLst>
          </p:cNvPr>
          <p:cNvCxnSpPr>
            <a:cxnSpLocks/>
            <a:stCxn id="5" idx="0"/>
            <a:endCxn id="14" idx="3"/>
          </p:cNvCxnSpPr>
          <p:nvPr/>
        </p:nvCxnSpPr>
        <p:spPr>
          <a:xfrm flipV="1">
            <a:off x="7529902" y="1394952"/>
            <a:ext cx="686275" cy="51861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7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DDC-9548-CAA6-4772-617DD7D72423}"/>
              </a:ext>
            </a:extLst>
          </p:cNvPr>
          <p:cNvSpPr>
            <a:spLocks noGrp="1"/>
          </p:cNvSpPr>
          <p:nvPr>
            <p:ph type="title"/>
          </p:nvPr>
        </p:nvSpPr>
        <p:spPr/>
        <p:txBody>
          <a:bodyPr>
            <a:normAutofit/>
          </a:bodyPr>
          <a:lstStyle/>
          <a:p>
            <a:r>
              <a:rPr lang="en-US"/>
              <a:t>Summary</a:t>
            </a:r>
          </a:p>
        </p:txBody>
      </p:sp>
      <p:sp>
        <p:nvSpPr>
          <p:cNvPr id="3" name="Content Placeholder 2">
            <a:extLst>
              <a:ext uri="{FF2B5EF4-FFF2-40B4-BE49-F238E27FC236}">
                <a16:creationId xmlns:a16="http://schemas.microsoft.com/office/drawing/2014/main" id="{B0A970FD-9DE5-FA43-F85C-E99316C7C86C}"/>
              </a:ext>
            </a:extLst>
          </p:cNvPr>
          <p:cNvSpPr>
            <a:spLocks noGrp="1"/>
          </p:cNvSpPr>
          <p:nvPr>
            <p:ph type="body" sz="quarter" idx="16"/>
          </p:nvPr>
        </p:nvSpPr>
        <p:spPr/>
        <p:txBody>
          <a:bodyPr/>
          <a:lstStyle/>
          <a:p>
            <a:r>
              <a:rPr lang="en-US" dirty="0"/>
              <a:t>We reviewed lots of background about neural networks! </a:t>
            </a:r>
          </a:p>
          <a:p>
            <a:pPr lvl="1"/>
            <a:r>
              <a:rPr lang="en-US" dirty="0"/>
              <a:t>Linear algebra foundation </a:t>
            </a:r>
          </a:p>
          <a:p>
            <a:pPr lvl="1"/>
            <a:r>
              <a:rPr lang="en-US" dirty="0"/>
              <a:t>Gradient descent</a:t>
            </a:r>
          </a:p>
          <a:p>
            <a:pPr lvl="1"/>
            <a:r>
              <a:rPr lang="en-US" dirty="0"/>
              <a:t>Extending gradients to tensor form: Jacobians </a:t>
            </a:r>
          </a:p>
          <a:p>
            <a:endParaRPr lang="en-US" dirty="0"/>
          </a:p>
          <a:p>
            <a:endParaRPr lang="en-US" dirty="0"/>
          </a:p>
          <a:p>
            <a:r>
              <a:rPr lang="en-US" b="1" dirty="0"/>
              <a:t>Next:</a:t>
            </a:r>
            <a:r>
              <a:rPr lang="en-US" dirty="0"/>
              <a:t> training a neural net! </a:t>
            </a:r>
          </a:p>
        </p:txBody>
      </p:sp>
    </p:spTree>
    <p:extLst>
      <p:ext uri="{BB962C8B-B14F-4D97-AF65-F5344CB8AC3E}">
        <p14:creationId xmlns:p14="http://schemas.microsoft.com/office/powerpoint/2010/main" val="22152881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Training Neural Networks:</a:t>
            </a:r>
            <a:br>
              <a:rPr lang="en-US" sz="5400"/>
            </a:br>
            <a:r>
              <a:rPr lang="en-US" sz="5400"/>
              <a:t>Analytical Backprop</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4401692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4C21-05B9-E178-8BFC-ABA7BB50D761}"/>
              </a:ext>
            </a:extLst>
          </p:cNvPr>
          <p:cNvSpPr>
            <a:spLocks noGrp="1"/>
          </p:cNvSpPr>
          <p:nvPr>
            <p:ph type="title"/>
          </p:nvPr>
        </p:nvSpPr>
        <p:spPr/>
        <p:txBody>
          <a:bodyPr>
            <a:normAutofit/>
          </a:bodyPr>
          <a:lstStyle/>
          <a:p>
            <a:r>
              <a:rPr lang="en-US"/>
              <a:t>Recap: Multi-Layer Perceptron </a:t>
            </a:r>
          </a:p>
        </p:txBody>
      </p:sp>
      <p:sp>
        <p:nvSpPr>
          <p:cNvPr id="48" name="Text Placeholder 47">
            <a:extLst>
              <a:ext uri="{FF2B5EF4-FFF2-40B4-BE49-F238E27FC236}">
                <a16:creationId xmlns:a16="http://schemas.microsoft.com/office/drawing/2014/main" id="{6AD9503A-43E8-07E8-7D12-A5BCC828CF65}"/>
              </a:ext>
            </a:extLst>
          </p:cNvPr>
          <p:cNvSpPr>
            <a:spLocks noGrp="1"/>
          </p:cNvSpPr>
          <p:nvPr>
            <p:ph type="body" sz="quarter" idx="16"/>
          </p:nvPr>
        </p:nvSpPr>
        <p:spPr/>
        <p:txBody>
          <a:bodyPr/>
          <a:lstStyle/>
          <a:p>
            <a:endParaRPr lang="en-US"/>
          </a:p>
        </p:txBody>
      </p:sp>
      <p:sp>
        <p:nvSpPr>
          <p:cNvPr id="4" name="Oval 3">
            <a:extLst>
              <a:ext uri="{FF2B5EF4-FFF2-40B4-BE49-F238E27FC236}">
                <a16:creationId xmlns:a16="http://schemas.microsoft.com/office/drawing/2014/main" id="{73A47977-7269-F6B3-C926-FC6260398AEA}"/>
              </a:ext>
            </a:extLst>
          </p:cNvPr>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7BAB64FF-5499-7324-EBE2-F55FBD514D37}"/>
              </a:ext>
            </a:extLst>
          </p:cNvPr>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C4B60D71-FE22-B6E7-7140-FB3250FAD711}"/>
              </a:ext>
            </a:extLst>
          </p:cNvPr>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7E197F55-F36D-3A04-7713-0B4351D02975}"/>
              </a:ext>
            </a:extLst>
          </p:cNvPr>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8FF03A3F-FCF7-6698-0FF5-4EA1A2FE7A1D}"/>
              </a:ext>
            </a:extLst>
          </p:cNvPr>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9D5448B8-A2D9-CD92-9B18-1C3A6D847830}"/>
              </a:ext>
            </a:extLst>
          </p:cNvPr>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56F8AA52-EDC3-686F-B567-D5697FAEF7EF}"/>
              </a:ext>
            </a:extLst>
          </p:cNvPr>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FE3CD4C1-FB60-1F49-6DEF-F2887CD196F9}"/>
              </a:ext>
            </a:extLst>
          </p:cNvPr>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B5198C3E-D61A-F6F0-76BB-3A9AE05C6376}"/>
              </a:ext>
            </a:extLst>
          </p:cNvPr>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B64A5541-0E90-4C7C-4155-4B705D2FF119}"/>
              </a:ext>
            </a:extLst>
          </p:cNvPr>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15B84C63-B71D-95AE-5465-D7D7FDC007A1}"/>
              </a:ext>
            </a:extLst>
          </p:cNvPr>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2E0CB4D3-FB06-9545-61D0-0075C1F6183D}"/>
              </a:ext>
            </a:extLst>
          </p:cNvPr>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7B2038B2-09A9-953B-22FD-1D757861E3BC}"/>
              </a:ext>
            </a:extLst>
          </p:cNvPr>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3BBAF994-8C3E-15BF-9DDA-590440CC96C5}"/>
              </a:ext>
            </a:extLst>
          </p:cNvPr>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8" name="Picture 17" descr="latex-image-1.pdf">
            <a:extLst>
              <a:ext uri="{FF2B5EF4-FFF2-40B4-BE49-F238E27FC236}">
                <a16:creationId xmlns:a16="http://schemas.microsoft.com/office/drawing/2014/main" id="{CC7447D2-F231-6A12-57BB-56E2D194A1B7}"/>
              </a:ext>
            </a:extLst>
          </p:cNvPr>
          <p:cNvPicPr>
            <a:picLocks noChangeAspect="1"/>
          </p:cNvPicPr>
          <p:nvPr/>
        </p:nvPicPr>
        <p:blipFill>
          <a:blip r:embed="rId3" cstate="print"/>
          <a:stretch>
            <a:fillRect/>
          </a:stretch>
        </p:blipFill>
        <p:spPr>
          <a:xfrm>
            <a:off x="1869281" y="2371469"/>
            <a:ext cx="209550" cy="142875"/>
          </a:xfrm>
          <a:prstGeom prst="rect">
            <a:avLst/>
          </a:prstGeom>
        </p:spPr>
      </p:pic>
      <p:pic>
        <p:nvPicPr>
          <p:cNvPr id="19" name="Picture 18" descr="latex-image-1.pdf">
            <a:extLst>
              <a:ext uri="{FF2B5EF4-FFF2-40B4-BE49-F238E27FC236}">
                <a16:creationId xmlns:a16="http://schemas.microsoft.com/office/drawing/2014/main" id="{19DC5B04-34F1-F83B-21E2-984CB082137F}"/>
              </a:ext>
            </a:extLst>
          </p:cNvPr>
          <p:cNvPicPr>
            <a:picLocks noChangeAspect="1"/>
          </p:cNvPicPr>
          <p:nvPr/>
        </p:nvPicPr>
        <p:blipFill>
          <a:blip r:embed="rId4" cstate="print"/>
          <a:stretch>
            <a:fillRect/>
          </a:stretch>
        </p:blipFill>
        <p:spPr>
          <a:xfrm>
            <a:off x="1874044" y="2898916"/>
            <a:ext cx="200025" cy="142875"/>
          </a:xfrm>
          <a:prstGeom prst="rect">
            <a:avLst/>
          </a:prstGeom>
        </p:spPr>
      </p:pic>
      <p:pic>
        <p:nvPicPr>
          <p:cNvPr id="20" name="Picture 19" descr="latex-image-1.pdf">
            <a:extLst>
              <a:ext uri="{FF2B5EF4-FFF2-40B4-BE49-F238E27FC236}">
                <a16:creationId xmlns:a16="http://schemas.microsoft.com/office/drawing/2014/main" id="{AE318083-28E9-0885-8550-8B1E164AAF7E}"/>
              </a:ext>
            </a:extLst>
          </p:cNvPr>
          <p:cNvPicPr>
            <a:picLocks noChangeAspect="1"/>
          </p:cNvPicPr>
          <p:nvPr/>
        </p:nvPicPr>
        <p:blipFill>
          <a:blip r:embed="rId5" cstate="print"/>
          <a:stretch>
            <a:fillRect/>
          </a:stretch>
        </p:blipFill>
        <p:spPr>
          <a:xfrm>
            <a:off x="1850509" y="3447194"/>
            <a:ext cx="209550" cy="142875"/>
          </a:xfrm>
          <a:prstGeom prst="rect">
            <a:avLst/>
          </a:prstGeom>
        </p:spPr>
      </p:pic>
      <p:pic>
        <p:nvPicPr>
          <p:cNvPr id="21" name="Picture 20" descr="latex-image-1.pdf">
            <a:extLst>
              <a:ext uri="{FF2B5EF4-FFF2-40B4-BE49-F238E27FC236}">
                <a16:creationId xmlns:a16="http://schemas.microsoft.com/office/drawing/2014/main" id="{C9B0656E-5CDC-24ED-4474-023A7F25EF04}"/>
              </a:ext>
            </a:extLst>
          </p:cNvPr>
          <p:cNvPicPr>
            <a:picLocks noChangeAspect="1"/>
          </p:cNvPicPr>
          <p:nvPr/>
        </p:nvPicPr>
        <p:blipFill>
          <a:blip r:embed="rId6" cstate="print"/>
          <a:stretch>
            <a:fillRect/>
          </a:stretch>
        </p:blipFill>
        <p:spPr>
          <a:xfrm>
            <a:off x="1791416" y="4046815"/>
            <a:ext cx="266700" cy="142875"/>
          </a:xfrm>
          <a:prstGeom prst="rect">
            <a:avLst/>
          </a:prstGeom>
        </p:spPr>
      </p:pic>
      <p:cxnSp>
        <p:nvCxnSpPr>
          <p:cNvPr id="22" name="Straight Arrow Connector 21">
            <a:extLst>
              <a:ext uri="{FF2B5EF4-FFF2-40B4-BE49-F238E27FC236}">
                <a16:creationId xmlns:a16="http://schemas.microsoft.com/office/drawing/2014/main" id="{DA1030CD-0373-617E-BBAA-42666B25C33D}"/>
              </a:ext>
            </a:extLst>
          </p:cNvPr>
          <p:cNvCxnSpPr>
            <a:stCxn id="4" idx="6"/>
            <a:endCxn id="10"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E59CC470-EDD7-552B-34B7-2C628804315D}"/>
              </a:ext>
            </a:extLst>
          </p:cNvPr>
          <p:cNvCxnSpPr>
            <a:stCxn id="4" idx="6"/>
            <a:endCxn id="12"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7D417CDE-98F3-EFBC-A648-5215D9953E4F}"/>
              </a:ext>
            </a:extLst>
          </p:cNvPr>
          <p:cNvCxnSpPr>
            <a:stCxn id="4" idx="6"/>
            <a:endCxn id="14"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81E74B79-4944-4CB5-F257-28DB9A284369}"/>
              </a:ext>
            </a:extLst>
          </p:cNvPr>
          <p:cNvCxnSpPr>
            <a:stCxn id="6" idx="6"/>
            <a:endCxn id="10"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B0E0363B-9FA8-1257-65A7-C11CCD3F8843}"/>
              </a:ext>
            </a:extLst>
          </p:cNvPr>
          <p:cNvCxnSpPr>
            <a:stCxn id="6" idx="6"/>
            <a:endCxn id="12"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FC093024-6582-9301-0167-2D3D024DE6E9}"/>
              </a:ext>
            </a:extLst>
          </p:cNvPr>
          <p:cNvCxnSpPr>
            <a:stCxn id="8"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E512FDBA-FC9B-CBD5-DF05-6385A4E98D7E}"/>
              </a:ext>
            </a:extLst>
          </p:cNvPr>
          <p:cNvCxnSpPr>
            <a:stCxn id="8" idx="6"/>
            <a:endCxn id="10"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55DD9954-6650-E086-261F-B2D8F9B6939F}"/>
              </a:ext>
            </a:extLst>
          </p:cNvPr>
          <p:cNvCxnSpPr>
            <a:stCxn id="18" idx="3"/>
            <a:endCxn id="4"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8446F3A4-6796-70C6-D620-DBAECDC364C8}"/>
              </a:ext>
            </a:extLst>
          </p:cNvPr>
          <p:cNvCxnSpPr>
            <a:stCxn id="18" idx="3"/>
            <a:endCxn id="6"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C5A64073-237E-EF5C-8518-886F80250F5D}"/>
              </a:ext>
            </a:extLst>
          </p:cNvPr>
          <p:cNvCxnSpPr>
            <a:stCxn id="18" idx="3"/>
            <a:endCxn id="8"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7EA0F49A-CF46-D1E2-4CBA-A5FC1058334A}"/>
              </a:ext>
            </a:extLst>
          </p:cNvPr>
          <p:cNvCxnSpPr>
            <a:stCxn id="19" idx="3"/>
            <a:endCxn id="4"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D83FE5F8-7837-6FAE-123A-8AAA0FA273CB}"/>
              </a:ext>
            </a:extLst>
          </p:cNvPr>
          <p:cNvCxnSpPr>
            <a:stCxn id="19" idx="3"/>
            <a:endCxn id="6"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90BD3C64-AC5D-3533-590B-DA9335D8B06C}"/>
              </a:ext>
            </a:extLst>
          </p:cNvPr>
          <p:cNvCxnSpPr>
            <a:stCxn id="19" idx="3"/>
            <a:endCxn id="8"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a:extLst>
              <a:ext uri="{FF2B5EF4-FFF2-40B4-BE49-F238E27FC236}">
                <a16:creationId xmlns:a16="http://schemas.microsoft.com/office/drawing/2014/main" id="{62CC6FAF-92CF-AF06-1F8D-640D5D25D2E4}"/>
              </a:ext>
            </a:extLst>
          </p:cNvPr>
          <p:cNvCxnSpPr>
            <a:stCxn id="20" idx="3"/>
            <a:endCxn id="4"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a:extLst>
              <a:ext uri="{FF2B5EF4-FFF2-40B4-BE49-F238E27FC236}">
                <a16:creationId xmlns:a16="http://schemas.microsoft.com/office/drawing/2014/main" id="{33B2DCCA-AD9E-B11C-D700-2588A0E4F193}"/>
              </a:ext>
            </a:extLst>
          </p:cNvPr>
          <p:cNvCxnSpPr>
            <a:stCxn id="20" idx="3"/>
            <a:endCxn id="6"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ECE37A53-1790-B11B-00D0-590D200660A1}"/>
              </a:ext>
            </a:extLst>
          </p:cNvPr>
          <p:cNvCxnSpPr>
            <a:stCxn id="21" idx="3"/>
            <a:endCxn id="8"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B84949C0-42D5-C883-8F10-ECF071249331}"/>
              </a:ext>
            </a:extLst>
          </p:cNvPr>
          <p:cNvCxnSpPr>
            <a:stCxn id="21" idx="3"/>
            <a:endCxn id="6"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C8C10E00-8B5C-E7F6-7737-312D029932C7}"/>
              </a:ext>
            </a:extLst>
          </p:cNvPr>
          <p:cNvCxnSpPr>
            <a:stCxn id="20" idx="3"/>
            <a:endCxn id="8"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a:extLst>
              <a:ext uri="{FF2B5EF4-FFF2-40B4-BE49-F238E27FC236}">
                <a16:creationId xmlns:a16="http://schemas.microsoft.com/office/drawing/2014/main" id="{0F4EF725-6E5B-3736-FA44-915E15AECD0C}"/>
              </a:ext>
            </a:extLst>
          </p:cNvPr>
          <p:cNvCxnSpPr>
            <a:stCxn id="21" idx="3"/>
            <a:endCxn id="4"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82922F32-224B-1EFA-8FCB-682C1A47EDFA}"/>
              </a:ext>
            </a:extLst>
          </p:cNvPr>
          <p:cNvCxnSpPr>
            <a:endCxn id="16"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a:extLst>
              <a:ext uri="{FF2B5EF4-FFF2-40B4-BE49-F238E27FC236}">
                <a16:creationId xmlns:a16="http://schemas.microsoft.com/office/drawing/2014/main" id="{0748C785-F699-8A6A-C96B-529443A3A030}"/>
              </a:ext>
            </a:extLst>
          </p:cNvPr>
          <p:cNvCxnSpPr>
            <a:stCxn id="12" idx="6"/>
            <a:endCxn id="16"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a:extLst>
              <a:ext uri="{FF2B5EF4-FFF2-40B4-BE49-F238E27FC236}">
                <a16:creationId xmlns:a16="http://schemas.microsoft.com/office/drawing/2014/main" id="{D12AB095-1593-EB82-DB7C-1F029A2EC4B2}"/>
              </a:ext>
            </a:extLst>
          </p:cNvPr>
          <p:cNvCxnSpPr>
            <a:stCxn id="10" idx="6"/>
            <a:endCxn id="16"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B467287A-D7CC-38E3-D375-F5ADEBA0B537}"/>
              </a:ext>
            </a:extLst>
          </p:cNvPr>
          <p:cNvCxnSpPr>
            <a:stCxn id="16"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a:extLst>
              <a:ext uri="{FF2B5EF4-FFF2-40B4-BE49-F238E27FC236}">
                <a16:creationId xmlns:a16="http://schemas.microsoft.com/office/drawing/2014/main" id="{7C268CF2-F063-C98D-5272-93B54E64E2E2}"/>
              </a:ext>
            </a:extLst>
          </p:cNvPr>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a:extLst>
              <a:ext uri="{FF2B5EF4-FFF2-40B4-BE49-F238E27FC236}">
                <a16:creationId xmlns:a16="http://schemas.microsoft.com/office/drawing/2014/main" id="{5493D93F-DA2A-0011-4D62-81805DE51282}"/>
              </a:ext>
            </a:extLst>
          </p:cNvPr>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F37D2B98-53B1-FC71-CBAD-DFE514A5384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835718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4C21-05B9-E178-8BFC-ABA7BB50D761}"/>
              </a:ext>
            </a:extLst>
          </p:cNvPr>
          <p:cNvSpPr>
            <a:spLocks noGrp="1"/>
          </p:cNvSpPr>
          <p:nvPr>
            <p:ph type="title"/>
          </p:nvPr>
        </p:nvSpPr>
        <p:spPr/>
        <p:txBody>
          <a:bodyPr>
            <a:normAutofit/>
          </a:bodyPr>
          <a:lstStyle/>
          <a:p>
            <a:r>
              <a:rPr lang="en-US"/>
              <a:t>Recap: Multi-Layer Perceptron </a:t>
            </a:r>
          </a:p>
        </p:txBody>
      </p:sp>
      <p:sp>
        <p:nvSpPr>
          <p:cNvPr id="4" name="Text Placeholder 3">
            <a:extLst>
              <a:ext uri="{FF2B5EF4-FFF2-40B4-BE49-F238E27FC236}">
                <a16:creationId xmlns:a16="http://schemas.microsoft.com/office/drawing/2014/main" id="{F6F9D807-97CA-0BB4-3FE7-D0F4AE02EEE1}"/>
              </a:ext>
            </a:extLst>
          </p:cNvPr>
          <p:cNvSpPr>
            <a:spLocks noGrp="1"/>
          </p:cNvSpPr>
          <p:nvPr>
            <p:ph type="body" sz="quarter" idx="16"/>
          </p:nvPr>
        </p:nvSpPr>
        <p:spPr/>
        <p:txBody>
          <a:bodyPr/>
          <a:lstStyle/>
          <a:p>
            <a:endParaRPr lang="en-US"/>
          </a:p>
        </p:txBody>
      </p:sp>
      <p:sp>
        <p:nvSpPr>
          <p:cNvPr id="48" name="Oval 47">
            <a:extLst>
              <a:ext uri="{FF2B5EF4-FFF2-40B4-BE49-F238E27FC236}">
                <a16:creationId xmlns:a16="http://schemas.microsoft.com/office/drawing/2014/main" id="{7682234D-E66E-6925-0F7D-D16115559EB2}"/>
              </a:ext>
            </a:extLst>
          </p:cNvPr>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49" name="Curved Connector 48">
            <a:extLst>
              <a:ext uri="{FF2B5EF4-FFF2-40B4-BE49-F238E27FC236}">
                <a16:creationId xmlns:a16="http://schemas.microsoft.com/office/drawing/2014/main" id="{C42C3AD2-1F59-49B5-D2B5-62F4EA7ACDBD}"/>
              </a:ext>
            </a:extLst>
          </p:cNvPr>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8CABE8CC-22BE-D547-5BF6-68103DB71F6C}"/>
              </a:ext>
            </a:extLst>
          </p:cNvPr>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1" name="Curved Connector 50">
            <a:extLst>
              <a:ext uri="{FF2B5EF4-FFF2-40B4-BE49-F238E27FC236}">
                <a16:creationId xmlns:a16="http://schemas.microsoft.com/office/drawing/2014/main" id="{614C031E-8EE6-F06A-96A9-3C2D333FA51B}"/>
              </a:ext>
            </a:extLst>
          </p:cNvPr>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D556B4CB-6B89-97A2-C093-50F3A49C7FAD}"/>
              </a:ext>
            </a:extLst>
          </p:cNvPr>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3" name="Curved Connector 52">
            <a:extLst>
              <a:ext uri="{FF2B5EF4-FFF2-40B4-BE49-F238E27FC236}">
                <a16:creationId xmlns:a16="http://schemas.microsoft.com/office/drawing/2014/main" id="{E96B50C3-CC36-CD0F-5450-0AC8D45D7D6A}"/>
              </a:ext>
            </a:extLst>
          </p:cNvPr>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E0737012-AD18-01BC-32E8-DE771D7FFB9D}"/>
              </a:ext>
            </a:extLst>
          </p:cNvPr>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5" name="Curved Connector 54">
            <a:extLst>
              <a:ext uri="{FF2B5EF4-FFF2-40B4-BE49-F238E27FC236}">
                <a16:creationId xmlns:a16="http://schemas.microsoft.com/office/drawing/2014/main" id="{73B38E2D-3A13-2158-25D3-CC466E9E910C}"/>
              </a:ext>
            </a:extLst>
          </p:cNvPr>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ABC97651-3DB2-470F-611D-4B8F4CC7363E}"/>
              </a:ext>
            </a:extLst>
          </p:cNvPr>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7" name="Curved Connector 56">
            <a:extLst>
              <a:ext uri="{FF2B5EF4-FFF2-40B4-BE49-F238E27FC236}">
                <a16:creationId xmlns:a16="http://schemas.microsoft.com/office/drawing/2014/main" id="{AF40D2D7-D8E1-647A-BE7F-A6512D8E6EF7}"/>
              </a:ext>
            </a:extLst>
          </p:cNvPr>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82945B51-A1BA-0D8D-CE91-69AD596A270A}"/>
              </a:ext>
            </a:extLst>
          </p:cNvPr>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9" name="Curved Connector 58">
            <a:extLst>
              <a:ext uri="{FF2B5EF4-FFF2-40B4-BE49-F238E27FC236}">
                <a16:creationId xmlns:a16="http://schemas.microsoft.com/office/drawing/2014/main" id="{8FDA7F77-C691-BBEF-1BEF-8B5855AFCA30}"/>
              </a:ext>
            </a:extLst>
          </p:cNvPr>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8375D57B-5833-2472-9E42-547B13FC7023}"/>
              </a:ext>
            </a:extLst>
          </p:cNvPr>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61" name="Curved Connector 60">
            <a:extLst>
              <a:ext uri="{FF2B5EF4-FFF2-40B4-BE49-F238E27FC236}">
                <a16:creationId xmlns:a16="http://schemas.microsoft.com/office/drawing/2014/main" id="{4E09CE97-68C2-96E2-3A54-A540E2B8C357}"/>
              </a:ext>
            </a:extLst>
          </p:cNvPr>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62" name="Picture 61" descr="latex-image-1.pdf">
            <a:extLst>
              <a:ext uri="{FF2B5EF4-FFF2-40B4-BE49-F238E27FC236}">
                <a16:creationId xmlns:a16="http://schemas.microsoft.com/office/drawing/2014/main" id="{12AC0041-2813-D316-E839-AF878D8559D6}"/>
              </a:ext>
            </a:extLst>
          </p:cNvPr>
          <p:cNvPicPr>
            <a:picLocks noChangeAspect="1"/>
          </p:cNvPicPr>
          <p:nvPr/>
        </p:nvPicPr>
        <p:blipFill>
          <a:blip r:embed="rId2" cstate="print"/>
          <a:stretch>
            <a:fillRect/>
          </a:stretch>
        </p:blipFill>
        <p:spPr>
          <a:xfrm>
            <a:off x="1869281" y="2371469"/>
            <a:ext cx="209550" cy="142875"/>
          </a:xfrm>
          <a:prstGeom prst="rect">
            <a:avLst/>
          </a:prstGeom>
        </p:spPr>
      </p:pic>
      <p:pic>
        <p:nvPicPr>
          <p:cNvPr id="63" name="Picture 62" descr="latex-image-1.pdf">
            <a:extLst>
              <a:ext uri="{FF2B5EF4-FFF2-40B4-BE49-F238E27FC236}">
                <a16:creationId xmlns:a16="http://schemas.microsoft.com/office/drawing/2014/main" id="{F3037C8C-514A-E79B-9B83-20C569A20F4F}"/>
              </a:ext>
            </a:extLst>
          </p:cNvPr>
          <p:cNvPicPr>
            <a:picLocks noChangeAspect="1"/>
          </p:cNvPicPr>
          <p:nvPr/>
        </p:nvPicPr>
        <p:blipFill>
          <a:blip r:embed="rId3" cstate="print"/>
          <a:stretch>
            <a:fillRect/>
          </a:stretch>
        </p:blipFill>
        <p:spPr>
          <a:xfrm>
            <a:off x="1874044" y="2898916"/>
            <a:ext cx="200025" cy="142875"/>
          </a:xfrm>
          <a:prstGeom prst="rect">
            <a:avLst/>
          </a:prstGeom>
        </p:spPr>
      </p:pic>
      <p:pic>
        <p:nvPicPr>
          <p:cNvPr id="64" name="Picture 63" descr="latex-image-1.pdf">
            <a:extLst>
              <a:ext uri="{FF2B5EF4-FFF2-40B4-BE49-F238E27FC236}">
                <a16:creationId xmlns:a16="http://schemas.microsoft.com/office/drawing/2014/main" id="{116EACF0-9639-F9F2-EC1B-B5C8D9CA2BA9}"/>
              </a:ext>
            </a:extLst>
          </p:cNvPr>
          <p:cNvPicPr>
            <a:picLocks noChangeAspect="1"/>
          </p:cNvPicPr>
          <p:nvPr/>
        </p:nvPicPr>
        <p:blipFill>
          <a:blip r:embed="rId4" cstate="print"/>
          <a:stretch>
            <a:fillRect/>
          </a:stretch>
        </p:blipFill>
        <p:spPr>
          <a:xfrm>
            <a:off x="1850509" y="3447194"/>
            <a:ext cx="209550" cy="142875"/>
          </a:xfrm>
          <a:prstGeom prst="rect">
            <a:avLst/>
          </a:prstGeom>
        </p:spPr>
      </p:pic>
      <p:pic>
        <p:nvPicPr>
          <p:cNvPr id="65" name="Picture 64" descr="latex-image-1.pdf">
            <a:extLst>
              <a:ext uri="{FF2B5EF4-FFF2-40B4-BE49-F238E27FC236}">
                <a16:creationId xmlns:a16="http://schemas.microsoft.com/office/drawing/2014/main" id="{D98BDBDB-F3B0-289A-195C-0EFF5FDC3F3C}"/>
              </a:ext>
            </a:extLst>
          </p:cNvPr>
          <p:cNvPicPr>
            <a:picLocks noChangeAspect="1"/>
          </p:cNvPicPr>
          <p:nvPr/>
        </p:nvPicPr>
        <p:blipFill>
          <a:blip r:embed="rId5" cstate="print"/>
          <a:stretch>
            <a:fillRect/>
          </a:stretch>
        </p:blipFill>
        <p:spPr>
          <a:xfrm>
            <a:off x="1791416" y="4046815"/>
            <a:ext cx="266700" cy="142875"/>
          </a:xfrm>
          <a:prstGeom prst="rect">
            <a:avLst/>
          </a:prstGeom>
        </p:spPr>
      </p:pic>
      <p:cxnSp>
        <p:nvCxnSpPr>
          <p:cNvPr id="66" name="Straight Arrow Connector 65">
            <a:extLst>
              <a:ext uri="{FF2B5EF4-FFF2-40B4-BE49-F238E27FC236}">
                <a16:creationId xmlns:a16="http://schemas.microsoft.com/office/drawing/2014/main" id="{8DBDB97A-5471-B4F3-0A43-04985C852804}"/>
              </a:ext>
            </a:extLst>
          </p:cNvPr>
          <p:cNvCxnSpPr>
            <a:stCxn id="48" idx="6"/>
            <a:endCxn id="54"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7" name="Straight Arrow Connector 66">
            <a:extLst>
              <a:ext uri="{FF2B5EF4-FFF2-40B4-BE49-F238E27FC236}">
                <a16:creationId xmlns:a16="http://schemas.microsoft.com/office/drawing/2014/main" id="{D1DC566C-0C2A-0B7A-E643-18A0E2305B01}"/>
              </a:ext>
            </a:extLst>
          </p:cNvPr>
          <p:cNvCxnSpPr>
            <a:stCxn id="48" idx="6"/>
            <a:endCxn id="56"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8" name="Straight Arrow Connector 67">
            <a:extLst>
              <a:ext uri="{FF2B5EF4-FFF2-40B4-BE49-F238E27FC236}">
                <a16:creationId xmlns:a16="http://schemas.microsoft.com/office/drawing/2014/main" id="{475E7CFB-1A13-7021-8D91-31EAD7843210}"/>
              </a:ext>
            </a:extLst>
          </p:cNvPr>
          <p:cNvCxnSpPr>
            <a:stCxn id="48" idx="6"/>
            <a:endCxn id="58"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9" name="Straight Arrow Connector 68">
            <a:extLst>
              <a:ext uri="{FF2B5EF4-FFF2-40B4-BE49-F238E27FC236}">
                <a16:creationId xmlns:a16="http://schemas.microsoft.com/office/drawing/2014/main" id="{35B2D28A-8CD5-46A7-FDB6-87A386FAE7BA}"/>
              </a:ext>
            </a:extLst>
          </p:cNvPr>
          <p:cNvCxnSpPr>
            <a:stCxn id="50" idx="6"/>
            <a:endCxn id="54"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0" name="Straight Arrow Connector 69">
            <a:extLst>
              <a:ext uri="{FF2B5EF4-FFF2-40B4-BE49-F238E27FC236}">
                <a16:creationId xmlns:a16="http://schemas.microsoft.com/office/drawing/2014/main" id="{441F405E-69AB-BA85-722F-3F0442A752F8}"/>
              </a:ext>
            </a:extLst>
          </p:cNvPr>
          <p:cNvCxnSpPr>
            <a:stCxn id="50" idx="6"/>
            <a:endCxn id="56"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1" name="Straight Arrow Connector 70">
            <a:extLst>
              <a:ext uri="{FF2B5EF4-FFF2-40B4-BE49-F238E27FC236}">
                <a16:creationId xmlns:a16="http://schemas.microsoft.com/office/drawing/2014/main" id="{76F4543F-3622-723E-091B-BB6DF9CEB39B}"/>
              </a:ext>
            </a:extLst>
          </p:cNvPr>
          <p:cNvCxnSpPr>
            <a:stCxn id="5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a:extLst>
              <a:ext uri="{FF2B5EF4-FFF2-40B4-BE49-F238E27FC236}">
                <a16:creationId xmlns:a16="http://schemas.microsoft.com/office/drawing/2014/main" id="{A7C23D14-399A-39F5-CFC4-D71958C1FDAE}"/>
              </a:ext>
            </a:extLst>
          </p:cNvPr>
          <p:cNvCxnSpPr>
            <a:stCxn id="52" idx="6"/>
            <a:endCxn id="54"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3" name="Straight Arrow Connector 72">
            <a:extLst>
              <a:ext uri="{FF2B5EF4-FFF2-40B4-BE49-F238E27FC236}">
                <a16:creationId xmlns:a16="http://schemas.microsoft.com/office/drawing/2014/main" id="{1C41F383-34BA-FD0B-6BCC-B7DFF4385CC4}"/>
              </a:ext>
            </a:extLst>
          </p:cNvPr>
          <p:cNvCxnSpPr>
            <a:stCxn id="62" idx="3"/>
            <a:endCxn id="48"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4" name="Straight Arrow Connector 73">
            <a:extLst>
              <a:ext uri="{FF2B5EF4-FFF2-40B4-BE49-F238E27FC236}">
                <a16:creationId xmlns:a16="http://schemas.microsoft.com/office/drawing/2014/main" id="{BC50D1AE-0272-C842-8C54-635152824D23}"/>
              </a:ext>
            </a:extLst>
          </p:cNvPr>
          <p:cNvCxnSpPr>
            <a:stCxn id="62" idx="3"/>
            <a:endCxn id="50"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5" name="Straight Arrow Connector 74">
            <a:extLst>
              <a:ext uri="{FF2B5EF4-FFF2-40B4-BE49-F238E27FC236}">
                <a16:creationId xmlns:a16="http://schemas.microsoft.com/office/drawing/2014/main" id="{3675BF7C-96D1-2B98-8B92-813DAC0593D1}"/>
              </a:ext>
            </a:extLst>
          </p:cNvPr>
          <p:cNvCxnSpPr>
            <a:stCxn id="62" idx="3"/>
            <a:endCxn id="5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6" name="Straight Arrow Connector 75">
            <a:extLst>
              <a:ext uri="{FF2B5EF4-FFF2-40B4-BE49-F238E27FC236}">
                <a16:creationId xmlns:a16="http://schemas.microsoft.com/office/drawing/2014/main" id="{903A93E7-2593-F793-2834-D81497C46267}"/>
              </a:ext>
            </a:extLst>
          </p:cNvPr>
          <p:cNvCxnSpPr>
            <a:stCxn id="63" idx="3"/>
            <a:endCxn id="48"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7" name="Straight Arrow Connector 76">
            <a:extLst>
              <a:ext uri="{FF2B5EF4-FFF2-40B4-BE49-F238E27FC236}">
                <a16:creationId xmlns:a16="http://schemas.microsoft.com/office/drawing/2014/main" id="{64E55898-CD54-C650-E859-AE47C4BEB20D}"/>
              </a:ext>
            </a:extLst>
          </p:cNvPr>
          <p:cNvCxnSpPr>
            <a:stCxn id="63" idx="3"/>
            <a:endCxn id="50"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8" name="Straight Arrow Connector 77">
            <a:extLst>
              <a:ext uri="{FF2B5EF4-FFF2-40B4-BE49-F238E27FC236}">
                <a16:creationId xmlns:a16="http://schemas.microsoft.com/office/drawing/2014/main" id="{CA2AE44D-0315-92BE-6E15-B0725CFF1303}"/>
              </a:ext>
            </a:extLst>
          </p:cNvPr>
          <p:cNvCxnSpPr>
            <a:stCxn id="63" idx="3"/>
            <a:endCxn id="5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9" name="Straight Arrow Connector 78">
            <a:extLst>
              <a:ext uri="{FF2B5EF4-FFF2-40B4-BE49-F238E27FC236}">
                <a16:creationId xmlns:a16="http://schemas.microsoft.com/office/drawing/2014/main" id="{EFB92782-ECA1-D9A2-6A52-C699960BB6F1}"/>
              </a:ext>
            </a:extLst>
          </p:cNvPr>
          <p:cNvCxnSpPr>
            <a:stCxn id="64" idx="3"/>
            <a:endCxn id="48"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0" name="Straight Arrow Connector 79">
            <a:extLst>
              <a:ext uri="{FF2B5EF4-FFF2-40B4-BE49-F238E27FC236}">
                <a16:creationId xmlns:a16="http://schemas.microsoft.com/office/drawing/2014/main" id="{1E02C417-D85B-5ACB-9967-43832FA8A758}"/>
              </a:ext>
            </a:extLst>
          </p:cNvPr>
          <p:cNvCxnSpPr>
            <a:stCxn id="64" idx="3"/>
            <a:endCxn id="50"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1" name="Straight Arrow Connector 80">
            <a:extLst>
              <a:ext uri="{FF2B5EF4-FFF2-40B4-BE49-F238E27FC236}">
                <a16:creationId xmlns:a16="http://schemas.microsoft.com/office/drawing/2014/main" id="{3ECFB353-1995-5293-B594-D4A27A57CE7C}"/>
              </a:ext>
            </a:extLst>
          </p:cNvPr>
          <p:cNvCxnSpPr>
            <a:stCxn id="65" idx="3"/>
            <a:endCxn id="5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2" name="Straight Arrow Connector 81">
            <a:extLst>
              <a:ext uri="{FF2B5EF4-FFF2-40B4-BE49-F238E27FC236}">
                <a16:creationId xmlns:a16="http://schemas.microsoft.com/office/drawing/2014/main" id="{446066B5-9550-AE5F-9FF6-DFCE38CBD3BE}"/>
              </a:ext>
            </a:extLst>
          </p:cNvPr>
          <p:cNvCxnSpPr>
            <a:stCxn id="65" idx="3"/>
            <a:endCxn id="50"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3" name="Straight Arrow Connector 82">
            <a:extLst>
              <a:ext uri="{FF2B5EF4-FFF2-40B4-BE49-F238E27FC236}">
                <a16:creationId xmlns:a16="http://schemas.microsoft.com/office/drawing/2014/main" id="{7391B6CF-2CA5-3E74-6D07-C32E6161B21D}"/>
              </a:ext>
            </a:extLst>
          </p:cNvPr>
          <p:cNvCxnSpPr>
            <a:stCxn id="64" idx="3"/>
            <a:endCxn id="5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4" name="Straight Arrow Connector 83">
            <a:extLst>
              <a:ext uri="{FF2B5EF4-FFF2-40B4-BE49-F238E27FC236}">
                <a16:creationId xmlns:a16="http://schemas.microsoft.com/office/drawing/2014/main" id="{2C818770-9BA1-1DEF-F50C-9BC93CB04879}"/>
              </a:ext>
            </a:extLst>
          </p:cNvPr>
          <p:cNvCxnSpPr>
            <a:stCxn id="65" idx="3"/>
            <a:endCxn id="48"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5" name="Straight Arrow Connector 84">
            <a:extLst>
              <a:ext uri="{FF2B5EF4-FFF2-40B4-BE49-F238E27FC236}">
                <a16:creationId xmlns:a16="http://schemas.microsoft.com/office/drawing/2014/main" id="{54727064-085A-A8C7-260E-BDBA0EB6E702}"/>
              </a:ext>
            </a:extLst>
          </p:cNvPr>
          <p:cNvCxnSpPr>
            <a:endCxn id="60"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6" name="Straight Arrow Connector 85">
            <a:extLst>
              <a:ext uri="{FF2B5EF4-FFF2-40B4-BE49-F238E27FC236}">
                <a16:creationId xmlns:a16="http://schemas.microsoft.com/office/drawing/2014/main" id="{09656C86-746C-9799-2AE5-47624087DABC}"/>
              </a:ext>
            </a:extLst>
          </p:cNvPr>
          <p:cNvCxnSpPr>
            <a:stCxn id="56" idx="6"/>
            <a:endCxn id="60"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7" name="Straight Arrow Connector 86">
            <a:extLst>
              <a:ext uri="{FF2B5EF4-FFF2-40B4-BE49-F238E27FC236}">
                <a16:creationId xmlns:a16="http://schemas.microsoft.com/office/drawing/2014/main" id="{21957D5B-CECF-C6BE-CEB7-81EB2298341A}"/>
              </a:ext>
            </a:extLst>
          </p:cNvPr>
          <p:cNvCxnSpPr>
            <a:stCxn id="54" idx="6"/>
            <a:endCxn id="60"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8" name="Straight Arrow Connector 87">
            <a:extLst>
              <a:ext uri="{FF2B5EF4-FFF2-40B4-BE49-F238E27FC236}">
                <a16:creationId xmlns:a16="http://schemas.microsoft.com/office/drawing/2014/main" id="{9A0EFF99-F05D-76A3-CBE8-2FC710F93816}"/>
              </a:ext>
            </a:extLst>
          </p:cNvPr>
          <p:cNvCxnSpPr>
            <a:stCxn id="60"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9" name="Straight Arrow Connector 88">
            <a:extLst>
              <a:ext uri="{FF2B5EF4-FFF2-40B4-BE49-F238E27FC236}">
                <a16:creationId xmlns:a16="http://schemas.microsoft.com/office/drawing/2014/main" id="{0AE85051-6A65-724F-EB68-487F00A534AD}"/>
              </a:ext>
            </a:extLst>
          </p:cNvPr>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90" name="Straight Arrow Connector 89">
            <a:extLst>
              <a:ext uri="{FF2B5EF4-FFF2-40B4-BE49-F238E27FC236}">
                <a16:creationId xmlns:a16="http://schemas.microsoft.com/office/drawing/2014/main" id="{1C403CC7-3C1D-2E3A-916C-41E5751082F7}"/>
              </a:ext>
            </a:extLst>
          </p:cNvPr>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91" name="TextBox 90">
            <a:extLst>
              <a:ext uri="{FF2B5EF4-FFF2-40B4-BE49-F238E27FC236}">
                <a16:creationId xmlns:a16="http://schemas.microsoft.com/office/drawing/2014/main" id="{670CC931-DF25-4C04-4EBC-01750EB723E4}"/>
              </a:ext>
            </a:extLst>
          </p:cNvPr>
          <p:cNvSpPr txBox="1"/>
          <p:nvPr/>
        </p:nvSpPr>
        <p:spPr>
          <a:xfrm rot="16200000">
            <a:off x="1684247" y="3120331"/>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2" name="TextBox 91">
            <a:extLst>
              <a:ext uri="{FF2B5EF4-FFF2-40B4-BE49-F238E27FC236}">
                <a16:creationId xmlns:a16="http://schemas.microsoft.com/office/drawing/2014/main" id="{65F8459B-E38D-07F1-5957-616610D3D40D}"/>
              </a:ext>
            </a:extLst>
          </p:cNvPr>
          <p:cNvSpPr txBox="1"/>
          <p:nvPr/>
        </p:nvSpPr>
        <p:spPr>
          <a:xfrm rot="16200000">
            <a:off x="3245855" y="3120330"/>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3" name="TextBox 92">
            <a:extLst>
              <a:ext uri="{FF2B5EF4-FFF2-40B4-BE49-F238E27FC236}">
                <a16:creationId xmlns:a16="http://schemas.microsoft.com/office/drawing/2014/main" id="{3CC01B7B-9FEE-A047-D49D-B38BBDDDA0A3}"/>
              </a:ext>
            </a:extLst>
          </p:cNvPr>
          <p:cNvSpPr txBox="1"/>
          <p:nvPr/>
        </p:nvSpPr>
        <p:spPr>
          <a:xfrm rot="16200000">
            <a:off x="5101227" y="311576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4" name="TextBox 93">
            <a:extLst>
              <a:ext uri="{FF2B5EF4-FFF2-40B4-BE49-F238E27FC236}">
                <a16:creationId xmlns:a16="http://schemas.microsoft.com/office/drawing/2014/main" id="{08FED3E0-B1E3-BFEF-9D59-BBA72BBFFA8F}"/>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0563392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a:bodyPr>
          <a:lstStyle/>
          <a:p>
            <a:r>
              <a:rPr lang="en-US"/>
              <a:t>Training Neural Networks: Setup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a:xfrm>
                <a:off x="533919" y="1390650"/>
                <a:ext cx="8514287" cy="3077573"/>
              </a:xfrm>
            </p:spPr>
            <p:txBody>
              <a:bodyPr/>
              <a:lstStyle/>
              <a:p>
                <a:r>
                  <a:rPr lang="en-US" dirty="0"/>
                  <a:t>We are given an architecture though its weights</a:t>
                </a:r>
                <a:r>
                  <a:rPr lang="en-US" b="1" dirty="0"/>
                  <a:t> </a:t>
                </a:r>
                <a14:m>
                  <m:oMath xmlns:m="http://schemas.openxmlformats.org/officeDocument/2006/math">
                    <m:r>
                      <a:rPr lang="en-US" b="1" i="0" smtClean="0">
                        <a:solidFill>
                          <a:srgbClr val="C00000"/>
                        </a:solidFill>
                        <a:latin typeface="Cambria Math" panose="02040503050406030204" pitchFamily="18" charset="0"/>
                      </a:rPr>
                      <m:t>𝐖</m:t>
                    </m:r>
                  </m:oMath>
                </a14:m>
                <a:r>
                  <a:rPr lang="en-US" dirty="0"/>
                  <a:t>.</a:t>
                </a:r>
              </a:p>
              <a:p>
                <a:r>
                  <a:rPr lang="en-US" dirty="0"/>
                  <a:t>We are given a training data </a:t>
                </a:r>
                <a14:m>
                  <m:oMath xmlns:m="http://schemas.openxmlformats.org/officeDocument/2006/math">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r>
                  <a:rPr lang="en-US" dirty="0"/>
                  <a:t>We are given a loss function </a:t>
                </a:r>
                <a14:m>
                  <m:oMath xmlns:m="http://schemas.openxmlformats.org/officeDocument/2006/math">
                    <m:r>
                      <a:rPr lang="en-US" i="1">
                        <a:latin typeface="Cambria Math" panose="02040503050406030204" pitchFamily="18" charset="0"/>
                      </a:rPr>
                      <m:t>ℓ:</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rPr>
                      <m:t>→(0, 1)</m:t>
                    </m:r>
                  </m:oMath>
                </a14:m>
                <a:endParaRPr lang="en-US" dirty="0"/>
              </a:p>
              <a:p>
                <a:pPr lvl="1"/>
                <a14:m>
                  <m:oMath xmlns:m="http://schemas.openxmlformats.org/officeDocument/2006/math">
                    <m:r>
                      <a:rPr lang="en-US" sz="1400" i="1">
                        <a:latin typeface="Cambria Math" panose="02040503050406030204" pitchFamily="18" charset="0"/>
                      </a:rPr>
                      <m:t>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𝑦</m:t>
                            </m:r>
                          </m:e>
                          <m:sup>
                            <m:r>
                              <a:rPr lang="en-US" sz="1400" i="1">
                                <a:latin typeface="Cambria Math" panose="02040503050406030204" pitchFamily="18" charset="0"/>
                              </a:rPr>
                              <m:t>∗</m:t>
                            </m:r>
                          </m:sup>
                        </m:sSup>
                        <m:r>
                          <a:rPr lang="en-US" sz="1400" i="1">
                            <a:latin typeface="Cambria Math" panose="02040503050406030204" pitchFamily="18" charset="0"/>
                          </a:rPr>
                          <m:t>, </m:t>
                        </m:r>
                        <m:r>
                          <a:rPr lang="en-US" sz="1400" i="1">
                            <a:latin typeface="Cambria Math" panose="02040503050406030204" pitchFamily="18" charset="0"/>
                          </a:rPr>
                          <m:t>𝑦</m:t>
                        </m:r>
                      </m:e>
                    </m:d>
                    <m:r>
                      <a:rPr lang="en-US" sz="1400" i="1">
                        <a:latin typeface="Cambria Math" panose="02040503050406030204" pitchFamily="18" charset="0"/>
                      </a:rPr>
                      <m:t> </m:t>
                    </m:r>
                  </m:oMath>
                </a14:m>
                <a:r>
                  <a:rPr lang="en-US" sz="1400" dirty="0"/>
                  <a:t>quantifies distance between an answer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𝑦</m:t>
                        </m:r>
                      </m:e>
                      <m:sup>
                        <m:r>
                          <a:rPr lang="en-US" sz="1400" i="1">
                            <a:latin typeface="Cambria Math" panose="02040503050406030204" pitchFamily="18" charset="0"/>
                          </a:rPr>
                          <m:t>∗</m:t>
                        </m:r>
                      </m:sup>
                    </m:sSup>
                    <m:r>
                      <a:rPr lang="en-US" sz="1400" i="1">
                        <a:latin typeface="Cambria Math" panose="02040503050406030204" pitchFamily="18" charset="0"/>
                      </a:rPr>
                      <m:t> </m:t>
                    </m:r>
                  </m:oMath>
                </a14:m>
                <a:r>
                  <a:rPr lang="en-US" sz="1400" dirty="0"/>
                  <a:t>and prediction </a:t>
                </a:r>
                <a14:m>
                  <m:oMath xmlns:m="http://schemas.openxmlformats.org/officeDocument/2006/math">
                    <m:r>
                      <m:rPr>
                        <m:sty m:val="p"/>
                      </m:rPr>
                      <a:rPr lang="en-US" sz="1400" b="0" i="0" smtClean="0">
                        <a:latin typeface="Cambria Math" panose="02040503050406030204" pitchFamily="18" charset="0"/>
                      </a:rPr>
                      <m:t>y</m:t>
                    </m:r>
                    <m:r>
                      <a:rPr lang="en-US" sz="1400" b="0" i="0" smtClean="0">
                        <a:latin typeface="Cambria Math" panose="02040503050406030204" pitchFamily="18" charset="0"/>
                      </a:rPr>
                      <m:t>=</m:t>
                    </m:r>
                    <m:r>
                      <m:rPr>
                        <m:sty m:val="p"/>
                      </m:rPr>
                      <a:rPr lang="en-US" sz="1400">
                        <a:latin typeface="Cambria Math" panose="02040503050406030204" pitchFamily="18" charset="0"/>
                      </a:rPr>
                      <m:t>NN</m:t>
                    </m:r>
                    <m:d>
                      <m:dPr>
                        <m:ctrlPr>
                          <a:rPr lang="en-US" sz="1400" i="1">
                            <a:latin typeface="Cambria Math" panose="02040503050406030204" pitchFamily="18" charset="0"/>
                          </a:rPr>
                        </m:ctrlPr>
                      </m:dPr>
                      <m:e>
                        <m:r>
                          <a:rPr lang="en-US" sz="1400" b="1">
                            <a:latin typeface="Cambria Math" panose="02040503050406030204" pitchFamily="18" charset="0"/>
                          </a:rPr>
                          <m:t>𝐱</m:t>
                        </m:r>
                        <m:r>
                          <a:rPr lang="en-US" sz="1400" b="1" i="1" smtClean="0">
                            <a:latin typeface="Cambria Math" panose="02040503050406030204" pitchFamily="18" charset="0"/>
                          </a:rPr>
                          <m:t>;</m:t>
                        </m:r>
                        <m:r>
                          <a:rPr lang="en-US" sz="1400" b="1">
                            <a:solidFill>
                              <a:srgbClr val="C00000"/>
                            </a:solidFill>
                            <a:latin typeface="Cambria Math" panose="02040503050406030204" pitchFamily="18" charset="0"/>
                          </a:rPr>
                          <m:t>𝐖</m:t>
                        </m:r>
                      </m:e>
                    </m:d>
                  </m:oMath>
                </a14:m>
                <a:r>
                  <a:rPr lang="en-US" sz="1400" dirty="0"/>
                  <a:t> — lower is better.</a:t>
                </a:r>
                <a:endParaRPr lang="en-US" dirty="0"/>
              </a:p>
              <a:p>
                <a:r>
                  <a:rPr lang="en-US" dirty="0"/>
                  <a:t>Overall objective to optimize:  </a:t>
                </a:r>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r>
                          <a:rPr lang="en-US" b="1">
                            <a:solidFill>
                              <a:srgbClr val="C00000"/>
                            </a:solidFill>
                            <a:latin typeface="Cambria Math" panose="02040503050406030204" pitchFamily="18" charset="0"/>
                          </a:rPr>
                          <m:t>𝐖</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d>
                          <m:dPr>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𝐷</m:t>
                        </m:r>
                      </m:sub>
                      <m:sup/>
                      <m:e>
                        <m:r>
                          <a:rPr lang="en-US" b="0" i="1" smtClean="0">
                            <a:latin typeface="Cambria Math" panose="02040503050406030204" pitchFamily="18" charset="0"/>
                          </a:rPr>
                          <m:t>ℓ(</m:t>
                        </m:r>
                        <m:r>
                          <m:rPr>
                            <m:sty m:val="p"/>
                          </m:rPr>
                          <a:rPr lang="en-US">
                            <a:latin typeface="Cambria Math" panose="02040503050406030204" pitchFamily="18" charset="0"/>
                          </a:rPr>
                          <m:t>NN</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b="1" i="1">
                                <a:latin typeface="Cambria Math" panose="02040503050406030204" pitchFamily="18" charset="0"/>
                              </a:rPr>
                              <m:t>;</m:t>
                            </m:r>
                            <m:r>
                              <a:rPr lang="en-US" b="1">
                                <a:solidFill>
                                  <a:srgbClr val="C00000"/>
                                </a:solidFill>
                                <a:latin typeface="Cambria Math" panose="02040503050406030204" pitchFamily="18" charset="0"/>
                              </a:rPr>
                              <m:t>𝐖</m:t>
                            </m:r>
                          </m:e>
                        </m:d>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1" smtClean="0">
                            <a:latin typeface="Cambria Math" panose="02040503050406030204" pitchFamily="18" charset="0"/>
                          </a:rPr>
                          <m:t>)</m:t>
                        </m:r>
                      </m:e>
                    </m:nary>
                  </m:oMath>
                </a14:m>
                <a:endParaRPr lang="en-US" dirty="0"/>
              </a:p>
              <a:p>
                <a:pPr lvl="2"/>
                <a:endParaRPr lang="en-US" dirty="0"/>
              </a:p>
              <a:p>
                <a:pPr lvl="1"/>
                <a:endParaRPr lang="en-US" dirty="0"/>
              </a:p>
            </p:txBody>
          </p:sp>
        </mc:Choice>
        <mc:Fallback>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xfrm>
                <a:off x="533919" y="1390650"/>
                <a:ext cx="8514287" cy="3077573"/>
              </a:xfrm>
              <a:blipFill>
                <a:blip r:embed="rId3"/>
                <a:stretch>
                  <a:fillRect l="-447" t="-123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4"/>
                <a:stretch>
                  <a:fillRect l="-11765"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5"/>
                <a:stretch>
                  <a:fillRect l="-11111" r="-5556"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6"/>
                <a:stretch>
                  <a:fillRect l="-17647" r="-11765"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7"/>
                <a:stretch>
                  <a:fillRect l="-11111" r="-5556"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8"/>
                <a:stretch>
                  <a:fillRect l="-7500" r="-750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203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Optimizing Parameters </a:t>
            </a:r>
          </a:p>
        </p:txBody>
      </p:sp>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r>
              <a:rPr lang="en-US"/>
              <a:t>We can use </a:t>
            </a:r>
            <a:r>
              <a:rPr lang="en-US">
                <a:solidFill>
                  <a:srgbClr val="C00000"/>
                </a:solidFill>
              </a:rPr>
              <a:t>gradient descent </a:t>
            </a:r>
            <a:r>
              <a:rPr lang="en-US"/>
              <a:t>to </a:t>
            </a:r>
            <a:br>
              <a:rPr lang="en-US"/>
            </a:br>
            <a:r>
              <a:rPr lang="en-US"/>
              <a:t>minimizes the loss. </a:t>
            </a:r>
          </a:p>
          <a:p>
            <a:r>
              <a:rPr lang="en-US"/>
              <a:t>At each step, the </a:t>
            </a:r>
            <a:r>
              <a:rPr lang="en-US">
                <a:solidFill>
                  <a:srgbClr val="C00000"/>
                </a:solidFill>
              </a:rPr>
              <a:t>weight vector </a:t>
            </a:r>
            <a:r>
              <a:rPr lang="en-US"/>
              <a:t>is modified </a:t>
            </a:r>
            <a:br>
              <a:rPr lang="en-US"/>
            </a:br>
            <a:r>
              <a:rPr lang="en-US"/>
              <a:t>in the </a:t>
            </a:r>
            <a:r>
              <a:rPr lang="en-US">
                <a:solidFill>
                  <a:srgbClr val="C00000"/>
                </a:solidFill>
              </a:rPr>
              <a:t>direction that produces the steepest </a:t>
            </a:r>
            <a:br>
              <a:rPr lang="en-US">
                <a:solidFill>
                  <a:srgbClr val="C00000"/>
                </a:solidFill>
              </a:rPr>
            </a:br>
            <a:r>
              <a:rPr lang="en-US">
                <a:solidFill>
                  <a:srgbClr val="C00000"/>
                </a:solidFill>
              </a:rPr>
              <a:t>descent </a:t>
            </a:r>
            <a:r>
              <a:rPr lang="en-US"/>
              <a:t>along the error surface.</a:t>
            </a:r>
          </a:p>
          <a:p>
            <a:endParaRPr lang="en-US"/>
          </a:p>
          <a:p>
            <a:pPr lvl="1"/>
            <a:endParaRPr lang="en-US"/>
          </a:p>
        </p:txBody>
      </p:sp>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3"/>
                <a:stretch>
                  <a:fillRect l="-11765" r="-58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4"/>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5"/>
                <a:stretch>
                  <a:fillRect l="-11429"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6"/>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7"/>
                <a:stretch>
                  <a:fillRect l="-8642" r="-8642"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8"/>
                <a:stretch>
                  <a:fillRect/>
                </a:stretch>
              </a:blipFill>
            </p:spPr>
            <p:txBody>
              <a:bodyPr/>
              <a:lstStyle/>
              <a:p>
                <a:r>
                  <a:rPr lang="en-US">
                    <a:noFill/>
                  </a:rPr>
                  <a:t> </a:t>
                </a:r>
              </a:p>
            </p:txBody>
          </p:sp>
        </mc:Fallback>
      </mc:AlternateContent>
      <p:sp>
        <p:nvSpPr>
          <p:cNvPr id="18" name="Line 57">
            <a:extLst>
              <a:ext uri="{FF2B5EF4-FFF2-40B4-BE49-F238E27FC236}">
                <a16:creationId xmlns:a16="http://schemas.microsoft.com/office/drawing/2014/main" id="{DFBBE925-4CE9-6026-3B48-A425379BBD4D}"/>
              </a:ext>
            </a:extLst>
          </p:cNvPr>
          <p:cNvSpPr>
            <a:spLocks noChangeShapeType="1"/>
          </p:cNvSpPr>
          <p:nvPr/>
        </p:nvSpPr>
        <p:spPr bwMode="auto">
          <a:xfrm rot="720175" flipH="1">
            <a:off x="6283440" y="2123027"/>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9" name="Line 57">
            <a:extLst>
              <a:ext uri="{FF2B5EF4-FFF2-40B4-BE49-F238E27FC236}">
                <a16:creationId xmlns:a16="http://schemas.microsoft.com/office/drawing/2014/main" id="{2F947795-A324-13CC-B1E9-D3C3480CC9C2}"/>
              </a:ext>
            </a:extLst>
          </p:cNvPr>
          <p:cNvSpPr>
            <a:spLocks noChangeShapeType="1"/>
          </p:cNvSpPr>
          <p:nvPr/>
        </p:nvSpPr>
        <p:spPr bwMode="auto">
          <a:xfrm rot="720175" flipH="1">
            <a:off x="6550003" y="1792265"/>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0" name="Line 51">
            <a:extLst>
              <a:ext uri="{FF2B5EF4-FFF2-40B4-BE49-F238E27FC236}">
                <a16:creationId xmlns:a16="http://schemas.microsoft.com/office/drawing/2014/main" id="{DDF4D73F-0EAF-E1AB-20F5-DF88244EDF5A}"/>
              </a:ext>
            </a:extLst>
          </p:cNvPr>
          <p:cNvSpPr>
            <a:spLocks noChangeShapeType="1"/>
          </p:cNvSpPr>
          <p:nvPr/>
        </p:nvSpPr>
        <p:spPr bwMode="auto">
          <a:xfrm>
            <a:off x="5980753" y="1020955"/>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1" name="Line 52">
            <a:extLst>
              <a:ext uri="{FF2B5EF4-FFF2-40B4-BE49-F238E27FC236}">
                <a16:creationId xmlns:a16="http://schemas.microsoft.com/office/drawing/2014/main" id="{92143634-991F-92FA-630A-BAC3B9A17290}"/>
              </a:ext>
            </a:extLst>
          </p:cNvPr>
          <p:cNvSpPr>
            <a:spLocks noChangeShapeType="1"/>
          </p:cNvSpPr>
          <p:nvPr/>
        </p:nvSpPr>
        <p:spPr bwMode="auto">
          <a:xfrm>
            <a:off x="5980753" y="2708459"/>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53" name="Text Box 54">
                <a:extLst>
                  <a:ext uri="{FF2B5EF4-FFF2-40B4-BE49-F238E27FC236}">
                    <a16:creationId xmlns:a16="http://schemas.microsoft.com/office/drawing/2014/main" id="{B7ED2B7F-B8E8-7FE6-82DF-8CB3E79776FB}"/>
                  </a:ext>
                </a:extLst>
              </p:cNvPr>
              <p:cNvSpPr txBox="1">
                <a:spLocks noChangeArrowheads="1"/>
              </p:cNvSpPr>
              <p:nvPr/>
            </p:nvSpPr>
            <p:spPr bwMode="auto">
              <a:xfrm>
                <a:off x="5053624" y="1283420"/>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3" name="Text Box 54">
                <a:extLst>
                  <a:ext uri="{FF2B5EF4-FFF2-40B4-BE49-F238E27FC236}">
                    <a16:creationId xmlns:a16="http://schemas.microsoft.com/office/drawing/2014/main" id="{B7ED2B7F-B8E8-7FE6-82DF-8CB3E79776FB}"/>
                  </a:ext>
                </a:extLst>
              </p:cNvPr>
              <p:cNvSpPr txBox="1">
                <a:spLocks noRot="1" noChangeAspect="1" noMove="1" noResize="1" noEditPoints="1" noAdjustHandles="1" noChangeArrowheads="1" noChangeShapeType="1" noTextEdit="1"/>
              </p:cNvSpPr>
              <p:nvPr/>
            </p:nvSpPr>
            <p:spPr bwMode="auto">
              <a:xfrm>
                <a:off x="5053624" y="1283420"/>
                <a:ext cx="967573" cy="338554"/>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Freeform 55">
            <a:extLst>
              <a:ext uri="{FF2B5EF4-FFF2-40B4-BE49-F238E27FC236}">
                <a16:creationId xmlns:a16="http://schemas.microsoft.com/office/drawing/2014/main" id="{08B5CE89-4088-808C-1C13-273CF71791C3}"/>
              </a:ext>
            </a:extLst>
          </p:cNvPr>
          <p:cNvSpPr>
            <a:spLocks/>
          </p:cNvSpPr>
          <p:nvPr/>
        </p:nvSpPr>
        <p:spPr bwMode="auto">
          <a:xfrm>
            <a:off x="6043810" y="1228980"/>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7" name="Line 56">
            <a:extLst>
              <a:ext uri="{FF2B5EF4-FFF2-40B4-BE49-F238E27FC236}">
                <a16:creationId xmlns:a16="http://schemas.microsoft.com/office/drawing/2014/main" id="{B9288E37-4901-69CC-20DE-58C3061C22DC}"/>
              </a:ext>
            </a:extLst>
          </p:cNvPr>
          <p:cNvSpPr>
            <a:spLocks noChangeShapeType="1"/>
          </p:cNvSpPr>
          <p:nvPr/>
        </p:nvSpPr>
        <p:spPr bwMode="auto">
          <a:xfrm flipH="1">
            <a:off x="7148811" y="1365869"/>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8" name="Line 57">
            <a:extLst>
              <a:ext uri="{FF2B5EF4-FFF2-40B4-BE49-F238E27FC236}">
                <a16:creationId xmlns:a16="http://schemas.microsoft.com/office/drawing/2014/main" id="{F9FBEBCC-3B7A-CA22-8212-776B0D6DBACA}"/>
              </a:ext>
            </a:extLst>
          </p:cNvPr>
          <p:cNvSpPr>
            <a:spLocks noChangeShapeType="1"/>
          </p:cNvSpPr>
          <p:nvPr/>
        </p:nvSpPr>
        <p:spPr bwMode="auto">
          <a:xfrm rot="720175" flipH="1">
            <a:off x="6818941" y="1605026"/>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0" name="Line 60">
            <a:extLst>
              <a:ext uri="{FF2B5EF4-FFF2-40B4-BE49-F238E27FC236}">
                <a16:creationId xmlns:a16="http://schemas.microsoft.com/office/drawing/2014/main" id="{19A784B0-B907-3CEC-01D6-C59C83DF9872}"/>
              </a:ext>
            </a:extLst>
          </p:cNvPr>
          <p:cNvSpPr>
            <a:spLocks noChangeShapeType="1"/>
          </p:cNvSpPr>
          <p:nvPr/>
        </p:nvSpPr>
        <p:spPr bwMode="auto">
          <a:xfrm flipH="1">
            <a:off x="6716419" y="2647170"/>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65" name="Text Box 65">
                <a:extLst>
                  <a:ext uri="{FF2B5EF4-FFF2-40B4-BE49-F238E27FC236}">
                    <a16:creationId xmlns:a16="http://schemas.microsoft.com/office/drawing/2014/main" id="{6ACA9480-4376-58BA-4D07-8FDEEF62E2C0}"/>
                  </a:ext>
                </a:extLst>
              </p:cNvPr>
              <p:cNvSpPr txBox="1">
                <a:spLocks noChangeArrowheads="1"/>
              </p:cNvSpPr>
              <p:nvPr/>
            </p:nvSpPr>
            <p:spPr bwMode="auto">
              <a:xfrm>
                <a:off x="8428483" y="2531145"/>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5" name="Text Box 65">
                <a:extLst>
                  <a:ext uri="{FF2B5EF4-FFF2-40B4-BE49-F238E27FC236}">
                    <a16:creationId xmlns:a16="http://schemas.microsoft.com/office/drawing/2014/main" id="{6ACA9480-4376-58BA-4D07-8FDEEF62E2C0}"/>
                  </a:ext>
                </a:extLst>
              </p:cNvPr>
              <p:cNvSpPr txBox="1">
                <a:spLocks noRot="1" noChangeAspect="1" noMove="1" noResize="1" noEditPoints="1" noAdjustHandles="1" noChangeArrowheads="1" noChangeShapeType="1" noTextEdit="1"/>
              </p:cNvSpPr>
              <p:nvPr/>
            </p:nvSpPr>
            <p:spPr bwMode="auto">
              <a:xfrm>
                <a:off x="8428483" y="2531145"/>
                <a:ext cx="417101" cy="323165"/>
              </a:xfrm>
              <a:prstGeom prst="rect">
                <a:avLst/>
              </a:prstGeom>
              <a:blipFill>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90D3DEC0-8077-CF5A-7B18-E7A4895C5091}"/>
              </a:ext>
            </a:extLst>
          </p:cNvPr>
          <p:cNvGrpSpPr/>
          <p:nvPr/>
        </p:nvGrpSpPr>
        <p:grpSpPr>
          <a:xfrm>
            <a:off x="7602656" y="1913297"/>
            <a:ext cx="508601" cy="1133962"/>
            <a:chOff x="7602656" y="1913297"/>
            <a:chExt cx="508601" cy="1133962"/>
          </a:xfrm>
        </p:grpSpPr>
        <p:grpSp>
          <p:nvGrpSpPr>
            <p:cNvPr id="76" name="Group 75">
              <a:extLst>
                <a:ext uri="{FF2B5EF4-FFF2-40B4-BE49-F238E27FC236}">
                  <a16:creationId xmlns:a16="http://schemas.microsoft.com/office/drawing/2014/main" id="{72EF3B55-8BCB-0053-733D-9C3FF9734C0E}"/>
                </a:ext>
              </a:extLst>
            </p:cNvPr>
            <p:cNvGrpSpPr/>
            <p:nvPr/>
          </p:nvGrpSpPr>
          <p:grpSpPr>
            <a:xfrm>
              <a:off x="7770375" y="1913297"/>
              <a:ext cx="51047" cy="810018"/>
              <a:chOff x="7770375" y="1913297"/>
              <a:chExt cx="51047" cy="810018"/>
            </a:xfrm>
          </p:grpSpPr>
          <p:sp>
            <p:nvSpPr>
              <p:cNvPr id="61" name="Oval 61">
                <a:extLst>
                  <a:ext uri="{FF2B5EF4-FFF2-40B4-BE49-F238E27FC236}">
                    <a16:creationId xmlns:a16="http://schemas.microsoft.com/office/drawing/2014/main" id="{6FF70F2E-10A5-7650-1F6B-1335EB5BCDE0}"/>
                  </a:ext>
                </a:extLst>
              </p:cNvPr>
              <p:cNvSpPr>
                <a:spLocks noChangeArrowheads="1"/>
              </p:cNvSpPr>
              <p:nvPr/>
            </p:nvSpPr>
            <p:spPr bwMode="auto">
              <a:xfrm>
                <a:off x="7773378"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7" name="Straight Connector 66">
                <a:extLst>
                  <a:ext uri="{FF2B5EF4-FFF2-40B4-BE49-F238E27FC236}">
                    <a16:creationId xmlns:a16="http://schemas.microsoft.com/office/drawing/2014/main" id="{399A79E8-6B35-7357-E92C-4E10207B6C43}"/>
                  </a:ext>
                </a:extLst>
              </p:cNvPr>
              <p:cNvCxnSpPr/>
              <p:nvPr/>
            </p:nvCxnSpPr>
            <p:spPr>
              <a:xfrm flipV="1">
                <a:off x="7795884" y="1945519"/>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50EEFEDA-6ED2-5609-4251-0FDC5024EB37}"/>
                  </a:ext>
                </a:extLst>
              </p:cNvPr>
              <p:cNvSpPr/>
              <p:nvPr/>
            </p:nvSpPr>
            <p:spPr>
              <a:xfrm>
                <a:off x="7770375" y="1913297"/>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75" name="Text Box 68">
                  <a:extLst>
                    <a:ext uri="{FF2B5EF4-FFF2-40B4-BE49-F238E27FC236}">
                      <a16:creationId xmlns:a16="http://schemas.microsoft.com/office/drawing/2014/main" id="{A92DC488-2351-817D-7AC3-267B5A567703}"/>
                    </a:ext>
                  </a:extLst>
                </p:cNvPr>
                <p:cNvSpPr txBox="1">
                  <a:spLocks noChangeArrowheads="1"/>
                </p:cNvSpPr>
                <p:nvPr/>
              </p:nvSpPr>
              <p:spPr bwMode="auto">
                <a:xfrm>
                  <a:off x="7602656" y="2735827"/>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5" name="Text Box 68">
                  <a:extLst>
                    <a:ext uri="{FF2B5EF4-FFF2-40B4-BE49-F238E27FC236}">
                      <a16:creationId xmlns:a16="http://schemas.microsoft.com/office/drawing/2014/main" id="{A92DC488-2351-817D-7AC3-267B5A567703}"/>
                    </a:ext>
                  </a:extLst>
                </p:cNvPr>
                <p:cNvSpPr txBox="1">
                  <a:spLocks noRot="1" noChangeAspect="1" noMove="1" noResize="1" noEditPoints="1" noAdjustHandles="1" noChangeArrowheads="1" noChangeShapeType="1" noTextEdit="1"/>
                </p:cNvSpPr>
                <p:nvPr/>
              </p:nvSpPr>
              <p:spPr bwMode="auto">
                <a:xfrm>
                  <a:off x="7602656" y="2735827"/>
                  <a:ext cx="508601" cy="311432"/>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5B3E117B-EDCD-411C-7ECA-FF8D08B5EB42}"/>
              </a:ext>
            </a:extLst>
          </p:cNvPr>
          <p:cNvGrpSpPr/>
          <p:nvPr/>
        </p:nvGrpSpPr>
        <p:grpSpPr>
          <a:xfrm>
            <a:off x="7289144" y="2133242"/>
            <a:ext cx="508601" cy="903126"/>
            <a:chOff x="7289144" y="2133242"/>
            <a:chExt cx="508601" cy="903126"/>
          </a:xfrm>
        </p:grpSpPr>
        <p:grpSp>
          <p:nvGrpSpPr>
            <p:cNvPr id="77" name="Group 76">
              <a:extLst>
                <a:ext uri="{FF2B5EF4-FFF2-40B4-BE49-F238E27FC236}">
                  <a16:creationId xmlns:a16="http://schemas.microsoft.com/office/drawing/2014/main" id="{9A5FEA1A-68E0-1C1E-5B7A-48CAA2B35D76}"/>
                </a:ext>
              </a:extLst>
            </p:cNvPr>
            <p:cNvGrpSpPr/>
            <p:nvPr/>
          </p:nvGrpSpPr>
          <p:grpSpPr>
            <a:xfrm>
              <a:off x="7437072" y="2133242"/>
              <a:ext cx="48044" cy="591352"/>
              <a:chOff x="7437072" y="2133242"/>
              <a:chExt cx="48044" cy="591352"/>
            </a:xfrm>
          </p:grpSpPr>
          <p:sp>
            <p:nvSpPr>
              <p:cNvPr id="62" name="Oval 62">
                <a:extLst>
                  <a:ext uri="{FF2B5EF4-FFF2-40B4-BE49-F238E27FC236}">
                    <a16:creationId xmlns:a16="http://schemas.microsoft.com/office/drawing/2014/main" id="{CCAAB0D2-A695-5BB9-0700-3EAA410960AE}"/>
                  </a:ext>
                </a:extLst>
              </p:cNvPr>
              <p:cNvSpPr>
                <a:spLocks noChangeArrowheads="1"/>
              </p:cNvSpPr>
              <p:nvPr/>
            </p:nvSpPr>
            <p:spPr bwMode="auto">
              <a:xfrm>
                <a:off x="7437072"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8" name="Straight Connector 67">
                <a:extLst>
                  <a:ext uri="{FF2B5EF4-FFF2-40B4-BE49-F238E27FC236}">
                    <a16:creationId xmlns:a16="http://schemas.microsoft.com/office/drawing/2014/main" id="{07CB7C44-9354-9861-DAEA-F5826AD61C85}"/>
                  </a:ext>
                </a:extLst>
              </p:cNvPr>
              <p:cNvCxnSpPr/>
              <p:nvPr/>
            </p:nvCxnSpPr>
            <p:spPr>
              <a:xfrm flipV="1">
                <a:off x="7459579" y="2189520"/>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651CC92-BEED-E4BD-1100-74D626989E05}"/>
                  </a:ext>
                </a:extLst>
              </p:cNvPr>
              <p:cNvSpPr/>
              <p:nvPr/>
            </p:nvSpPr>
            <p:spPr>
              <a:xfrm>
                <a:off x="7438294" y="213324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66" name="Text Box 68">
                  <a:extLst>
                    <a:ext uri="{FF2B5EF4-FFF2-40B4-BE49-F238E27FC236}">
                      <a16:creationId xmlns:a16="http://schemas.microsoft.com/office/drawing/2014/main" id="{B245CC7B-DFDF-4CC6-1B96-0616FF87B9D6}"/>
                    </a:ext>
                  </a:extLst>
                </p:cNvPr>
                <p:cNvSpPr txBox="1">
                  <a:spLocks noChangeArrowheads="1"/>
                </p:cNvSpPr>
                <p:nvPr/>
              </p:nvSpPr>
              <p:spPr bwMode="auto">
                <a:xfrm>
                  <a:off x="7289144" y="2724936"/>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6" name="Text Box 68">
                  <a:extLst>
                    <a:ext uri="{FF2B5EF4-FFF2-40B4-BE49-F238E27FC236}">
                      <a16:creationId xmlns:a16="http://schemas.microsoft.com/office/drawing/2014/main" id="{B245CC7B-DFDF-4CC6-1B96-0616FF87B9D6}"/>
                    </a:ext>
                  </a:extLst>
                </p:cNvPr>
                <p:cNvSpPr txBox="1">
                  <a:spLocks noRot="1" noChangeAspect="1" noMove="1" noResize="1" noEditPoints="1" noAdjustHandles="1" noChangeArrowheads="1" noChangeShapeType="1" noTextEdit="1"/>
                </p:cNvSpPr>
                <p:nvPr/>
              </p:nvSpPr>
              <p:spPr bwMode="auto">
                <a:xfrm>
                  <a:off x="7289144" y="2724936"/>
                  <a:ext cx="508601" cy="311432"/>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4" name="Group 83">
            <a:extLst>
              <a:ext uri="{FF2B5EF4-FFF2-40B4-BE49-F238E27FC236}">
                <a16:creationId xmlns:a16="http://schemas.microsoft.com/office/drawing/2014/main" id="{584919A1-26B6-9D00-3464-B81FF0803D49}"/>
              </a:ext>
            </a:extLst>
          </p:cNvPr>
          <p:cNvGrpSpPr/>
          <p:nvPr/>
        </p:nvGrpSpPr>
        <p:grpSpPr>
          <a:xfrm>
            <a:off x="6977816" y="2264852"/>
            <a:ext cx="508601" cy="771515"/>
            <a:chOff x="6977816" y="2264852"/>
            <a:chExt cx="508601" cy="771515"/>
          </a:xfrm>
        </p:grpSpPr>
        <p:grpSp>
          <p:nvGrpSpPr>
            <p:cNvPr id="78" name="Group 77">
              <a:extLst>
                <a:ext uri="{FF2B5EF4-FFF2-40B4-BE49-F238E27FC236}">
                  <a16:creationId xmlns:a16="http://schemas.microsoft.com/office/drawing/2014/main" id="{853C681F-CEF1-FF3B-FCB5-DA5AFD863148}"/>
                </a:ext>
              </a:extLst>
            </p:cNvPr>
            <p:cNvGrpSpPr/>
            <p:nvPr/>
          </p:nvGrpSpPr>
          <p:grpSpPr>
            <a:xfrm>
              <a:off x="7192715" y="2264852"/>
              <a:ext cx="52184" cy="458463"/>
              <a:chOff x="7192715" y="2264852"/>
              <a:chExt cx="52184" cy="458463"/>
            </a:xfrm>
          </p:grpSpPr>
          <p:sp>
            <p:nvSpPr>
              <p:cNvPr id="63" name="Oval 63">
                <a:extLst>
                  <a:ext uri="{FF2B5EF4-FFF2-40B4-BE49-F238E27FC236}">
                    <a16:creationId xmlns:a16="http://schemas.microsoft.com/office/drawing/2014/main" id="{B50FFAC9-ABDC-139C-56E4-DC956A928624}"/>
                  </a:ext>
                </a:extLst>
              </p:cNvPr>
              <p:cNvSpPr>
                <a:spLocks noChangeArrowheads="1"/>
              </p:cNvSpPr>
              <p:nvPr/>
            </p:nvSpPr>
            <p:spPr bwMode="auto">
              <a:xfrm>
                <a:off x="7196855"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9" name="Straight Connector 68">
                <a:extLst>
                  <a:ext uri="{FF2B5EF4-FFF2-40B4-BE49-F238E27FC236}">
                    <a16:creationId xmlns:a16="http://schemas.microsoft.com/office/drawing/2014/main" id="{B901430B-1E7E-F79B-A452-52700F3F6E1D}"/>
                  </a:ext>
                </a:extLst>
              </p:cNvPr>
              <p:cNvCxnSpPr/>
              <p:nvPr/>
            </p:nvCxnSpPr>
            <p:spPr>
              <a:xfrm flipV="1">
                <a:off x="7215749" y="2310747"/>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D1137176-C698-6E24-591D-457FC457D16C}"/>
                  </a:ext>
                </a:extLst>
              </p:cNvPr>
              <p:cNvSpPr/>
              <p:nvPr/>
            </p:nvSpPr>
            <p:spPr>
              <a:xfrm>
                <a:off x="7192715" y="226485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80" name="Text Box 68">
                  <a:extLst>
                    <a:ext uri="{FF2B5EF4-FFF2-40B4-BE49-F238E27FC236}">
                      <a16:creationId xmlns:a16="http://schemas.microsoft.com/office/drawing/2014/main" id="{F4EF9077-E1BC-8C12-6525-F04F0E026983}"/>
                    </a:ext>
                  </a:extLst>
                </p:cNvPr>
                <p:cNvSpPr txBox="1">
                  <a:spLocks noChangeArrowheads="1"/>
                </p:cNvSpPr>
                <p:nvPr/>
              </p:nvSpPr>
              <p:spPr bwMode="auto">
                <a:xfrm>
                  <a:off x="6977816" y="2724935"/>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0" name="Text Box 68">
                  <a:extLst>
                    <a:ext uri="{FF2B5EF4-FFF2-40B4-BE49-F238E27FC236}">
                      <a16:creationId xmlns:a16="http://schemas.microsoft.com/office/drawing/2014/main" id="{F4EF9077-E1BC-8C12-6525-F04F0E026983}"/>
                    </a:ext>
                  </a:extLst>
                </p:cNvPr>
                <p:cNvSpPr txBox="1">
                  <a:spLocks noRot="1" noChangeAspect="1" noMove="1" noResize="1" noEditPoints="1" noAdjustHandles="1" noChangeArrowheads="1" noChangeShapeType="1" noTextEdit="1"/>
                </p:cNvSpPr>
                <p:nvPr/>
              </p:nvSpPr>
              <p:spPr bwMode="auto">
                <a:xfrm>
                  <a:off x="6977816" y="2724935"/>
                  <a:ext cx="508601" cy="311432"/>
                </a:xfrm>
                <a:prstGeom prst="rect">
                  <a:avLst/>
                </a:prstGeom>
                <a:blipFill>
                  <a:blip r:embed="rId1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5159C1FF-4D5C-912B-5080-11DE0AE77B1C}"/>
              </a:ext>
            </a:extLst>
          </p:cNvPr>
          <p:cNvGrpSpPr/>
          <p:nvPr/>
        </p:nvGrpSpPr>
        <p:grpSpPr>
          <a:xfrm>
            <a:off x="6646116" y="2381316"/>
            <a:ext cx="508601" cy="662637"/>
            <a:chOff x="6646116" y="2381316"/>
            <a:chExt cx="508601" cy="662637"/>
          </a:xfrm>
        </p:grpSpPr>
        <p:grpSp>
          <p:nvGrpSpPr>
            <p:cNvPr id="79" name="Group 78">
              <a:extLst>
                <a:ext uri="{FF2B5EF4-FFF2-40B4-BE49-F238E27FC236}">
                  <a16:creationId xmlns:a16="http://schemas.microsoft.com/office/drawing/2014/main" id="{6A53DD44-4B25-252A-F74E-29DACF1707EB}"/>
                </a:ext>
              </a:extLst>
            </p:cNvPr>
            <p:cNvGrpSpPr/>
            <p:nvPr/>
          </p:nvGrpSpPr>
          <p:grpSpPr>
            <a:xfrm>
              <a:off x="6854898" y="2381316"/>
              <a:ext cx="53697" cy="341999"/>
              <a:chOff x="6854898" y="2381316"/>
              <a:chExt cx="53697" cy="341999"/>
            </a:xfrm>
          </p:grpSpPr>
          <p:sp>
            <p:nvSpPr>
              <p:cNvPr id="64" name="Oval 64">
                <a:extLst>
                  <a:ext uri="{FF2B5EF4-FFF2-40B4-BE49-F238E27FC236}">
                    <a16:creationId xmlns:a16="http://schemas.microsoft.com/office/drawing/2014/main" id="{D03B8289-1B0D-582F-D74A-5135049E2E56}"/>
                  </a:ext>
                </a:extLst>
              </p:cNvPr>
              <p:cNvSpPr>
                <a:spLocks noChangeArrowheads="1"/>
              </p:cNvSpPr>
              <p:nvPr/>
            </p:nvSpPr>
            <p:spPr bwMode="auto">
              <a:xfrm>
                <a:off x="6860551"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70" name="Straight Connector 69">
                <a:extLst>
                  <a:ext uri="{FF2B5EF4-FFF2-40B4-BE49-F238E27FC236}">
                    <a16:creationId xmlns:a16="http://schemas.microsoft.com/office/drawing/2014/main" id="{BCC984AE-3501-D47B-5087-F31486070411}"/>
                  </a:ext>
                </a:extLst>
              </p:cNvPr>
              <p:cNvCxnSpPr/>
              <p:nvPr/>
            </p:nvCxnSpPr>
            <p:spPr>
              <a:xfrm flipH="1" flipV="1">
                <a:off x="6878919" y="2431974"/>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6A9E495D-AC7C-C7F3-5930-33C5685A6E68}"/>
                  </a:ext>
                </a:extLst>
              </p:cNvPr>
              <p:cNvSpPr/>
              <p:nvPr/>
            </p:nvSpPr>
            <p:spPr>
              <a:xfrm>
                <a:off x="6854898" y="2381316"/>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81" name="Text Box 68">
                  <a:extLst>
                    <a:ext uri="{FF2B5EF4-FFF2-40B4-BE49-F238E27FC236}">
                      <a16:creationId xmlns:a16="http://schemas.microsoft.com/office/drawing/2014/main" id="{E886248D-1DBE-08B9-6F8F-479210C53369}"/>
                    </a:ext>
                  </a:extLst>
                </p:cNvPr>
                <p:cNvSpPr txBox="1">
                  <a:spLocks noChangeArrowheads="1"/>
                </p:cNvSpPr>
                <p:nvPr/>
              </p:nvSpPr>
              <p:spPr bwMode="auto">
                <a:xfrm>
                  <a:off x="6646116" y="2732521"/>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m:oMathPara>
                  </a14:m>
                  <a:endParaRPr lang="en-US" altLang="en-US" sz="1100" dirty="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1" name="Text Box 68">
                  <a:extLst>
                    <a:ext uri="{FF2B5EF4-FFF2-40B4-BE49-F238E27FC236}">
                      <a16:creationId xmlns:a16="http://schemas.microsoft.com/office/drawing/2014/main" id="{E886248D-1DBE-08B9-6F8F-479210C53369}"/>
                    </a:ext>
                  </a:extLst>
                </p:cNvPr>
                <p:cNvSpPr txBox="1">
                  <a:spLocks noRot="1" noChangeAspect="1" noMove="1" noResize="1" noEditPoints="1" noAdjustHandles="1" noChangeArrowheads="1" noChangeShapeType="1" noTextEdit="1"/>
                </p:cNvSpPr>
                <p:nvPr/>
              </p:nvSpPr>
              <p:spPr bwMode="auto">
                <a:xfrm>
                  <a:off x="6646116" y="2732521"/>
                  <a:ext cx="508601" cy="311432"/>
                </a:xfrm>
                <a:prstGeom prst="rect">
                  <a:avLst/>
                </a:prstGeom>
                <a:blipFill>
                  <a:blip r:embed="rId1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71901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57" grpId="0" animBg="1"/>
      <p:bldP spid="5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Optimizing Parameters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pPr marL="114300" indent="0">
                  <a:buNone/>
                </a:pPr>
                <a:endParaRPr lang="en-US" sz="1800" dirty="0"/>
              </a:p>
              <a:p>
                <a:endParaRPr lang="en-US" sz="1800" dirty="0"/>
              </a:p>
              <a:p>
                <a:pPr marL="596900" lvl="1" indent="0">
                  <a:buNone/>
                </a:pPr>
                <a:endParaRPr lang="en-US" sz="1800" dirty="0"/>
              </a:p>
              <a:p>
                <a:pPr marL="114300" indent="0">
                  <a:buNone/>
                </a:pPr>
                <a:r>
                  <a:rPr lang="en-US" sz="1800" dirty="0">
                    <a:solidFill>
                      <a:srgbClr val="C00000"/>
                    </a:solidFill>
                  </a:rPr>
                  <a:t>It all comes down to </a:t>
                </a:r>
                <a:r>
                  <a:rPr lang="en-US" sz="1800" b="1" dirty="0">
                    <a:solidFill>
                      <a:srgbClr val="C00000"/>
                    </a:solidFill>
                  </a:rPr>
                  <a:t>efficiently </a:t>
                </a:r>
                <a:r>
                  <a:rPr lang="en-US" sz="1800" dirty="0">
                    <a:solidFill>
                      <a:srgbClr val="C00000"/>
                    </a:solidFill>
                  </a:rPr>
                  <a:t>computing </a:t>
                </a:r>
                <a14:m>
                  <m:oMath xmlns:m="http://schemas.openxmlformats.org/officeDocument/2006/math">
                    <m:f>
                      <m:fPr>
                        <m:ctrlPr>
                          <a:rPr lang="en-US" sz="1800" i="1" smtClean="0">
                            <a:solidFill>
                              <a:srgbClr val="C00000"/>
                            </a:solidFill>
                            <a:latin typeface="Cambria Math" panose="02040503050406030204" pitchFamily="18" charset="0"/>
                          </a:rPr>
                        </m:ctrlPr>
                      </m:fPr>
                      <m:num>
                        <m:r>
                          <a:rPr lang="en-US" sz="1800" smtClean="0">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ea typeface="Cambria Math" panose="02040503050406030204" pitchFamily="18" charset="0"/>
                          </a:rPr>
                          <m:t>ℒ</m:t>
                        </m:r>
                      </m:num>
                      <m:den>
                        <m:r>
                          <a:rPr lang="en-US" sz="1800" smtClean="0">
                            <a:solidFill>
                              <a:srgbClr val="C00000"/>
                            </a:solidFill>
                            <a:latin typeface="Cambria Math" panose="02040503050406030204" pitchFamily="18" charset="0"/>
                          </a:rPr>
                          <m:t>𝜕</m:t>
                        </m:r>
                        <m:sSub>
                          <m:sSubPr>
                            <m:ctrlPr>
                              <a:rPr lang="en-US" sz="180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𝑊</m:t>
                            </m:r>
                          </m:e>
                          <m:sub>
                            <m:r>
                              <a:rPr lang="en-US" sz="1800" smtClean="0">
                                <a:solidFill>
                                  <a:srgbClr val="C00000"/>
                                </a:solidFill>
                                <a:latin typeface="Cambria Math" panose="02040503050406030204" pitchFamily="18" charset="0"/>
                              </a:rPr>
                              <m:t>𝑖</m:t>
                            </m:r>
                          </m:sub>
                        </m:sSub>
                      </m:den>
                    </m:f>
                  </m:oMath>
                </a14:m>
                <a:r>
                  <a:rPr lang="en-US" sz="1800" dirty="0">
                    <a:solidFill>
                      <a:srgbClr val="C00000"/>
                    </a:solidFill>
                  </a:rPr>
                  <a:t>.</a:t>
                </a:r>
              </a:p>
            </p:txBody>
          </p:sp>
        </mc:Choice>
        <mc:Fallback>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blipFill>
                <a:blip r:embed="rId3"/>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4"/>
                <a:stretch>
                  <a:fillRect l="-11765"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5"/>
                <a:stretch>
                  <a:fillRect l="-11111" r="-5556"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6"/>
                <a:stretch>
                  <a:fillRect l="-17647" r="-11765"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7"/>
                <a:stretch>
                  <a:fillRect l="-11111" r="-5556"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8"/>
                <a:stretch>
                  <a:fillRect l="-7500" r="-750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9"/>
                <a:stretch>
                  <a:fillRect/>
                </a:stretch>
              </a:blipFill>
            </p:spPr>
            <p:txBody>
              <a:bodyPr/>
              <a:lstStyle/>
              <a:p>
                <a:r>
                  <a:rPr lang="en-US">
                    <a:noFill/>
                  </a:rPr>
                  <a:t> </a:t>
                </a:r>
              </a:p>
            </p:txBody>
          </p:sp>
        </mc:Fallback>
      </mc:AlternateContent>
      <p:sp>
        <p:nvSpPr>
          <p:cNvPr id="18" name="Line 57">
            <a:extLst>
              <a:ext uri="{FF2B5EF4-FFF2-40B4-BE49-F238E27FC236}">
                <a16:creationId xmlns:a16="http://schemas.microsoft.com/office/drawing/2014/main" id="{DFBBE925-4CE9-6026-3B48-A425379BBD4D}"/>
              </a:ext>
            </a:extLst>
          </p:cNvPr>
          <p:cNvSpPr>
            <a:spLocks noChangeShapeType="1"/>
          </p:cNvSpPr>
          <p:nvPr/>
        </p:nvSpPr>
        <p:spPr bwMode="auto">
          <a:xfrm rot="720175" flipH="1">
            <a:off x="6283440" y="2123027"/>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9" name="Line 57">
            <a:extLst>
              <a:ext uri="{FF2B5EF4-FFF2-40B4-BE49-F238E27FC236}">
                <a16:creationId xmlns:a16="http://schemas.microsoft.com/office/drawing/2014/main" id="{2F947795-A324-13CC-B1E9-D3C3480CC9C2}"/>
              </a:ext>
            </a:extLst>
          </p:cNvPr>
          <p:cNvSpPr>
            <a:spLocks noChangeShapeType="1"/>
          </p:cNvSpPr>
          <p:nvPr/>
        </p:nvSpPr>
        <p:spPr bwMode="auto">
          <a:xfrm rot="720175" flipH="1">
            <a:off x="6550003" y="1792265"/>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0" name="Line 51">
            <a:extLst>
              <a:ext uri="{FF2B5EF4-FFF2-40B4-BE49-F238E27FC236}">
                <a16:creationId xmlns:a16="http://schemas.microsoft.com/office/drawing/2014/main" id="{DDF4D73F-0EAF-E1AB-20F5-DF88244EDF5A}"/>
              </a:ext>
            </a:extLst>
          </p:cNvPr>
          <p:cNvSpPr>
            <a:spLocks noChangeShapeType="1"/>
          </p:cNvSpPr>
          <p:nvPr/>
        </p:nvSpPr>
        <p:spPr bwMode="auto">
          <a:xfrm>
            <a:off x="5980753" y="1020955"/>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1" name="Line 52">
            <a:extLst>
              <a:ext uri="{FF2B5EF4-FFF2-40B4-BE49-F238E27FC236}">
                <a16:creationId xmlns:a16="http://schemas.microsoft.com/office/drawing/2014/main" id="{92143634-991F-92FA-630A-BAC3B9A17290}"/>
              </a:ext>
            </a:extLst>
          </p:cNvPr>
          <p:cNvSpPr>
            <a:spLocks noChangeShapeType="1"/>
          </p:cNvSpPr>
          <p:nvPr/>
        </p:nvSpPr>
        <p:spPr bwMode="auto">
          <a:xfrm>
            <a:off x="5980753" y="2708459"/>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53" name="Text Box 54">
                <a:extLst>
                  <a:ext uri="{FF2B5EF4-FFF2-40B4-BE49-F238E27FC236}">
                    <a16:creationId xmlns:a16="http://schemas.microsoft.com/office/drawing/2014/main" id="{B7ED2B7F-B8E8-7FE6-82DF-8CB3E79776FB}"/>
                  </a:ext>
                </a:extLst>
              </p:cNvPr>
              <p:cNvSpPr txBox="1">
                <a:spLocks noChangeArrowheads="1"/>
              </p:cNvSpPr>
              <p:nvPr/>
            </p:nvSpPr>
            <p:spPr bwMode="auto">
              <a:xfrm>
                <a:off x="5053624" y="1283420"/>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3" name="Text Box 54">
                <a:extLst>
                  <a:ext uri="{FF2B5EF4-FFF2-40B4-BE49-F238E27FC236}">
                    <a16:creationId xmlns:a16="http://schemas.microsoft.com/office/drawing/2014/main" id="{B7ED2B7F-B8E8-7FE6-82DF-8CB3E79776FB}"/>
                  </a:ext>
                </a:extLst>
              </p:cNvPr>
              <p:cNvSpPr txBox="1">
                <a:spLocks noRot="1" noChangeAspect="1" noMove="1" noResize="1" noEditPoints="1" noAdjustHandles="1" noChangeArrowheads="1" noChangeShapeType="1" noTextEdit="1"/>
              </p:cNvSpPr>
              <p:nvPr/>
            </p:nvSpPr>
            <p:spPr bwMode="auto">
              <a:xfrm>
                <a:off x="5053624" y="1283420"/>
                <a:ext cx="967573" cy="338554"/>
              </a:xfrm>
              <a:prstGeom prst="rect">
                <a:avLst/>
              </a:prstGeom>
              <a:blipFill>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Freeform 55">
            <a:extLst>
              <a:ext uri="{FF2B5EF4-FFF2-40B4-BE49-F238E27FC236}">
                <a16:creationId xmlns:a16="http://schemas.microsoft.com/office/drawing/2014/main" id="{08B5CE89-4088-808C-1C13-273CF71791C3}"/>
              </a:ext>
            </a:extLst>
          </p:cNvPr>
          <p:cNvSpPr>
            <a:spLocks/>
          </p:cNvSpPr>
          <p:nvPr/>
        </p:nvSpPr>
        <p:spPr bwMode="auto">
          <a:xfrm>
            <a:off x="6043810" y="1228980"/>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7" name="Line 56">
            <a:extLst>
              <a:ext uri="{FF2B5EF4-FFF2-40B4-BE49-F238E27FC236}">
                <a16:creationId xmlns:a16="http://schemas.microsoft.com/office/drawing/2014/main" id="{B9288E37-4901-69CC-20DE-58C3061C22DC}"/>
              </a:ext>
            </a:extLst>
          </p:cNvPr>
          <p:cNvSpPr>
            <a:spLocks noChangeShapeType="1"/>
          </p:cNvSpPr>
          <p:nvPr/>
        </p:nvSpPr>
        <p:spPr bwMode="auto">
          <a:xfrm flipH="1">
            <a:off x="7148811" y="1365869"/>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8" name="Line 57">
            <a:extLst>
              <a:ext uri="{FF2B5EF4-FFF2-40B4-BE49-F238E27FC236}">
                <a16:creationId xmlns:a16="http://schemas.microsoft.com/office/drawing/2014/main" id="{F9FBEBCC-3B7A-CA22-8212-776B0D6DBACA}"/>
              </a:ext>
            </a:extLst>
          </p:cNvPr>
          <p:cNvSpPr>
            <a:spLocks noChangeShapeType="1"/>
          </p:cNvSpPr>
          <p:nvPr/>
        </p:nvSpPr>
        <p:spPr bwMode="auto">
          <a:xfrm rot="720175" flipH="1">
            <a:off x="6818941" y="1605026"/>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0" name="Line 60">
            <a:extLst>
              <a:ext uri="{FF2B5EF4-FFF2-40B4-BE49-F238E27FC236}">
                <a16:creationId xmlns:a16="http://schemas.microsoft.com/office/drawing/2014/main" id="{19A784B0-B907-3CEC-01D6-C59C83DF9872}"/>
              </a:ext>
            </a:extLst>
          </p:cNvPr>
          <p:cNvSpPr>
            <a:spLocks noChangeShapeType="1"/>
          </p:cNvSpPr>
          <p:nvPr/>
        </p:nvSpPr>
        <p:spPr bwMode="auto">
          <a:xfrm flipH="1">
            <a:off x="6716419" y="2647170"/>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1" name="Oval 61">
            <a:extLst>
              <a:ext uri="{FF2B5EF4-FFF2-40B4-BE49-F238E27FC236}">
                <a16:creationId xmlns:a16="http://schemas.microsoft.com/office/drawing/2014/main" id="{6FF70F2E-10A5-7650-1F6B-1335EB5BCDE0}"/>
              </a:ext>
            </a:extLst>
          </p:cNvPr>
          <p:cNvSpPr>
            <a:spLocks noChangeArrowheads="1"/>
          </p:cNvSpPr>
          <p:nvPr/>
        </p:nvSpPr>
        <p:spPr bwMode="auto">
          <a:xfrm>
            <a:off x="7773378"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2" name="Oval 62">
            <a:extLst>
              <a:ext uri="{FF2B5EF4-FFF2-40B4-BE49-F238E27FC236}">
                <a16:creationId xmlns:a16="http://schemas.microsoft.com/office/drawing/2014/main" id="{CCAAB0D2-A695-5BB9-0700-3EAA410960AE}"/>
              </a:ext>
            </a:extLst>
          </p:cNvPr>
          <p:cNvSpPr>
            <a:spLocks noChangeArrowheads="1"/>
          </p:cNvSpPr>
          <p:nvPr/>
        </p:nvSpPr>
        <p:spPr bwMode="auto">
          <a:xfrm>
            <a:off x="7437072"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3" name="Oval 63">
            <a:extLst>
              <a:ext uri="{FF2B5EF4-FFF2-40B4-BE49-F238E27FC236}">
                <a16:creationId xmlns:a16="http://schemas.microsoft.com/office/drawing/2014/main" id="{B50FFAC9-ABDC-139C-56E4-DC956A928624}"/>
              </a:ext>
            </a:extLst>
          </p:cNvPr>
          <p:cNvSpPr>
            <a:spLocks noChangeArrowheads="1"/>
          </p:cNvSpPr>
          <p:nvPr/>
        </p:nvSpPr>
        <p:spPr bwMode="auto">
          <a:xfrm>
            <a:off x="7196855"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4" name="Oval 64">
            <a:extLst>
              <a:ext uri="{FF2B5EF4-FFF2-40B4-BE49-F238E27FC236}">
                <a16:creationId xmlns:a16="http://schemas.microsoft.com/office/drawing/2014/main" id="{D03B8289-1B0D-582F-D74A-5135049E2E56}"/>
              </a:ext>
            </a:extLst>
          </p:cNvPr>
          <p:cNvSpPr>
            <a:spLocks noChangeArrowheads="1"/>
          </p:cNvSpPr>
          <p:nvPr/>
        </p:nvSpPr>
        <p:spPr bwMode="auto">
          <a:xfrm>
            <a:off x="6860551"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65" name="Text Box 65">
                <a:extLst>
                  <a:ext uri="{FF2B5EF4-FFF2-40B4-BE49-F238E27FC236}">
                    <a16:creationId xmlns:a16="http://schemas.microsoft.com/office/drawing/2014/main" id="{6ACA9480-4376-58BA-4D07-8FDEEF62E2C0}"/>
                  </a:ext>
                </a:extLst>
              </p:cNvPr>
              <p:cNvSpPr txBox="1">
                <a:spLocks noChangeArrowheads="1"/>
              </p:cNvSpPr>
              <p:nvPr/>
            </p:nvSpPr>
            <p:spPr bwMode="auto">
              <a:xfrm>
                <a:off x="8428483" y="2531145"/>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65" name="Text Box 65">
                <a:extLst>
                  <a:ext uri="{FF2B5EF4-FFF2-40B4-BE49-F238E27FC236}">
                    <a16:creationId xmlns:a16="http://schemas.microsoft.com/office/drawing/2014/main" id="{6ACA9480-4376-58BA-4D07-8FDEEF62E2C0}"/>
                  </a:ext>
                </a:extLst>
              </p:cNvPr>
              <p:cNvSpPr txBox="1">
                <a:spLocks noRot="1" noChangeAspect="1" noMove="1" noResize="1" noEditPoints="1" noAdjustHandles="1" noChangeArrowheads="1" noChangeShapeType="1" noTextEdit="1"/>
              </p:cNvSpPr>
              <p:nvPr/>
            </p:nvSpPr>
            <p:spPr bwMode="auto">
              <a:xfrm>
                <a:off x="8428483" y="2531145"/>
                <a:ext cx="417101" cy="323165"/>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68">
                <a:extLst>
                  <a:ext uri="{FF2B5EF4-FFF2-40B4-BE49-F238E27FC236}">
                    <a16:creationId xmlns:a16="http://schemas.microsoft.com/office/drawing/2014/main" id="{3F03EF61-25AE-36F1-CD96-769C3869D3A0}"/>
                  </a:ext>
                </a:extLst>
              </p:cNvPr>
              <p:cNvSpPr txBox="1">
                <a:spLocks noChangeArrowheads="1"/>
              </p:cNvSpPr>
              <p:nvPr/>
            </p:nvSpPr>
            <p:spPr bwMode="auto">
              <a:xfrm>
                <a:off x="6561631" y="2715913"/>
                <a:ext cx="1555747"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100">
                        <a:solidFill>
                          <a:srgbClr val="C00000"/>
                        </a:solidFill>
                        <a:latin typeface="Cambria Math"/>
                      </a:rPr>
                      <m:t> </m:t>
                    </m:r>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66" name="Text Box 68">
                <a:extLst>
                  <a:ext uri="{FF2B5EF4-FFF2-40B4-BE49-F238E27FC236}">
                    <a16:creationId xmlns:a16="http://schemas.microsoft.com/office/drawing/2014/main" id="{3F03EF61-25AE-36F1-CD96-769C3869D3A0}"/>
                  </a:ext>
                </a:extLst>
              </p:cNvPr>
              <p:cNvSpPr txBox="1">
                <a:spLocks noRot="1" noChangeAspect="1" noMove="1" noResize="1" noEditPoints="1" noAdjustHandles="1" noChangeArrowheads="1" noChangeShapeType="1" noTextEdit="1"/>
              </p:cNvSpPr>
              <p:nvPr/>
            </p:nvSpPr>
            <p:spPr bwMode="auto">
              <a:xfrm>
                <a:off x="6561631" y="2715913"/>
                <a:ext cx="1555747" cy="311432"/>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399A79E8-6B35-7357-E92C-4E10207B6C43}"/>
              </a:ext>
            </a:extLst>
          </p:cNvPr>
          <p:cNvCxnSpPr/>
          <p:nvPr/>
        </p:nvCxnSpPr>
        <p:spPr>
          <a:xfrm flipV="1">
            <a:off x="7791746" y="1945519"/>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7CB7C44-9354-9861-DAEA-F5826AD61C85}"/>
              </a:ext>
            </a:extLst>
          </p:cNvPr>
          <p:cNvCxnSpPr/>
          <p:nvPr/>
        </p:nvCxnSpPr>
        <p:spPr>
          <a:xfrm flipV="1">
            <a:off x="7455441" y="2189520"/>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01430B-1E7E-F79B-A452-52700F3F6E1D}"/>
              </a:ext>
            </a:extLst>
          </p:cNvPr>
          <p:cNvCxnSpPr/>
          <p:nvPr/>
        </p:nvCxnSpPr>
        <p:spPr>
          <a:xfrm flipV="1">
            <a:off x="7215749" y="2310747"/>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CC984AE-3501-D47B-5087-F31486070411}"/>
              </a:ext>
            </a:extLst>
          </p:cNvPr>
          <p:cNvCxnSpPr/>
          <p:nvPr/>
        </p:nvCxnSpPr>
        <p:spPr>
          <a:xfrm flipH="1" flipV="1">
            <a:off x="6878919" y="2431974"/>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6A9E495D-AC7C-C7F3-5930-33C5685A6E68}"/>
              </a:ext>
            </a:extLst>
          </p:cNvPr>
          <p:cNvSpPr/>
          <p:nvPr/>
        </p:nvSpPr>
        <p:spPr>
          <a:xfrm>
            <a:off x="6854898" y="2381316"/>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2" name="Oval 71">
            <a:extLst>
              <a:ext uri="{FF2B5EF4-FFF2-40B4-BE49-F238E27FC236}">
                <a16:creationId xmlns:a16="http://schemas.microsoft.com/office/drawing/2014/main" id="{D1137176-C698-6E24-591D-457FC457D16C}"/>
              </a:ext>
            </a:extLst>
          </p:cNvPr>
          <p:cNvSpPr/>
          <p:nvPr/>
        </p:nvSpPr>
        <p:spPr>
          <a:xfrm>
            <a:off x="7192715" y="226485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3" name="Oval 72">
            <a:extLst>
              <a:ext uri="{FF2B5EF4-FFF2-40B4-BE49-F238E27FC236}">
                <a16:creationId xmlns:a16="http://schemas.microsoft.com/office/drawing/2014/main" id="{5651CC92-BEED-E4BD-1100-74D626989E05}"/>
              </a:ext>
            </a:extLst>
          </p:cNvPr>
          <p:cNvSpPr/>
          <p:nvPr/>
        </p:nvSpPr>
        <p:spPr>
          <a:xfrm>
            <a:off x="7438294" y="213324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4" name="Oval 73">
            <a:extLst>
              <a:ext uri="{FF2B5EF4-FFF2-40B4-BE49-F238E27FC236}">
                <a16:creationId xmlns:a16="http://schemas.microsoft.com/office/drawing/2014/main" id="{50EEFEDA-6ED2-5609-4251-0FDC5024EB37}"/>
              </a:ext>
            </a:extLst>
          </p:cNvPr>
          <p:cNvSpPr/>
          <p:nvPr/>
        </p:nvSpPr>
        <p:spPr>
          <a:xfrm>
            <a:off x="7770375" y="1913297"/>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43EDD6C3-0AA1-4ACC-F953-F0B261C19DDD}"/>
                  </a:ext>
                </a:extLst>
              </p:cNvPr>
              <p:cNvSpPr txBox="1"/>
              <p:nvPr/>
            </p:nvSpPr>
            <p:spPr>
              <a:xfrm>
                <a:off x="583860" y="1267798"/>
                <a:ext cx="4015540" cy="942887"/>
              </a:xfrm>
              <a:prstGeom prst="rect">
                <a:avLst/>
              </a:prstGeom>
              <a:noFill/>
            </p:spPr>
            <p:txBody>
              <a:bodyPr wrap="square">
                <a:spAutoFit/>
              </a:bodyPr>
              <a:lstStyle/>
              <a:p>
                <a:pPr marL="0" indent="0">
                  <a:buNone/>
                </a:pPr>
                <a:r>
                  <a:rPr lang="en-US" sz="1800" dirty="0">
                    <a:latin typeface="Corbel" panose="020B0503020204020204" pitchFamily="34" charset="0"/>
                    <a:ea typeface="Tahoma" panose="020B0604030504040204" pitchFamily="34" charset="0"/>
                    <a:cs typeface="Tahoma" panose="020B0604030504040204" pitchFamily="34" charset="0"/>
                  </a:rPr>
                  <a:t>For each sub-parameter </a:t>
                </a:r>
                <a14:m>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r>
                      <a:rPr lang="en-US" sz="1800" smtClean="0">
                        <a:latin typeface="Cambria Math" panose="02040503050406030204" pitchFamily="18" charset="0"/>
                      </a:rPr>
                      <m:t>𝐖</m:t>
                    </m:r>
                  </m:oMath>
                </a14:m>
                <a:r>
                  <a:rPr lang="en-US" sz="1800" dirty="0">
                    <a:latin typeface="Corbel" panose="020B0503020204020204" pitchFamily="34" charset="0"/>
                    <a:ea typeface="Tahoma" panose="020B0604030504040204" pitchFamily="34" charset="0"/>
                    <a:cs typeface="Tahoma" panose="020B0604030504040204" pitchFamily="34" charset="0"/>
                  </a:rPr>
                  <a:t>:</a:t>
                </a:r>
              </a:p>
              <a:p>
                <a:pPr marL="0" indent="0">
                  <a:buNone/>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smtClean="0">
                              <a:latin typeface="Cambria Math" panose="02040503050406030204" pitchFamily="18" charset="0"/>
                            </a:rPr>
                            <m:t>𝑊</m:t>
                          </m:r>
                        </m:e>
                        <m:sub>
                          <m:r>
                            <a:rPr lang="en-US" sz="1800">
                              <a:latin typeface="Cambria Math" panose="02040503050406030204" pitchFamily="18" charset="0"/>
                            </a:rPr>
                            <m:t>𝑖</m:t>
                          </m:r>
                        </m:sub>
                        <m:sup>
                          <m:r>
                            <a:rPr lang="en-US" sz="1800" smtClean="0">
                              <a:latin typeface="Cambria Math" panose="02040503050406030204" pitchFamily="18" charset="0"/>
                            </a:rPr>
                            <m:t>(</m:t>
                          </m:r>
                          <m:r>
                            <a:rPr lang="en-US" sz="1800" smtClean="0">
                              <a:latin typeface="Cambria Math" panose="02040503050406030204" pitchFamily="18" charset="0"/>
                            </a:rPr>
                            <m:t>𝑡</m:t>
                          </m:r>
                          <m:r>
                            <a:rPr lang="en-US" sz="1800" smtClean="0">
                              <a:latin typeface="Cambria Math" panose="02040503050406030204" pitchFamily="18" charset="0"/>
                            </a:rPr>
                            <m:t>+1)</m:t>
                          </m:r>
                        </m:sup>
                      </m:sSubSup>
                      <m:r>
                        <a:rPr lang="en-US" sz="1800">
                          <a:latin typeface="Cambria Math" panose="02040503050406030204" pitchFamily="18" charset="0"/>
                        </a:rPr>
                        <m:t>=</m:t>
                      </m:r>
                      <m:sSubSup>
                        <m:sSubSupPr>
                          <m:ctrlPr>
                            <a:rPr lang="en-US" sz="1800" i="1" smtClean="0">
                              <a:latin typeface="Cambria Math" panose="02040503050406030204" pitchFamily="18" charset="0"/>
                            </a:rPr>
                          </m:ctrlPr>
                        </m:sSubSupPr>
                        <m:e>
                          <m:r>
                            <a:rPr lang="en-US" sz="1800">
                              <a:latin typeface="Cambria Math" panose="02040503050406030204" pitchFamily="18" charset="0"/>
                            </a:rPr>
                            <m:t>𝑊</m:t>
                          </m:r>
                        </m:e>
                        <m:sub>
                          <m:r>
                            <a:rPr lang="en-US" sz="1800">
                              <a:latin typeface="Cambria Math" panose="02040503050406030204" pitchFamily="18" charset="0"/>
                            </a:rPr>
                            <m:t>𝑖</m:t>
                          </m:r>
                        </m:sub>
                        <m:sup>
                          <m:r>
                            <a:rPr lang="en-US" sz="1800">
                              <a:latin typeface="Cambria Math" panose="02040503050406030204" pitchFamily="18" charset="0"/>
                            </a:rPr>
                            <m:t>(</m:t>
                          </m:r>
                          <m:r>
                            <a:rPr lang="en-US" sz="1800">
                              <a:latin typeface="Cambria Math" panose="02040503050406030204" pitchFamily="18" charset="0"/>
                            </a:rPr>
                            <m:t>𝑡</m:t>
                          </m:r>
                          <m:r>
                            <a:rPr lang="en-US" sz="1800">
                              <a:latin typeface="Cambria Math" panose="02040503050406030204" pitchFamily="18" charset="0"/>
                            </a:rPr>
                            <m:t>)</m:t>
                          </m:r>
                        </m:sup>
                      </m:sSubSup>
                      <m:r>
                        <a:rPr lang="en-US" sz="1800" smtClean="0">
                          <a:latin typeface="Cambria Math" panose="02040503050406030204" pitchFamily="18" charset="0"/>
                        </a:rPr>
                        <m:t>−</m:t>
                      </m:r>
                      <m:r>
                        <a:rPr lang="en-US" sz="1800" smtClean="0">
                          <a:latin typeface="Cambria Math" panose="02040503050406030204" pitchFamily="18" charset="0"/>
                        </a:rPr>
                        <m:t>𝛼</m:t>
                      </m:r>
                      <m:f>
                        <m:fPr>
                          <m:ctrlPr>
                            <a:rPr lang="en-US" sz="1800" i="1" smtClean="0">
                              <a:latin typeface="Cambria Math" panose="02040503050406030204" pitchFamily="18" charset="0"/>
                            </a:rPr>
                          </m:ctrlPr>
                        </m:fPr>
                        <m:num>
                          <m:r>
                            <a:rPr lang="en-US" sz="1800" smtClean="0">
                              <a:latin typeface="Cambria Math" panose="02040503050406030204" pitchFamily="18" charset="0"/>
                            </a:rPr>
                            <m:t>𝜕</m:t>
                          </m:r>
                          <m:r>
                            <a:rPr lang="en-US" sz="1800">
                              <a:latin typeface="Cambria Math" panose="02040503050406030204" pitchFamily="18" charset="0"/>
                              <a:ea typeface="Cambria Math" panose="02040503050406030204" pitchFamily="18" charset="0"/>
                            </a:rPr>
                            <m:t>ℒ</m:t>
                          </m:r>
                        </m:num>
                        <m:den>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𝑖</m:t>
                              </m:r>
                            </m:sub>
                          </m:sSub>
                        </m:den>
                      </m:f>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6" name="TextBox 75">
                <a:extLst>
                  <a:ext uri="{FF2B5EF4-FFF2-40B4-BE49-F238E27FC236}">
                    <a16:creationId xmlns:a16="http://schemas.microsoft.com/office/drawing/2014/main" id="{43EDD6C3-0AA1-4ACC-F953-F0B261C19DDD}"/>
                  </a:ext>
                </a:extLst>
              </p:cNvPr>
              <p:cNvSpPr txBox="1">
                <a:spLocks noRot="1" noChangeAspect="1" noMove="1" noResize="1" noEditPoints="1" noAdjustHandles="1" noChangeArrowheads="1" noChangeShapeType="1" noTextEdit="1"/>
              </p:cNvSpPr>
              <p:nvPr/>
            </p:nvSpPr>
            <p:spPr>
              <a:xfrm>
                <a:off x="583860" y="1267798"/>
                <a:ext cx="4015540" cy="942887"/>
              </a:xfrm>
              <a:prstGeom prst="rect">
                <a:avLst/>
              </a:prstGeom>
              <a:blipFill>
                <a:blip r:embed="rId13"/>
                <a:stretch>
                  <a:fillRect l="-1582" t="-2632"/>
                </a:stretch>
              </a:blipFill>
            </p:spPr>
            <p:txBody>
              <a:bodyPr/>
              <a:lstStyle/>
              <a:p>
                <a:r>
                  <a:rPr lang="en-US">
                    <a:noFill/>
                  </a:rPr>
                  <a:t> </a:t>
                </a:r>
              </a:p>
            </p:txBody>
          </p:sp>
        </mc:Fallback>
      </mc:AlternateContent>
    </p:spTree>
    <p:extLst>
      <p:ext uri="{BB962C8B-B14F-4D97-AF65-F5344CB8AC3E}">
        <p14:creationId xmlns:p14="http://schemas.microsoft.com/office/powerpoint/2010/main" val="1415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7781</TotalTime>
  <Words>22737</Words>
  <Application>Microsoft Macintosh PowerPoint</Application>
  <PresentationFormat>On-screen Show (16:9)</PresentationFormat>
  <Paragraphs>2168</Paragraphs>
  <Slides>192</Slides>
  <Notes>165</Notes>
  <HiddenSlides>0</HiddenSlides>
  <MMClips>1</MMClips>
  <ScaleCrop>false</ScaleCrop>
  <HeadingPairs>
    <vt:vector size="8" baseType="variant">
      <vt:variant>
        <vt:lpstr>Fonts Used</vt:lpstr>
      </vt:variant>
      <vt:variant>
        <vt:i4>16</vt:i4>
      </vt:variant>
      <vt:variant>
        <vt:lpstr>Theme</vt:lpstr>
      </vt:variant>
      <vt:variant>
        <vt:i4>5</vt:i4>
      </vt:variant>
      <vt:variant>
        <vt:lpstr>Embedded OLE Servers</vt:lpstr>
      </vt:variant>
      <vt:variant>
        <vt:i4>1</vt:i4>
      </vt:variant>
      <vt:variant>
        <vt:lpstr>Slide Titles</vt:lpstr>
      </vt:variant>
      <vt:variant>
        <vt:i4>192</vt:i4>
      </vt:variant>
    </vt:vector>
  </HeadingPairs>
  <TitlesOfParts>
    <vt:vector size="214" baseType="lpstr">
      <vt:lpstr>Times New Roman</vt:lpstr>
      <vt:lpstr>Arial</vt:lpstr>
      <vt:lpstr>Arial MT</vt:lpstr>
      <vt:lpstr>Courier New</vt:lpstr>
      <vt:lpstr>Merriweather Sans</vt:lpstr>
      <vt:lpstr>ElsevierGulliver</vt:lpstr>
      <vt:lpstr>Tahoma</vt:lpstr>
      <vt:lpstr>Source Sans Pro</vt:lpstr>
      <vt:lpstr>Calibri Light</vt:lpstr>
      <vt:lpstr>Consolas</vt:lpstr>
      <vt:lpstr>Cambria Math</vt:lpstr>
      <vt:lpstr>Source Serif Pro</vt:lpstr>
      <vt:lpstr>Corbel</vt:lpstr>
      <vt:lpstr>Calibri</vt:lpstr>
      <vt:lpstr>Roboto</vt:lpstr>
      <vt:lpstr>Wingdings</vt:lpstr>
      <vt:lpstr>Simple Light</vt:lpstr>
      <vt:lpstr>EP Presentation Theme - Simple</vt:lpstr>
      <vt:lpstr>1_EP Presentation Theme - Fancy</vt:lpstr>
      <vt:lpstr>2_EP Presentation Theme - Special</vt:lpstr>
      <vt:lpstr>1_EP Presentation Theme - Simple</vt:lpstr>
      <vt:lpstr>Equation</vt:lpstr>
      <vt:lpstr>Neural Networks </vt:lpstr>
      <vt:lpstr>How was HW1</vt:lpstr>
      <vt:lpstr>“Can I use external libraries?” No, unless specified! </vt:lpstr>
      <vt:lpstr>“I can’t install ….”</vt:lpstr>
      <vt:lpstr>HW2 is released </vt:lpstr>
      <vt:lpstr>Recap: Language Modeling </vt:lpstr>
      <vt:lpstr>Neural Networks: Chapter Plan </vt:lpstr>
      <vt:lpstr>PowerPoint Presentation</vt:lpstr>
      <vt:lpstr>Neural Networks</vt:lpstr>
      <vt:lpstr>What’s Inside Neural Nets?</vt:lpstr>
      <vt:lpstr>Feedforward networks</vt:lpstr>
      <vt:lpstr>Feedforward networks</vt:lpstr>
      <vt:lpstr>Feedforward networks</vt:lpstr>
      <vt:lpstr>Feedforward networks</vt:lpstr>
      <vt:lpstr>Feedforward networks</vt:lpstr>
      <vt:lpstr>Feedforward networks</vt:lpstr>
      <vt:lpstr>Feedforward networks</vt:lpstr>
      <vt:lpstr>Feedforward networks</vt:lpstr>
      <vt:lpstr>Feedforward Neural Network </vt:lpstr>
      <vt:lpstr>Neural Network: Making it bigger </vt:lpstr>
      <vt:lpstr>Feedforward Neural Network: The Neurons</vt:lpstr>
      <vt:lpstr>Feedforward Neural Network: The Neurons</vt:lpstr>
      <vt:lpstr>Other Activation Functions </vt:lpstr>
      <vt:lpstr>Terminology: Multi-Layer Perceptron (MLP)</vt:lpstr>
      <vt:lpstr>Formally Defining a 2 Layer Network</vt:lpstr>
      <vt:lpstr>Quiz Time (1)</vt:lpstr>
      <vt:lpstr>Quiz Time (2)</vt:lpstr>
      <vt:lpstr>Quiz Time (3)</vt:lpstr>
      <vt:lpstr>Why Add Non-linearity? </vt:lpstr>
      <vt:lpstr>Universal Approximation </vt:lpstr>
      <vt:lpstr>Quiz Time </vt:lpstr>
      <vt:lpstr>Demo time!</vt:lpstr>
      <vt:lpstr>What is a good architecture? Depth vs. Width </vt:lpstr>
      <vt:lpstr>Depth vs Width on Boolean functions</vt:lpstr>
      <vt:lpstr>Depth vs Width on Boolean functions</vt:lpstr>
      <vt:lpstr>Summary</vt:lpstr>
      <vt:lpstr>PowerPoint Presentation</vt:lpstr>
      <vt:lpstr>Artificial Neurons: An Inspiration from Nature </vt:lpstr>
      <vt:lpstr>Artificial Neurons: Not Quite Analogous to Nature </vt:lpstr>
      <vt:lpstr>Very Brief History of Neural Networks </vt:lpstr>
      <vt:lpstr>Very Brief History of Neural Networks </vt:lpstr>
      <vt:lpstr>A Neuron as a Mathematical Model of Computation</vt:lpstr>
      <vt:lpstr>Perceptron Learning Rule — Imitating Nature’s Learning Process </vt:lpstr>
      <vt:lpstr>Quiz (1): Understanding Perceptron Update Rule</vt:lpstr>
      <vt:lpstr>Quiz (2): Understanding Perceptron Update Rule</vt:lpstr>
      <vt:lpstr>Perceptron: Demise</vt:lpstr>
      <vt:lpstr>Very Brief History of Neural Networks </vt:lpstr>
      <vt:lpstr>Very Brief History of Neural Networks </vt:lpstr>
      <vt:lpstr>Neural Networks Resurgence (1986)</vt:lpstr>
      <vt:lpstr>Second NN Demise (1995-2010) </vt:lpstr>
      <vt:lpstr>Very Brief History of Neural Networks </vt:lpstr>
      <vt:lpstr>Very Brief History of Neural Networks </vt:lpstr>
      <vt:lpstr>Very Brief History of Neural Networks </vt:lpstr>
      <vt:lpstr>Deep Learning Revolution (2010…)</vt:lpstr>
      <vt:lpstr>Deep Learning Revolution (2010…)</vt:lpstr>
      <vt:lpstr>Deep Learning Revolution (2010…)</vt:lpstr>
      <vt:lpstr>Very Brief History of Neural Networks </vt:lpstr>
      <vt:lpstr>PowerPoint Presentation</vt:lpstr>
      <vt:lpstr>How it started                How it’s going </vt:lpstr>
      <vt:lpstr>Summary</vt:lpstr>
      <vt:lpstr>PowerPoint Presentation</vt:lpstr>
      <vt:lpstr>Machine Learning Problems</vt:lpstr>
      <vt:lpstr>A Special Case: Linear Regression </vt:lpstr>
      <vt:lpstr>Quiz: Loss functions </vt:lpstr>
      <vt:lpstr>Loss Functions</vt:lpstr>
      <vt:lpstr>Quiz: MSE vs. MAE loss </vt:lpstr>
      <vt:lpstr>Loss Functions</vt:lpstr>
      <vt:lpstr>Loss Functions: Cross-Entropy </vt:lpstr>
      <vt:lpstr>Quiz: CE for Binary Classification </vt:lpstr>
      <vt:lpstr>Cross-Entropy Over Next-Word Distribution</vt:lpstr>
      <vt:lpstr>Machine Learning Problems</vt:lpstr>
      <vt:lpstr>Gradient Descent</vt:lpstr>
      <vt:lpstr>Gradient Descent (1): Intuition</vt:lpstr>
      <vt:lpstr>Gradient Descent (2): Intuition</vt:lpstr>
      <vt:lpstr>Gradient Descent (3)</vt:lpstr>
      <vt:lpstr>Gradient Descent (4)</vt:lpstr>
      <vt:lpstr>Gradient Descent: Setting the Step Size </vt:lpstr>
      <vt:lpstr>   A Typical Learning and Evaluation Protocol </vt:lpstr>
      <vt:lpstr>Summary Thus Far </vt:lpstr>
      <vt:lpstr>PowerPoint Presentation</vt:lpstr>
      <vt:lpstr>Derivatives </vt:lpstr>
      <vt:lpstr>Quiz time! </vt:lpstr>
      <vt:lpstr>Gradient </vt:lpstr>
      <vt:lpstr>Quiz time! </vt:lpstr>
      <vt:lpstr>Jacobian Matrix: Generalization of  the Gradient</vt:lpstr>
      <vt:lpstr>Quiz: Jacobian’s special case (1) </vt:lpstr>
      <vt:lpstr>Quiz: Jacobian’s special case (2) </vt:lpstr>
      <vt:lpstr>Jacobian for Matrix Inputs</vt:lpstr>
      <vt:lpstr>Why Use Matrix/Tensor Form? </vt:lpstr>
      <vt:lpstr>Chain Rule </vt:lpstr>
      <vt:lpstr>Chain Rule for Multivariable Functions</vt:lpstr>
      <vt:lpstr>Quiz Time! </vt:lpstr>
      <vt:lpstr>Summary</vt:lpstr>
      <vt:lpstr>PowerPoint Presentation</vt:lpstr>
      <vt:lpstr>Recap: Multi-Layer Perceptron </vt:lpstr>
      <vt:lpstr>Recap: Multi-Layer Perceptron </vt:lpstr>
      <vt:lpstr>Training Neural Networks: Setup  </vt:lpstr>
      <vt:lpstr>Training Neural Networks ~ Optimizing Parameters </vt:lpstr>
      <vt:lpstr>Training Neural Networks ~ Optimizing Parameters </vt:lpstr>
      <vt:lpstr>Training Neural Networks ~ Computing the Gradients </vt:lpstr>
      <vt:lpstr>Necessity of a Principled Algorithm for Gradient Computation</vt:lpstr>
      <vt:lpstr>BP: Required Intuitions</vt:lpstr>
      <vt:lpstr>A Generic Multi-Layer Perceptron</vt:lpstr>
      <vt:lpstr>A Generic Neural Network: Forward Step</vt:lpstr>
      <vt:lpstr>A Generic Neural Network: Direct Gradients</vt:lpstr>
      <vt:lpstr>A Generic Neural Network: Direct Gradients</vt:lpstr>
      <vt:lpstr>A Generic Neural Network: Direct Gradients</vt:lpstr>
      <vt:lpstr>A Generic Neural Network: Direct Gradients</vt:lpstr>
      <vt:lpstr>Caching Gradients to Turn O(L^2 ) into O(L) </vt:lpstr>
      <vt:lpstr>Caching Gradients to Turn O(L^2 ) into O(L) </vt:lpstr>
      <vt:lpstr>Gradient: Local Grad + Upstream Grad</vt:lpstr>
      <vt:lpstr>A Generic Neural Network: Backward Step </vt:lpstr>
      <vt:lpstr>A Generic Neural Network: Back Propagation</vt:lpstr>
      <vt:lpstr>Summary</vt:lpstr>
      <vt:lpstr>Quick Pulse Check</vt:lpstr>
      <vt:lpstr>Demo Time! </vt:lpstr>
      <vt:lpstr>PowerPoint Presentation</vt:lpstr>
      <vt:lpstr>Computation Graph: Example </vt:lpstr>
      <vt:lpstr>Backprop in General Computation Graph</vt:lpstr>
      <vt:lpstr>Backprop in General Computation Graph</vt:lpstr>
      <vt:lpstr>Backprop in General Computation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Backprop via Computation Graph</vt:lpstr>
      <vt:lpstr>Summary</vt:lpstr>
      <vt:lpstr>PowerPoint Presentation</vt:lpstr>
      <vt:lpstr>How Should We Implement BackProp?</vt:lpstr>
      <vt:lpstr>The Nodes </vt:lpstr>
      <vt:lpstr>The Nodes </vt:lpstr>
      <vt:lpstr>What we actually want to run</vt:lpstr>
      <vt:lpstr>PowerPoint Presentation</vt:lpstr>
      <vt:lpstr>PowerPoint Presentation</vt:lpstr>
      <vt:lpstr>Defining Operation Nodes</vt:lpstr>
      <vt:lpstr>Defining Operation Nodes</vt:lpstr>
      <vt:lpstr>Defining Operation Nodes</vt:lpstr>
      <vt:lpstr>Let’s run Backprop!! </vt:lpstr>
      <vt:lpstr>PowerPoint Presentation</vt:lpstr>
      <vt:lpstr>PyTorch’s Implementation: Forward/Backward API</vt:lpstr>
      <vt:lpstr>PyTorch Operators </vt:lpstr>
      <vt:lpstr>Example Activation Functions </vt:lpstr>
      <vt:lpstr>Check out PyTorch Documentations </vt:lpstr>
      <vt:lpstr>Backprop in PyTorch </vt:lpstr>
      <vt:lpstr>Why Learn All These Details About Backprop?</vt:lpstr>
      <vt:lpstr>Summary </vt:lpstr>
      <vt:lpstr>PowerPoint Presentation</vt:lpstr>
      <vt:lpstr>Batching </vt:lpstr>
      <vt:lpstr>Batches of Data: Example </vt:lpstr>
      <vt:lpstr>Data of any dimension in PyTorch</vt:lpstr>
      <vt:lpstr>Batches of Data, In Practice </vt:lpstr>
      <vt:lpstr>Normalize Your Data! </vt:lpstr>
      <vt:lpstr>Normalize Your Data! </vt:lpstr>
      <vt:lpstr>Non-Zero-Centered Data</vt:lpstr>
      <vt:lpstr>Normalization</vt:lpstr>
      <vt:lpstr>Activation Functions </vt:lpstr>
      <vt:lpstr>Activation Functions : Sigmoid </vt:lpstr>
      <vt:lpstr>Activation Functions : Tanh </vt:lpstr>
      <vt:lpstr>Activation Functions : ReLU </vt:lpstr>
      <vt:lpstr>Activation Functions : Leaky ReLU </vt:lpstr>
      <vt:lpstr>Choose Activations: In Practice </vt:lpstr>
      <vt:lpstr>Exploding/Vanishing Gradients </vt:lpstr>
      <vt:lpstr>Exploding/Vanishing Gradients </vt:lpstr>
      <vt:lpstr>Residual Connections/Blocks</vt:lpstr>
      <vt:lpstr>Residual Connections/Blocks</vt:lpstr>
      <vt:lpstr>Weight Initialization</vt:lpstr>
      <vt:lpstr>Weight Initialization</vt:lpstr>
      <vt:lpstr>Over-training/-fitting Prevention </vt:lpstr>
      <vt:lpstr>Dropout Training</vt:lpstr>
      <vt:lpstr>Dropout During Test Time</vt:lpstr>
      <vt:lpstr>Dropout During Test Time: Example</vt:lpstr>
      <vt:lpstr>Dropout in Practice </vt:lpstr>
      <vt:lpstr>The Only Time You Want to Overfit: The First Tryout </vt:lpstr>
      <vt:lpstr>Additional Comments on Training</vt:lpstr>
      <vt:lpstr>Intuition about Neural Net Representations </vt:lpstr>
      <vt:lpstr>Intuition about Neural Net Representations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14</cp:revision>
  <cp:lastPrinted>2025-01-28T05:37:37Z</cp:lastPrinted>
  <dcterms:modified xsi:type="dcterms:W3CDTF">2025-02-06T06:48:39Z</dcterms:modified>
</cp:coreProperties>
</file>